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256" r:id="rId2"/>
    <p:sldId id="264" r:id="rId3"/>
    <p:sldId id="265" r:id="rId4"/>
    <p:sldId id="266" r:id="rId5"/>
    <p:sldId id="270" r:id="rId6"/>
    <p:sldId id="280" r:id="rId7"/>
    <p:sldId id="281" r:id="rId8"/>
    <p:sldId id="267" r:id="rId9"/>
    <p:sldId id="268" r:id="rId10"/>
    <p:sldId id="269" r:id="rId11"/>
    <p:sldId id="271" r:id="rId12"/>
    <p:sldId id="272" r:id="rId13"/>
    <p:sldId id="273" r:id="rId14"/>
    <p:sldId id="282" r:id="rId15"/>
    <p:sldId id="283" r:id="rId16"/>
    <p:sldId id="277" r:id="rId17"/>
    <p:sldId id="278" r:id="rId18"/>
    <p:sldId id="279" r:id="rId19"/>
    <p:sldId id="284" r:id="rId20"/>
    <p:sldId id="285" r:id="rId21"/>
  </p:sldIdLst>
  <p:sldSz cx="9144000" cy="6858000" type="screen4x3"/>
  <p:notesSz cx="6858000" cy="9144000"/>
  <p:defaultTextStyle>
    <a:defPPr>
      <a:defRPr lang="el-G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89" d="100"/>
          <a:sy n="89" d="100"/>
        </p:scale>
        <p:origin x="-114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Στρογγύλεμα διαγώνιας γωνίας του ορθογωνίου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10" name="9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endParaRPr lang="el-GR"/>
          </a:p>
        </p:txBody>
      </p:sp>
      <p:sp>
        <p:nvSpPr>
          <p:cNvPr id="11" name="10 - Θέση αριθμού διαφάνειας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89C4360-4AC5-4079-B90D-D7592F52EC1C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2" name="11 - Θέση υποσέλιδου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Ορθογώνιο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BC8889-D52D-4930-B02B-7DF89CB3FDD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Κεφαλίδα ενότητα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Ορθογώνιο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8" name="7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50718B1-6DC6-4071-8F8D-1B6049211B59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0" name="9 - Θέση υποσέλιδου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EDD6E45-3835-4B81-BFB9-DD05D54A398B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0" name="9 - Ορθογώνιο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- Ορθογώνιο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- Ορθογώνιο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E36F4CD3-A2AF-44C2-BC0D-A01DF0D80A39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3137C9-0CA3-4CEA-8E6B-5A4AD7226EFE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7" name="6 - Ορθογώνιο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7765A1-A27D-4FD1-A4CA-ACA35C9874C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Περιεχόμενο με λεζάντα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Ορθογώνιο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9" name="8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endParaRPr lang="el-GR"/>
          </a:p>
        </p:txBody>
      </p:sp>
      <p:sp>
        <p:nvSpPr>
          <p:cNvPr id="10" name="9 - Θέση αριθμού διαφάνειας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1ED4D1E-15AF-4A5E-A82E-272162FD9B5E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1" name="10 - Θέση υποσέλιδου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13" name="12 - Θέση εικόνας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l-G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Κάντε κλικ στο εικονίδιο για να προσθέσετε μια εικόνα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724659A-847F-4521-8962-A54D3FD0FC82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0" name="9 - Θέση υποσέλιδου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271D283-E193-4315-BB22-88212E7F5273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3F5CA5-5CF8-4E9B-9547-4E9BA7130C0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Τίτλος, Κείμενο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0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405CF31-687F-4519-8AF9-A6C29C409668}" type="slidenum">
              <a:rPr lang="el-GR"/>
              <a:pPr/>
              <a:t>‹#›</a:t>
            </a:fld>
            <a:endParaRPr lang="el-GR"/>
          </a:p>
        </p:txBody>
      </p:sp>
      <p:sp>
        <p:nvSpPr>
          <p:cNvPr id="6" name="5 - Θέση ημερομηνίας"/>
          <p:cNvSpPr>
            <a:spLocks noGrp="1"/>
          </p:cNvSpPr>
          <p:nvPr>
            <p:ph type="dt" sz="half" idx="11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7" name="6 - Θέση υποσέλιδου"/>
          <p:cNvSpPr>
            <a:spLocks noGrp="1"/>
          </p:cNvSpPr>
          <p:nvPr>
            <p:ph type="ftr" sz="quarter" idx="12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Στρογγύλεμα διαγώνιας γωνίας του ορθογωνίου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l-GR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l-GR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42589CCE-B25B-447C-9662-CA76FD15775E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l-GR" dirty="0" smtClean="0"/>
              <a:t>Στοίβα</a:t>
            </a:r>
            <a:r>
              <a:rPr lang="el-GR" dirty="0"/>
              <a:t>, Ουρά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Στοίβα</a:t>
            </a:r>
            <a:r>
              <a:rPr lang="en-US"/>
              <a:t> (Stack)</a:t>
            </a:r>
            <a:endParaRPr lang="el-G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l-GR" sz="2400"/>
              <a:t>Τα δεδομένα που βρίσκονται στην κορυφή της στοίβας λαμβάνονται πρώτα, ενώ αυτά που βρίσκονται στον πάτο της στοίβας λαμβάνονται τελευταία</a:t>
            </a:r>
          </a:p>
          <a:p>
            <a:r>
              <a:rPr lang="el-GR" sz="2400"/>
              <a:t>Τελευταίο Μέσα Πρώτο Έξω</a:t>
            </a:r>
            <a:r>
              <a:rPr lang="en-US" sz="2400"/>
              <a:t/>
            </a:r>
            <a:br>
              <a:rPr lang="en-US" sz="2400"/>
            </a:br>
            <a:r>
              <a:rPr lang="en-US" sz="2400"/>
              <a:t> Last In First Out</a:t>
            </a:r>
            <a:endParaRPr lang="el-GR" sz="2400"/>
          </a:p>
        </p:txBody>
      </p:sp>
      <p:pic>
        <p:nvPicPr>
          <p:cNvPr id="16394" name="Picture 10" descr="MPj0400977000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415169" y="2301354"/>
            <a:ext cx="2504661" cy="313159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Βασικές λειτουργίες στοίβας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l-GR"/>
              <a:t>Ώθηση (</a:t>
            </a:r>
            <a:r>
              <a:rPr lang="en-US"/>
              <a:t>Push)</a:t>
            </a:r>
          </a:p>
          <a:p>
            <a:pPr lvl="1"/>
            <a:r>
              <a:rPr lang="el-GR"/>
              <a:t>Βάζουμε ένα στοιχείο στην κορυφή της στοίβας</a:t>
            </a:r>
          </a:p>
          <a:p>
            <a:pPr lvl="1"/>
            <a:r>
              <a:rPr lang="el-GR"/>
              <a:t>Κίνδυνος υπερχείλισης (</a:t>
            </a:r>
            <a:r>
              <a:rPr lang="en-US"/>
              <a:t>overflow)</a:t>
            </a:r>
          </a:p>
          <a:p>
            <a:r>
              <a:rPr lang="el-GR"/>
              <a:t>Απώθηση (</a:t>
            </a:r>
            <a:r>
              <a:rPr lang="en-US"/>
              <a:t>Pop)</a:t>
            </a:r>
            <a:endParaRPr lang="el-GR"/>
          </a:p>
          <a:p>
            <a:pPr lvl="1"/>
            <a:r>
              <a:rPr lang="el-GR"/>
              <a:t>Βγάζουμε ένα στοιχείο από τη στοίβα</a:t>
            </a:r>
          </a:p>
          <a:p>
            <a:pPr lvl="1"/>
            <a:r>
              <a:rPr lang="el-GR"/>
              <a:t>Κίνδυνος υποχείλισης (</a:t>
            </a:r>
            <a:r>
              <a:rPr lang="en-US"/>
              <a:t>underflow)</a:t>
            </a:r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Υλοποίηση στοίβας με πίνακα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l-GR" sz="2000" dirty="0"/>
              <a:t>Η στοίβα υλοποιείται με μονοδιάστατο πίνακα</a:t>
            </a:r>
          </a:p>
          <a:p>
            <a:pPr>
              <a:lnSpc>
                <a:spcPct val="90000"/>
              </a:lnSpc>
            </a:pPr>
            <a:r>
              <a:rPr lang="el-GR" sz="2000" dirty="0"/>
              <a:t>Χρησιμοποιούμε μια βοηθητική μεταβλητή </a:t>
            </a:r>
            <a:r>
              <a:rPr lang="en-US" sz="2000" dirty="0"/>
              <a:t>top</a:t>
            </a:r>
            <a:r>
              <a:rPr lang="el-GR" sz="2000" dirty="0"/>
              <a:t> που δείχνει την κορυφή της στοίβας</a:t>
            </a:r>
          </a:p>
          <a:p>
            <a:pPr>
              <a:lnSpc>
                <a:spcPct val="90000"/>
              </a:lnSpc>
            </a:pPr>
            <a:r>
              <a:rPr lang="el-GR" sz="2000" dirty="0"/>
              <a:t>Για την ώθηση αυξάνουμε την </a:t>
            </a:r>
            <a:r>
              <a:rPr lang="en-US" sz="2000" dirty="0"/>
              <a:t>top </a:t>
            </a:r>
            <a:r>
              <a:rPr lang="el-GR" sz="2000" dirty="0"/>
              <a:t>κατά ένα και προσθέτουμε το νέο στοιχείο σ’ αυτή τη θέση</a:t>
            </a:r>
          </a:p>
          <a:p>
            <a:pPr>
              <a:lnSpc>
                <a:spcPct val="90000"/>
              </a:lnSpc>
            </a:pPr>
            <a:r>
              <a:rPr lang="el-GR" sz="2000" dirty="0"/>
              <a:t>Για τη απώθηση, προσπελαύνουμε το στοιχείο που δείχνει η </a:t>
            </a:r>
            <a:r>
              <a:rPr lang="en-US" sz="2000" dirty="0"/>
              <a:t>top</a:t>
            </a:r>
            <a:r>
              <a:rPr lang="el-GR" sz="2000" dirty="0"/>
              <a:t> και μετά μειώνουμε την </a:t>
            </a:r>
            <a:r>
              <a:rPr lang="en-US" sz="2000" dirty="0"/>
              <a:t>top </a:t>
            </a:r>
            <a:r>
              <a:rPr lang="el-GR" sz="2000" dirty="0"/>
              <a:t>κατά ένα.</a:t>
            </a:r>
          </a:p>
        </p:txBody>
      </p:sp>
      <p:grpSp>
        <p:nvGrpSpPr>
          <p:cNvPr id="13" name="12 - Ομάδα"/>
          <p:cNvGrpSpPr/>
          <p:nvPr/>
        </p:nvGrpSpPr>
        <p:grpSpPr>
          <a:xfrm>
            <a:off x="6553200" y="2236788"/>
            <a:ext cx="666750" cy="3333750"/>
            <a:chOff x="6553200" y="2236788"/>
            <a:chExt cx="666750" cy="3333750"/>
          </a:xfrm>
        </p:grpSpPr>
        <p:sp>
          <p:nvSpPr>
            <p:cNvPr id="18437" name="Rectangle 5"/>
            <p:cNvSpPr>
              <a:spLocks noChangeArrowheads="1"/>
            </p:cNvSpPr>
            <p:nvPr/>
          </p:nvSpPr>
          <p:spPr bwMode="auto">
            <a:xfrm>
              <a:off x="6553200" y="2236788"/>
              <a:ext cx="666750" cy="6667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8438" name="Rectangle 6"/>
            <p:cNvSpPr>
              <a:spLocks noChangeArrowheads="1"/>
            </p:cNvSpPr>
            <p:nvPr/>
          </p:nvSpPr>
          <p:spPr bwMode="auto">
            <a:xfrm>
              <a:off x="6553200" y="2903538"/>
              <a:ext cx="666750" cy="6667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8439" name="Rectangle 7"/>
            <p:cNvSpPr>
              <a:spLocks noChangeArrowheads="1"/>
            </p:cNvSpPr>
            <p:nvPr/>
          </p:nvSpPr>
          <p:spPr bwMode="auto">
            <a:xfrm>
              <a:off x="6553200" y="3570288"/>
              <a:ext cx="666750" cy="66675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8440" name="Rectangle 8"/>
            <p:cNvSpPr>
              <a:spLocks noChangeArrowheads="1"/>
            </p:cNvSpPr>
            <p:nvPr/>
          </p:nvSpPr>
          <p:spPr bwMode="auto">
            <a:xfrm>
              <a:off x="6553200" y="4237038"/>
              <a:ext cx="666750" cy="66675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8441" name="Rectangle 9"/>
            <p:cNvSpPr>
              <a:spLocks noChangeArrowheads="1"/>
            </p:cNvSpPr>
            <p:nvPr/>
          </p:nvSpPr>
          <p:spPr bwMode="auto">
            <a:xfrm>
              <a:off x="6553200" y="4903788"/>
              <a:ext cx="666750" cy="66675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6457950" y="1603375"/>
            <a:ext cx="857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dirty="0"/>
              <a:t>Στοίβα</a:t>
            </a:r>
          </a:p>
        </p:txBody>
      </p:sp>
      <p:sp>
        <p:nvSpPr>
          <p:cNvPr id="18443" name="AutoShape 11"/>
          <p:cNvSpPr>
            <a:spLocks noChangeArrowheads="1"/>
          </p:cNvSpPr>
          <p:nvPr/>
        </p:nvSpPr>
        <p:spPr bwMode="auto">
          <a:xfrm>
            <a:off x="5734050" y="3570288"/>
            <a:ext cx="819150" cy="666750"/>
          </a:xfrm>
          <a:prstGeom prst="rightArrow">
            <a:avLst>
              <a:gd name="adj1" fmla="val 50000"/>
              <a:gd name="adj2" fmla="val 3071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/>
              <a:t>top</a:t>
            </a:r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0495E-6 L 5E-6 -0.09693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0495E-6 L 5E-6 0.10062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uiExpand="1" build="p"/>
      <p:bldP spid="18442" grpId="0"/>
      <p:bldP spid="18443" grpId="0" animBg="1"/>
      <p:bldP spid="18443" grpId="1" animBg="1"/>
      <p:bldP spid="18443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Παράδειγμα στοίβας</a:t>
            </a:r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l-GR" sz="2800"/>
              <a:t>Να παρουσιαστεί η μορφή της στοίβας μετά την εκτέλεση των παρακάτω λειτουργιών</a:t>
            </a:r>
          </a:p>
          <a:p>
            <a:pPr>
              <a:lnSpc>
                <a:spcPct val="90000"/>
              </a:lnSpc>
            </a:pPr>
            <a:r>
              <a:rPr lang="el-GR" sz="2800"/>
              <a:t>Ώθηση του 8</a:t>
            </a:r>
          </a:p>
          <a:p>
            <a:pPr>
              <a:lnSpc>
                <a:spcPct val="90000"/>
              </a:lnSpc>
            </a:pPr>
            <a:r>
              <a:rPr lang="el-GR" sz="2800"/>
              <a:t>Απώθηση</a:t>
            </a:r>
          </a:p>
          <a:p>
            <a:pPr>
              <a:lnSpc>
                <a:spcPct val="90000"/>
              </a:lnSpc>
            </a:pPr>
            <a:r>
              <a:rPr lang="el-GR" sz="2800"/>
              <a:t>Ώθηση του -9</a:t>
            </a:r>
          </a:p>
          <a:p>
            <a:pPr>
              <a:lnSpc>
                <a:spcPct val="90000"/>
              </a:lnSpc>
            </a:pPr>
            <a:r>
              <a:rPr lang="el-GR" sz="2800"/>
              <a:t>Ώθηση του 10</a:t>
            </a:r>
          </a:p>
          <a:p>
            <a:pPr>
              <a:lnSpc>
                <a:spcPct val="90000"/>
              </a:lnSpc>
            </a:pPr>
            <a:r>
              <a:rPr lang="el-GR" sz="2800"/>
              <a:t>Απώθηση</a:t>
            </a: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5734050" y="5583238"/>
            <a:ext cx="688975" cy="688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7</a:t>
            </a: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5734050" y="4894263"/>
            <a:ext cx="688975" cy="688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23</a:t>
            </a: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5734050" y="4205288"/>
            <a:ext cx="688975" cy="688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-2</a:t>
            </a: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5734050" y="2827338"/>
            <a:ext cx="688975" cy="688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4590" name="Rectangle 14"/>
          <p:cNvSpPr>
            <a:spLocks noChangeArrowheads="1"/>
          </p:cNvSpPr>
          <p:nvPr/>
        </p:nvSpPr>
        <p:spPr bwMode="auto">
          <a:xfrm>
            <a:off x="5734050" y="3516313"/>
            <a:ext cx="688975" cy="688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/>
              <a:t>8</a:t>
            </a:r>
            <a:endParaRPr lang="el-GR"/>
          </a:p>
        </p:txBody>
      </p:sp>
      <p:sp>
        <p:nvSpPr>
          <p:cNvPr id="24588" name="Rectangle 12"/>
          <p:cNvSpPr>
            <a:spLocks noChangeArrowheads="1"/>
          </p:cNvSpPr>
          <p:nvPr/>
        </p:nvSpPr>
        <p:spPr bwMode="auto">
          <a:xfrm>
            <a:off x="5734050" y="2138363"/>
            <a:ext cx="688975" cy="688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4591" name="Rectangle 15"/>
          <p:cNvSpPr>
            <a:spLocks noChangeArrowheads="1"/>
          </p:cNvSpPr>
          <p:nvPr/>
        </p:nvSpPr>
        <p:spPr bwMode="auto">
          <a:xfrm>
            <a:off x="5734050" y="3516313"/>
            <a:ext cx="688975" cy="688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/>
              <a:t>-9</a:t>
            </a:r>
            <a:endParaRPr lang="el-GR"/>
          </a:p>
        </p:txBody>
      </p:sp>
      <p:sp>
        <p:nvSpPr>
          <p:cNvPr id="24589" name="AutoShape 13"/>
          <p:cNvSpPr>
            <a:spLocks noChangeArrowheads="1"/>
          </p:cNvSpPr>
          <p:nvPr/>
        </p:nvSpPr>
        <p:spPr bwMode="auto">
          <a:xfrm>
            <a:off x="6423025" y="4205288"/>
            <a:ext cx="1042988" cy="688975"/>
          </a:xfrm>
          <a:prstGeom prst="leftArrow">
            <a:avLst>
              <a:gd name="adj1" fmla="val 50000"/>
              <a:gd name="adj2" fmla="val 3784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/>
              <a:t>top</a:t>
            </a:r>
            <a:endParaRPr lang="el-GR"/>
          </a:p>
        </p:txBody>
      </p:sp>
      <p:sp>
        <p:nvSpPr>
          <p:cNvPr id="24592" name="Rectangle 16"/>
          <p:cNvSpPr>
            <a:spLocks noChangeArrowheads="1"/>
          </p:cNvSpPr>
          <p:nvPr/>
        </p:nvSpPr>
        <p:spPr bwMode="auto">
          <a:xfrm>
            <a:off x="5734050" y="2827338"/>
            <a:ext cx="688975" cy="688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/>
              <a:t>10</a:t>
            </a:r>
            <a:endParaRPr lang="el-GR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5734050" y="3516313"/>
            <a:ext cx="688975" cy="688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4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4.46681E-6 L 5E-6 -0.1017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path" presetSubtype="0" accel="50000" decel="50000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0.10179 L 5E-6 4.46681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4" presetClass="path" presetSubtype="0" accel="50000" decel="50000" fill="hold" grpId="3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4.46681E-6 L 5E-6 -0.10179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4" presetClass="path" presetSubtype="0" accel="50000" decel="50000" fill="hold" grpId="4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0.10179 L 5E-6 -0.20357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42" presetClass="path" presetSubtype="0" accel="50000" decel="50000" fill="hold" grpId="5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0.20357 L 5E-6 -0.10179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uiExpand="1" build="p"/>
      <p:bldP spid="24583" grpId="0" animBg="1"/>
      <p:bldP spid="24584" grpId="0" animBg="1"/>
      <p:bldP spid="24585" grpId="0" animBg="1"/>
      <p:bldP spid="24587" grpId="0" animBg="1"/>
      <p:bldP spid="24590" grpId="0" animBg="1"/>
      <p:bldP spid="24590" grpId="1" animBg="1"/>
      <p:bldP spid="24588" grpId="0" animBg="1"/>
      <p:bldP spid="24591" grpId="0" animBg="1"/>
      <p:bldP spid="24589" grpId="0" animBg="1"/>
      <p:bldP spid="24589" grpId="1" animBg="1"/>
      <p:bldP spid="24589" grpId="2" animBg="1"/>
      <p:bldP spid="24589" grpId="3" animBg="1"/>
      <p:bldP spid="24589" grpId="4" animBg="1"/>
      <p:bldP spid="24589" grpId="5" animBg="1"/>
      <p:bldP spid="24592" grpId="0" animBg="1"/>
      <p:bldP spid="24592" grpId="1" animBg="1"/>
      <p:bldP spid="2458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Αλγόριθμος Ώθησης</a:t>
            </a:r>
          </a:p>
        </p:txBody>
      </p:sp>
      <p:sp>
        <p:nvSpPr>
          <p:cNvPr id="4710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l-GR" sz="2400">
                <a:latin typeface="Tahoma" pitchFamily="34" charset="0"/>
              </a:rPr>
              <a:t>Αλγόριθμος Ώθηση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Δεδομένα //ΣΤΟΙΒΑ, Ν, κορυφή, στοιχείο//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Αν κορυφή &lt; Ν τότε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  κορυφή </a:t>
            </a:r>
            <a:r>
              <a:rPr lang="el-GR" sz="2400">
                <a:latin typeface="Lucida Console" pitchFamily="49" charset="0"/>
              </a:rPr>
              <a:t>←</a:t>
            </a:r>
            <a:r>
              <a:rPr lang="el-GR" sz="2400">
                <a:latin typeface="Tahoma" pitchFamily="34" charset="0"/>
              </a:rPr>
              <a:t> κορυφή+1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  ΣΤΟΙΒΑ[κορυφή] </a:t>
            </a:r>
            <a:r>
              <a:rPr lang="el-GR" sz="2400">
                <a:latin typeface="Lucida Console" pitchFamily="49" charset="0"/>
              </a:rPr>
              <a:t>←</a:t>
            </a:r>
            <a:r>
              <a:rPr lang="el-GR" sz="2400">
                <a:latin typeface="Tahoma" pitchFamily="34" charset="0"/>
              </a:rPr>
              <a:t> στοιχείο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  υπερχείλιση </a:t>
            </a:r>
            <a:r>
              <a:rPr lang="el-GR" sz="2400">
                <a:latin typeface="Lucida Console" pitchFamily="49" charset="0"/>
              </a:rPr>
              <a:t>←</a:t>
            </a:r>
            <a:r>
              <a:rPr lang="el-GR" sz="2400">
                <a:latin typeface="Tahoma" pitchFamily="34" charset="0"/>
              </a:rPr>
              <a:t> ψευδής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Αλλιώς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  υπερχείλιση </a:t>
            </a:r>
            <a:r>
              <a:rPr lang="el-GR" sz="2400">
                <a:latin typeface="Lucida Console" pitchFamily="49" charset="0"/>
              </a:rPr>
              <a:t>←</a:t>
            </a:r>
            <a:r>
              <a:rPr lang="el-GR" sz="2400">
                <a:latin typeface="Tahoma" pitchFamily="34" charset="0"/>
              </a:rPr>
              <a:t> αληθής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Τέλος_αν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Αποτελέσματα //ΣΤΟΙΒΑ, κορυφή, υπερχείλιση//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Τέλος Ώθηση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Αλγόριθμος Απώθησης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l-GR" sz="2400">
                <a:latin typeface="Tahoma" pitchFamily="34" charset="0"/>
              </a:rPr>
              <a:t>Αλγόριθμος Απώθηση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Δεδομένα //ΣΤΟΙΒΑ, κορυφή//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Αν κορυφή </a:t>
            </a:r>
            <a:r>
              <a:rPr lang="el-GR" sz="2400">
                <a:latin typeface="Tahoma" pitchFamily="34" charset="0"/>
                <a:cs typeface="Tahoma" pitchFamily="34" charset="0"/>
              </a:rPr>
              <a:t>≥ 1</a:t>
            </a:r>
            <a:r>
              <a:rPr lang="el-GR" sz="2400">
                <a:latin typeface="Tahoma" pitchFamily="34" charset="0"/>
              </a:rPr>
              <a:t> τότε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  στοιχείο </a:t>
            </a:r>
            <a:r>
              <a:rPr lang="el-GR" sz="2400">
                <a:latin typeface="Lucida Console" pitchFamily="49" charset="0"/>
              </a:rPr>
              <a:t>←</a:t>
            </a:r>
            <a:r>
              <a:rPr lang="el-GR" sz="2400">
                <a:latin typeface="Tahoma" pitchFamily="34" charset="0"/>
              </a:rPr>
              <a:t> ΣΤΟΙΒΑ[κορυφή]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  κορυφή </a:t>
            </a:r>
            <a:r>
              <a:rPr lang="el-GR" sz="2400">
                <a:latin typeface="Lucida Console" pitchFamily="49" charset="0"/>
              </a:rPr>
              <a:t>←</a:t>
            </a:r>
            <a:r>
              <a:rPr lang="el-GR" sz="2400">
                <a:latin typeface="Tahoma" pitchFamily="34" charset="0"/>
              </a:rPr>
              <a:t> κορυφή-1 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  υποχείλιση </a:t>
            </a:r>
            <a:r>
              <a:rPr lang="el-GR" sz="2400">
                <a:latin typeface="Lucida Console" pitchFamily="49" charset="0"/>
              </a:rPr>
              <a:t>←</a:t>
            </a:r>
            <a:r>
              <a:rPr lang="el-GR" sz="2400">
                <a:latin typeface="Tahoma" pitchFamily="34" charset="0"/>
              </a:rPr>
              <a:t> ψευδής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Αλλιώς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  υποχείλιση </a:t>
            </a:r>
            <a:r>
              <a:rPr lang="el-GR" sz="2400">
                <a:latin typeface="Lucida Console" pitchFamily="49" charset="0"/>
              </a:rPr>
              <a:t>←</a:t>
            </a:r>
            <a:r>
              <a:rPr lang="el-GR" sz="2400">
                <a:latin typeface="Tahoma" pitchFamily="34" charset="0"/>
              </a:rPr>
              <a:t> αληθής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  Τέλος_αν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Αποτελέσματα //ΣΤΟΙΒΑ, κορυφή, υποχείλιση, στοιχείο//</a:t>
            </a:r>
            <a:br>
              <a:rPr lang="el-GR" sz="2400">
                <a:latin typeface="Tahoma" pitchFamily="34" charset="0"/>
              </a:rPr>
            </a:br>
            <a:r>
              <a:rPr lang="el-GR" sz="2400">
                <a:latin typeface="Tahoma" pitchFamily="34" charset="0"/>
              </a:rPr>
              <a:t>Τέλος Ώθηση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Ουρά (</a:t>
            </a:r>
            <a:r>
              <a:rPr lang="en-US"/>
              <a:t>Queue)</a:t>
            </a:r>
            <a:endParaRPr lang="el-G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l-GR" sz="2000"/>
              <a:t>Επεξεργαζόμαστε τα δεδομένα που είναι αποθηκευμένα σε μια ουρά με τη σειρά που αποθηκεύτηκαν</a:t>
            </a:r>
          </a:p>
          <a:p>
            <a:pPr>
              <a:lnSpc>
                <a:spcPct val="90000"/>
              </a:lnSpc>
            </a:pPr>
            <a:r>
              <a:rPr lang="el-GR" sz="2000"/>
              <a:t>Πρώτο Μέσα, Πρώτο Έξω</a:t>
            </a:r>
            <a:br>
              <a:rPr lang="el-GR" sz="2000"/>
            </a:br>
            <a:r>
              <a:rPr lang="en-US" sz="2000"/>
              <a:t>First In First Out</a:t>
            </a:r>
          </a:p>
          <a:p>
            <a:pPr>
              <a:lnSpc>
                <a:spcPct val="90000"/>
              </a:lnSpc>
            </a:pPr>
            <a:r>
              <a:rPr lang="el-GR" sz="2000"/>
              <a:t>Επειδή οι ουρές είναι συχνό φαινόμενο υπάρχει ένας ιδιαίτερος κλάδος των μαθηματικών και της πληροφορικής που τις μελετά: Η </a:t>
            </a:r>
            <a:r>
              <a:rPr lang="el-GR" sz="2000" i="1"/>
              <a:t>Επιχειρησιακή Έρευνα</a:t>
            </a:r>
            <a:r>
              <a:rPr lang="el-GR" sz="2000"/>
              <a:t> και ειδικότερα η </a:t>
            </a:r>
            <a:r>
              <a:rPr lang="el-GR" sz="2000" i="1"/>
              <a:t>Θεωρία Ουρών</a:t>
            </a:r>
          </a:p>
        </p:txBody>
      </p:sp>
      <p:pic>
        <p:nvPicPr>
          <p:cNvPr id="20485" name="Picture 5" descr="MPj0382689000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2424793"/>
            <a:ext cx="4038600" cy="28847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Βασικές λειτουργίες ουράς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l-GR"/>
              <a:t>Εισαγωγή (</a:t>
            </a:r>
            <a:r>
              <a:rPr lang="en-US"/>
              <a:t>enqueue) </a:t>
            </a:r>
            <a:r>
              <a:rPr lang="el-GR"/>
              <a:t>στοιχείου στην ουρά</a:t>
            </a:r>
          </a:p>
          <a:p>
            <a:pPr lvl="1"/>
            <a:r>
              <a:rPr lang="el-GR"/>
              <a:t>Ένα καινούριο στοιχείο προστίθεται στο τέλος της ουράς</a:t>
            </a:r>
          </a:p>
          <a:p>
            <a:r>
              <a:rPr lang="el-GR"/>
              <a:t>Εξαγωγή (</a:t>
            </a:r>
            <a:r>
              <a:rPr lang="en-US"/>
              <a:t>dequeue) </a:t>
            </a:r>
            <a:r>
              <a:rPr lang="el-GR"/>
              <a:t>στοιχείου από την ουρά</a:t>
            </a:r>
          </a:p>
          <a:p>
            <a:pPr lvl="1"/>
            <a:r>
              <a:rPr lang="el-GR"/>
              <a:t>Ένα υπάρχον στοιχείο αφαιρείται από την αρχή της ουράς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Υλοποίηση ουράς με πίνακα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l-GR" sz="1800" dirty="0"/>
              <a:t>Η ουρά υλοποιείται με μονοδιάστατο πίνακα</a:t>
            </a:r>
          </a:p>
          <a:p>
            <a:pPr>
              <a:lnSpc>
                <a:spcPct val="80000"/>
              </a:lnSpc>
            </a:pPr>
            <a:r>
              <a:rPr lang="el-GR" sz="1800" dirty="0"/>
              <a:t>Χρησιμοποιούμε δύο βοηθητικές μεταβλητές, μία </a:t>
            </a:r>
            <a:r>
              <a:rPr lang="en-US" sz="1800" dirty="0"/>
              <a:t>front</a:t>
            </a:r>
            <a:r>
              <a:rPr lang="el-GR" sz="1800" dirty="0"/>
              <a:t>, που δηλώνει την αρχή της ουράς, και μία </a:t>
            </a:r>
            <a:r>
              <a:rPr lang="en-US" sz="1800" dirty="0"/>
              <a:t>rear, </a:t>
            </a:r>
            <a:r>
              <a:rPr lang="el-GR" sz="1800" dirty="0"/>
              <a:t>που δηλώνει το τέλος της ουράς</a:t>
            </a:r>
          </a:p>
          <a:p>
            <a:pPr>
              <a:lnSpc>
                <a:spcPct val="80000"/>
              </a:lnSpc>
            </a:pPr>
            <a:r>
              <a:rPr lang="el-GR" sz="1800" dirty="0"/>
              <a:t>Για την εισαγωγή νέου στοιχείου αυξάνουμε τη </a:t>
            </a:r>
            <a:r>
              <a:rPr lang="en-US" sz="1800" dirty="0" smtClean="0"/>
              <a:t>rear </a:t>
            </a:r>
            <a:r>
              <a:rPr lang="el-GR" sz="1800" dirty="0" smtClean="0"/>
              <a:t>κατά </a:t>
            </a:r>
            <a:r>
              <a:rPr lang="el-GR" sz="1800" dirty="0"/>
              <a:t>ένα και σ’ αυτή τη θέση βάζουμε το καινούριο στοιχείο</a:t>
            </a:r>
          </a:p>
          <a:p>
            <a:pPr lvl="1">
              <a:lnSpc>
                <a:spcPct val="80000"/>
              </a:lnSpc>
            </a:pPr>
            <a:r>
              <a:rPr lang="el-GR" sz="1600" dirty="0"/>
              <a:t>Κίνδυνος η ουρά να είναι γεμάτη</a:t>
            </a:r>
          </a:p>
          <a:p>
            <a:pPr>
              <a:lnSpc>
                <a:spcPct val="80000"/>
              </a:lnSpc>
            </a:pPr>
            <a:r>
              <a:rPr lang="el-GR" sz="1800" dirty="0"/>
              <a:t>Για την εξαγωγή ενός στοιχείου, προσπελαύνουμε τη θέση που δείχνει η </a:t>
            </a:r>
            <a:r>
              <a:rPr lang="en-US" sz="1800" dirty="0" smtClean="0"/>
              <a:t>front</a:t>
            </a:r>
            <a:r>
              <a:rPr lang="el-GR" sz="1800" dirty="0" smtClean="0"/>
              <a:t>, </a:t>
            </a:r>
            <a:r>
              <a:rPr lang="el-GR" sz="1800" dirty="0"/>
              <a:t>και μετά την επεξεργασία αυξάνουμε τη </a:t>
            </a:r>
            <a:r>
              <a:rPr lang="en-US" sz="1800" dirty="0" smtClean="0"/>
              <a:t>front </a:t>
            </a:r>
            <a:r>
              <a:rPr lang="el-GR" sz="1800" dirty="0" smtClean="0"/>
              <a:t>κατά </a:t>
            </a:r>
            <a:r>
              <a:rPr lang="el-GR" sz="1800" dirty="0"/>
              <a:t>ένα</a:t>
            </a:r>
          </a:p>
          <a:p>
            <a:pPr lvl="1">
              <a:lnSpc>
                <a:spcPct val="80000"/>
              </a:lnSpc>
            </a:pPr>
            <a:r>
              <a:rPr lang="el-GR" sz="1600" dirty="0"/>
              <a:t>Ελέγχουμε μήπως η ουρά είναι ήδη άδεια</a:t>
            </a:r>
          </a:p>
          <a:p>
            <a:pPr>
              <a:lnSpc>
                <a:spcPct val="80000"/>
              </a:lnSpc>
            </a:pPr>
            <a:endParaRPr lang="el-GR" sz="1800" dirty="0"/>
          </a:p>
        </p:txBody>
      </p:sp>
      <p:grpSp>
        <p:nvGrpSpPr>
          <p:cNvPr id="14" name="13 - Ομάδα"/>
          <p:cNvGrpSpPr/>
          <p:nvPr/>
        </p:nvGrpSpPr>
        <p:grpSpPr>
          <a:xfrm>
            <a:off x="5087938" y="2968625"/>
            <a:ext cx="3362325" cy="560388"/>
            <a:chOff x="5087938" y="2968625"/>
            <a:chExt cx="3362325" cy="560388"/>
          </a:xfrm>
        </p:grpSpPr>
        <p:sp>
          <p:nvSpPr>
            <p:cNvPr id="22533" name="Rectangle 5"/>
            <p:cNvSpPr>
              <a:spLocks noChangeArrowheads="1"/>
            </p:cNvSpPr>
            <p:nvPr/>
          </p:nvSpPr>
          <p:spPr bwMode="auto">
            <a:xfrm>
              <a:off x="5087938" y="2968625"/>
              <a:ext cx="560387" cy="5603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22534" name="Rectangle 6"/>
            <p:cNvSpPr>
              <a:spLocks noChangeArrowheads="1"/>
            </p:cNvSpPr>
            <p:nvPr/>
          </p:nvSpPr>
          <p:spPr bwMode="auto">
            <a:xfrm>
              <a:off x="5648325" y="2968625"/>
              <a:ext cx="560388" cy="56038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6208713" y="2968625"/>
              <a:ext cx="560387" cy="56038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22536" name="Rectangle 8"/>
            <p:cNvSpPr>
              <a:spLocks noChangeArrowheads="1"/>
            </p:cNvSpPr>
            <p:nvPr/>
          </p:nvSpPr>
          <p:spPr bwMode="auto">
            <a:xfrm>
              <a:off x="6769100" y="2968625"/>
              <a:ext cx="560388" cy="56038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7329488" y="2968625"/>
              <a:ext cx="560387" cy="56038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22538" name="Rectangle 10"/>
            <p:cNvSpPr>
              <a:spLocks noChangeArrowheads="1"/>
            </p:cNvSpPr>
            <p:nvPr/>
          </p:nvSpPr>
          <p:spPr bwMode="auto">
            <a:xfrm>
              <a:off x="7889875" y="2968625"/>
              <a:ext cx="560388" cy="5603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22539" name="AutoShape 11"/>
          <p:cNvSpPr>
            <a:spLocks noChangeArrowheads="1"/>
          </p:cNvSpPr>
          <p:nvPr/>
        </p:nvSpPr>
        <p:spPr bwMode="auto">
          <a:xfrm>
            <a:off x="5648325" y="3529013"/>
            <a:ext cx="560388" cy="968375"/>
          </a:xfrm>
          <a:prstGeom prst="upArrow">
            <a:avLst>
              <a:gd name="adj1" fmla="val 50000"/>
              <a:gd name="adj2" fmla="val 43201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/>
              <a:t>front</a:t>
            </a:r>
            <a:endParaRPr lang="el-GR"/>
          </a:p>
        </p:txBody>
      </p:sp>
      <p:sp>
        <p:nvSpPr>
          <p:cNvPr id="22540" name="AutoShape 12"/>
          <p:cNvSpPr>
            <a:spLocks noChangeArrowheads="1"/>
          </p:cNvSpPr>
          <p:nvPr/>
        </p:nvSpPr>
        <p:spPr bwMode="auto">
          <a:xfrm>
            <a:off x="7329488" y="3529013"/>
            <a:ext cx="560387" cy="968375"/>
          </a:xfrm>
          <a:prstGeom prst="upArrow">
            <a:avLst>
              <a:gd name="adj1" fmla="val 50000"/>
              <a:gd name="adj2" fmla="val 43201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/>
              <a:t>rear</a:t>
            </a:r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uiExpand="1" build="p"/>
      <p:bldP spid="22539" grpId="0" animBg="1"/>
      <p:bldP spid="225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Παράδειγμα ουράς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l-GR" sz="2000"/>
              <a:t>Σε μια ουρά 10 θέσεων έχουν τοποθετηθεί διαδοχικά τα στοιχεία Μ, Κ, Δ, Α, Σ, στην 1</a:t>
            </a:r>
            <a:r>
              <a:rPr lang="el-GR" sz="2000" baseline="30000"/>
              <a:t>η</a:t>
            </a:r>
            <a:r>
              <a:rPr lang="el-GR" sz="2000"/>
              <a:t>, 2</a:t>
            </a:r>
            <a:r>
              <a:rPr lang="el-GR" sz="2000" baseline="30000"/>
              <a:t>η</a:t>
            </a:r>
            <a:r>
              <a:rPr lang="el-GR" sz="2000"/>
              <a:t>, 3</a:t>
            </a:r>
            <a:r>
              <a:rPr lang="el-GR" sz="2000" baseline="30000"/>
              <a:t>η</a:t>
            </a:r>
            <a:r>
              <a:rPr lang="el-GR" sz="2000"/>
              <a:t>, 4</a:t>
            </a:r>
            <a:r>
              <a:rPr lang="el-GR" sz="2000" baseline="30000"/>
              <a:t>η</a:t>
            </a:r>
            <a:r>
              <a:rPr lang="el-GR" sz="2000"/>
              <a:t> και 5</a:t>
            </a:r>
            <a:r>
              <a:rPr lang="el-GR" sz="2000" baseline="30000"/>
              <a:t>η</a:t>
            </a:r>
            <a:r>
              <a:rPr lang="el-GR" sz="2000"/>
              <a:t> θέση αντίστοιχα</a:t>
            </a:r>
          </a:p>
          <a:p>
            <a:pPr>
              <a:lnSpc>
                <a:spcPct val="80000"/>
              </a:lnSpc>
            </a:pPr>
            <a:r>
              <a:rPr lang="el-GR" sz="2000"/>
              <a:t>Να προσδιοριστούν οι τιμές των δεικτών της παραπάνω ουράς</a:t>
            </a:r>
          </a:p>
          <a:p>
            <a:pPr>
              <a:lnSpc>
                <a:spcPct val="80000"/>
              </a:lnSpc>
            </a:pPr>
            <a:r>
              <a:rPr lang="el-GR" sz="2000">
                <a:solidFill>
                  <a:schemeClr val="bg1"/>
                </a:solidFill>
              </a:rPr>
              <a:t>Στη συνέχεια να αφαιρεθεί ένα στοιχείο από την ουρά. Ποιος δείκτης μεταβάλλεται και ποια η νέα του τιμή;</a:t>
            </a:r>
          </a:p>
          <a:p>
            <a:pPr>
              <a:lnSpc>
                <a:spcPct val="80000"/>
              </a:lnSpc>
            </a:pPr>
            <a:r>
              <a:rPr lang="el-GR" sz="2000">
                <a:solidFill>
                  <a:schemeClr val="bg1"/>
                </a:solidFill>
              </a:rPr>
              <a:t>Τέλος, να τοποθετηθεί το στοιχείο Λ στην ουρά. Ποιος δείκτης μεταβάλλεται και ποια η νέα του τιμή;</a:t>
            </a:r>
          </a:p>
        </p:txBody>
      </p:sp>
      <p:grpSp>
        <p:nvGrpSpPr>
          <p:cNvPr id="26643" name="Group 19"/>
          <p:cNvGrpSpPr>
            <a:grpSpLocks/>
          </p:cNvGrpSpPr>
          <p:nvPr/>
        </p:nvGrpSpPr>
        <p:grpSpPr bwMode="auto">
          <a:xfrm>
            <a:off x="4754563" y="1979613"/>
            <a:ext cx="3540125" cy="354012"/>
            <a:chOff x="2995" y="1247"/>
            <a:chExt cx="2230" cy="223"/>
          </a:xfrm>
        </p:grpSpPr>
        <p:sp>
          <p:nvSpPr>
            <p:cNvPr id="26629" name="Rectangle 5"/>
            <p:cNvSpPr>
              <a:spLocks noChangeArrowheads="1"/>
            </p:cNvSpPr>
            <p:nvPr/>
          </p:nvSpPr>
          <p:spPr bwMode="auto">
            <a:xfrm>
              <a:off x="2995" y="1247"/>
              <a:ext cx="223" cy="22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/>
                <a:t>Μ</a:t>
              </a:r>
            </a:p>
          </p:txBody>
        </p:sp>
        <p:sp>
          <p:nvSpPr>
            <p:cNvPr id="26630" name="Rectangle 6"/>
            <p:cNvSpPr>
              <a:spLocks noChangeArrowheads="1"/>
            </p:cNvSpPr>
            <p:nvPr/>
          </p:nvSpPr>
          <p:spPr bwMode="auto">
            <a:xfrm>
              <a:off x="3218" y="1247"/>
              <a:ext cx="223" cy="22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/>
                <a:t>Κ</a:t>
              </a:r>
            </a:p>
          </p:txBody>
        </p:sp>
        <p:sp>
          <p:nvSpPr>
            <p:cNvPr id="26631" name="Rectangle 7"/>
            <p:cNvSpPr>
              <a:spLocks noChangeArrowheads="1"/>
            </p:cNvSpPr>
            <p:nvPr/>
          </p:nvSpPr>
          <p:spPr bwMode="auto">
            <a:xfrm>
              <a:off x="3441" y="1247"/>
              <a:ext cx="223" cy="22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/>
                <a:t>Δ</a:t>
              </a:r>
            </a:p>
          </p:txBody>
        </p:sp>
        <p:sp>
          <p:nvSpPr>
            <p:cNvPr id="26632" name="Rectangle 8"/>
            <p:cNvSpPr>
              <a:spLocks noChangeArrowheads="1"/>
            </p:cNvSpPr>
            <p:nvPr/>
          </p:nvSpPr>
          <p:spPr bwMode="auto">
            <a:xfrm>
              <a:off x="3664" y="1247"/>
              <a:ext cx="223" cy="22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/>
                <a:t>Α</a:t>
              </a:r>
            </a:p>
          </p:txBody>
        </p:sp>
        <p:sp>
          <p:nvSpPr>
            <p:cNvPr id="26633" name="Rectangle 9"/>
            <p:cNvSpPr>
              <a:spLocks noChangeArrowheads="1"/>
            </p:cNvSpPr>
            <p:nvPr/>
          </p:nvSpPr>
          <p:spPr bwMode="auto">
            <a:xfrm>
              <a:off x="3887" y="1247"/>
              <a:ext cx="223" cy="22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/>
                <a:t>Σ</a:t>
              </a:r>
            </a:p>
          </p:txBody>
        </p:sp>
        <p:sp>
          <p:nvSpPr>
            <p:cNvPr id="26634" name="Rectangle 10"/>
            <p:cNvSpPr>
              <a:spLocks noChangeArrowheads="1"/>
            </p:cNvSpPr>
            <p:nvPr/>
          </p:nvSpPr>
          <p:spPr bwMode="auto">
            <a:xfrm>
              <a:off x="4110" y="1247"/>
              <a:ext cx="223" cy="22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26635" name="Rectangle 11"/>
            <p:cNvSpPr>
              <a:spLocks noChangeArrowheads="1"/>
            </p:cNvSpPr>
            <p:nvPr/>
          </p:nvSpPr>
          <p:spPr bwMode="auto">
            <a:xfrm>
              <a:off x="4333" y="1247"/>
              <a:ext cx="223" cy="22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26636" name="Rectangle 12"/>
            <p:cNvSpPr>
              <a:spLocks noChangeArrowheads="1"/>
            </p:cNvSpPr>
            <p:nvPr/>
          </p:nvSpPr>
          <p:spPr bwMode="auto">
            <a:xfrm>
              <a:off x="4556" y="1247"/>
              <a:ext cx="223" cy="22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26637" name="Rectangle 13"/>
            <p:cNvSpPr>
              <a:spLocks noChangeArrowheads="1"/>
            </p:cNvSpPr>
            <p:nvPr/>
          </p:nvSpPr>
          <p:spPr bwMode="auto">
            <a:xfrm>
              <a:off x="4779" y="1247"/>
              <a:ext cx="223" cy="22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26638" name="Rectangle 14"/>
            <p:cNvSpPr>
              <a:spLocks noChangeArrowheads="1"/>
            </p:cNvSpPr>
            <p:nvPr/>
          </p:nvSpPr>
          <p:spPr bwMode="auto">
            <a:xfrm>
              <a:off x="5002" y="1247"/>
              <a:ext cx="223" cy="22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grpSp>
        <p:nvGrpSpPr>
          <p:cNvPr id="26644" name="Group 20"/>
          <p:cNvGrpSpPr>
            <a:grpSpLocks/>
          </p:cNvGrpSpPr>
          <p:nvPr/>
        </p:nvGrpSpPr>
        <p:grpSpPr bwMode="auto">
          <a:xfrm>
            <a:off x="4357688" y="2333625"/>
            <a:ext cx="1104900" cy="830263"/>
            <a:chOff x="2745" y="1470"/>
            <a:chExt cx="696" cy="523"/>
          </a:xfrm>
        </p:grpSpPr>
        <p:sp>
          <p:nvSpPr>
            <p:cNvPr id="26639" name="AutoShape 15"/>
            <p:cNvSpPr>
              <a:spLocks noChangeArrowheads="1"/>
            </p:cNvSpPr>
            <p:nvPr/>
          </p:nvSpPr>
          <p:spPr bwMode="auto">
            <a:xfrm>
              <a:off x="2995" y="1470"/>
              <a:ext cx="223" cy="319"/>
            </a:xfrm>
            <a:prstGeom prst="upArrow">
              <a:avLst>
                <a:gd name="adj1" fmla="val 50000"/>
                <a:gd name="adj2" fmla="val 3576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26641" name="Text Box 17"/>
            <p:cNvSpPr txBox="1">
              <a:spLocks noChangeArrowheads="1"/>
            </p:cNvSpPr>
            <p:nvPr/>
          </p:nvSpPr>
          <p:spPr bwMode="auto">
            <a:xfrm>
              <a:off x="2745" y="1762"/>
              <a:ext cx="69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Front = 1</a:t>
              </a:r>
              <a:endParaRPr lang="el-GR"/>
            </a:p>
          </p:txBody>
        </p:sp>
      </p:grpSp>
      <p:grpSp>
        <p:nvGrpSpPr>
          <p:cNvPr id="26645" name="Group 21"/>
          <p:cNvGrpSpPr>
            <a:grpSpLocks/>
          </p:cNvGrpSpPr>
          <p:nvPr/>
        </p:nvGrpSpPr>
        <p:grpSpPr bwMode="auto">
          <a:xfrm>
            <a:off x="5773738" y="2333625"/>
            <a:ext cx="1066800" cy="830263"/>
            <a:chOff x="3637" y="1470"/>
            <a:chExt cx="672" cy="523"/>
          </a:xfrm>
        </p:grpSpPr>
        <p:sp>
          <p:nvSpPr>
            <p:cNvPr id="26640" name="AutoShape 16"/>
            <p:cNvSpPr>
              <a:spLocks noChangeArrowheads="1"/>
            </p:cNvSpPr>
            <p:nvPr/>
          </p:nvSpPr>
          <p:spPr bwMode="auto">
            <a:xfrm>
              <a:off x="3887" y="1470"/>
              <a:ext cx="223" cy="319"/>
            </a:xfrm>
            <a:prstGeom prst="upArrow">
              <a:avLst>
                <a:gd name="adj1" fmla="val 50000"/>
                <a:gd name="adj2" fmla="val 3576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26642" name="Text Box 18"/>
            <p:cNvSpPr txBox="1">
              <a:spLocks noChangeArrowheads="1"/>
            </p:cNvSpPr>
            <p:nvPr/>
          </p:nvSpPr>
          <p:spPr bwMode="auto">
            <a:xfrm>
              <a:off x="3637" y="1762"/>
              <a:ext cx="67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/>
                <a:t>Rear = 5</a:t>
              </a:r>
              <a:endParaRPr lang="el-GR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Παράδειγμα ουράς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l-GR" sz="2000"/>
              <a:t>Σε μια ουρά 10 θέσεων έχουν τοποθετηθεί διαδοχικά τα στοιχεία Μ, Κ, Δ, Α, Σ, στην 1</a:t>
            </a:r>
            <a:r>
              <a:rPr lang="el-GR" sz="2000" baseline="30000"/>
              <a:t>η</a:t>
            </a:r>
            <a:r>
              <a:rPr lang="el-GR" sz="2000"/>
              <a:t>, 2</a:t>
            </a:r>
            <a:r>
              <a:rPr lang="el-GR" sz="2000" baseline="30000"/>
              <a:t>η</a:t>
            </a:r>
            <a:r>
              <a:rPr lang="el-GR" sz="2000"/>
              <a:t>, 3</a:t>
            </a:r>
            <a:r>
              <a:rPr lang="el-GR" sz="2000" baseline="30000"/>
              <a:t>η</a:t>
            </a:r>
            <a:r>
              <a:rPr lang="el-GR" sz="2000"/>
              <a:t>, 4</a:t>
            </a:r>
            <a:r>
              <a:rPr lang="el-GR" sz="2000" baseline="30000"/>
              <a:t>η</a:t>
            </a:r>
            <a:r>
              <a:rPr lang="el-GR" sz="2000"/>
              <a:t> και 5</a:t>
            </a:r>
            <a:r>
              <a:rPr lang="el-GR" sz="2000" baseline="30000"/>
              <a:t>η</a:t>
            </a:r>
            <a:r>
              <a:rPr lang="el-GR" sz="2000"/>
              <a:t> θέση αντίστοιχα</a:t>
            </a:r>
          </a:p>
          <a:p>
            <a:pPr>
              <a:lnSpc>
                <a:spcPct val="80000"/>
              </a:lnSpc>
            </a:pPr>
            <a:r>
              <a:rPr lang="el-GR" sz="2000"/>
              <a:t>Να προσδιοριστούν οι τιμές των δεικτών της παραπάνω ουράς</a:t>
            </a:r>
          </a:p>
          <a:p>
            <a:pPr>
              <a:lnSpc>
                <a:spcPct val="80000"/>
              </a:lnSpc>
            </a:pPr>
            <a:r>
              <a:rPr lang="el-GR" sz="2000"/>
              <a:t>Στη συνέχεια να αφαιρεθεί ένα στοιχείο από την ουρά. Ποιος δείκτης μεταβάλλεται και ποια η νέα του τιμή;</a:t>
            </a:r>
          </a:p>
          <a:p>
            <a:pPr>
              <a:lnSpc>
                <a:spcPct val="80000"/>
              </a:lnSpc>
            </a:pPr>
            <a:r>
              <a:rPr lang="el-GR" sz="2000">
                <a:solidFill>
                  <a:schemeClr val="bg1"/>
                </a:solidFill>
              </a:rPr>
              <a:t>Τέλος, να τοποθετηθεί το στοιχείο Λ στην ουρά. Ποιος δείκτης μεταβάλλεται και ποια η νέα του τιμή;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4754563" y="1979613"/>
            <a:ext cx="354012" cy="3540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Μ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5108575" y="1979613"/>
            <a:ext cx="354013" cy="3540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Κ</a:t>
            </a: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5462588" y="1979613"/>
            <a:ext cx="354012" cy="3540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Δ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5816600" y="1979613"/>
            <a:ext cx="354013" cy="3540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Α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6170613" y="1979613"/>
            <a:ext cx="354012" cy="3540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Σ</a:t>
            </a:r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6524625" y="1979613"/>
            <a:ext cx="354013" cy="354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6878638" y="1979613"/>
            <a:ext cx="354012" cy="354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7232650" y="1979613"/>
            <a:ext cx="354013" cy="354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7586663" y="1979613"/>
            <a:ext cx="354012" cy="354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8685" name="Rectangle 13"/>
          <p:cNvSpPr>
            <a:spLocks noChangeArrowheads="1"/>
          </p:cNvSpPr>
          <p:nvPr/>
        </p:nvSpPr>
        <p:spPr bwMode="auto">
          <a:xfrm>
            <a:off x="7940675" y="1979613"/>
            <a:ext cx="354013" cy="354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8686" name="AutoShape 14"/>
          <p:cNvSpPr>
            <a:spLocks noChangeArrowheads="1"/>
          </p:cNvSpPr>
          <p:nvPr/>
        </p:nvSpPr>
        <p:spPr bwMode="auto">
          <a:xfrm>
            <a:off x="4754563" y="2333625"/>
            <a:ext cx="354012" cy="506413"/>
          </a:xfrm>
          <a:prstGeom prst="upArrow">
            <a:avLst>
              <a:gd name="adj1" fmla="val 50000"/>
              <a:gd name="adj2" fmla="val 3576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8687" name="AutoShape 15"/>
          <p:cNvSpPr>
            <a:spLocks noChangeArrowheads="1"/>
          </p:cNvSpPr>
          <p:nvPr/>
        </p:nvSpPr>
        <p:spPr bwMode="auto">
          <a:xfrm>
            <a:off x="6170613" y="2333625"/>
            <a:ext cx="354012" cy="506413"/>
          </a:xfrm>
          <a:prstGeom prst="upArrow">
            <a:avLst>
              <a:gd name="adj1" fmla="val 50000"/>
              <a:gd name="adj2" fmla="val 3576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8688" name="Text Box 16"/>
          <p:cNvSpPr txBox="1">
            <a:spLocks noChangeArrowheads="1"/>
          </p:cNvSpPr>
          <p:nvPr/>
        </p:nvSpPr>
        <p:spPr bwMode="auto">
          <a:xfrm>
            <a:off x="4357688" y="2797175"/>
            <a:ext cx="11049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Front = 1</a:t>
            </a:r>
            <a:endParaRPr lang="el-GR"/>
          </a:p>
        </p:txBody>
      </p:sp>
      <p:sp>
        <p:nvSpPr>
          <p:cNvPr id="28689" name="Text Box 17"/>
          <p:cNvSpPr txBox="1">
            <a:spLocks noChangeArrowheads="1"/>
          </p:cNvSpPr>
          <p:nvPr/>
        </p:nvSpPr>
        <p:spPr bwMode="auto">
          <a:xfrm>
            <a:off x="5773738" y="2797175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Rear = 5</a:t>
            </a:r>
            <a:endParaRPr lang="el-GR"/>
          </a:p>
        </p:txBody>
      </p:sp>
      <p:sp>
        <p:nvSpPr>
          <p:cNvPr id="28692" name="Text Box 20"/>
          <p:cNvSpPr txBox="1">
            <a:spLocks noChangeArrowheads="1"/>
          </p:cNvSpPr>
          <p:nvPr/>
        </p:nvSpPr>
        <p:spPr bwMode="auto">
          <a:xfrm>
            <a:off x="4668838" y="2797175"/>
            <a:ext cx="11049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Front = </a:t>
            </a:r>
            <a:r>
              <a:rPr lang="el-GR"/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2867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2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63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88889E-6 -1.65163E-6 L 0.04079 -1.65163E-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uiExpand="1" build="p"/>
      <p:bldP spid="28676" grpId="0"/>
      <p:bldP spid="28676" grpId="1" animBg="1"/>
      <p:bldP spid="28686" grpId="0" animBg="1"/>
      <p:bldP spid="28688" grpId="0"/>
      <p:bldP spid="2869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Παράδειγμα ουράς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l-GR" sz="2000"/>
              <a:t>Σε μια ουρά 10 θέσεων έχουν τοποθετηθεί διαδοχικά τα στοιχεία Μ, Κ, Δ, Α, Σ, στην 1</a:t>
            </a:r>
            <a:r>
              <a:rPr lang="el-GR" sz="2000" baseline="30000"/>
              <a:t>η</a:t>
            </a:r>
            <a:r>
              <a:rPr lang="el-GR" sz="2000"/>
              <a:t>, 2</a:t>
            </a:r>
            <a:r>
              <a:rPr lang="el-GR" sz="2000" baseline="30000"/>
              <a:t>η</a:t>
            </a:r>
            <a:r>
              <a:rPr lang="el-GR" sz="2000"/>
              <a:t>, 3</a:t>
            </a:r>
            <a:r>
              <a:rPr lang="el-GR" sz="2000" baseline="30000"/>
              <a:t>η</a:t>
            </a:r>
            <a:r>
              <a:rPr lang="el-GR" sz="2000"/>
              <a:t>, 4</a:t>
            </a:r>
            <a:r>
              <a:rPr lang="el-GR" sz="2000" baseline="30000"/>
              <a:t>η</a:t>
            </a:r>
            <a:r>
              <a:rPr lang="el-GR" sz="2000"/>
              <a:t> και 5</a:t>
            </a:r>
            <a:r>
              <a:rPr lang="el-GR" sz="2000" baseline="30000"/>
              <a:t>η</a:t>
            </a:r>
            <a:r>
              <a:rPr lang="el-GR" sz="2000"/>
              <a:t> θέση αντίστοιχα</a:t>
            </a:r>
          </a:p>
          <a:p>
            <a:pPr>
              <a:lnSpc>
                <a:spcPct val="80000"/>
              </a:lnSpc>
            </a:pPr>
            <a:r>
              <a:rPr lang="el-GR" sz="2000"/>
              <a:t>Να προσδιοριστούν οι τιμές των δεικτών της παραπάνω ουράς</a:t>
            </a:r>
          </a:p>
          <a:p>
            <a:pPr>
              <a:lnSpc>
                <a:spcPct val="80000"/>
              </a:lnSpc>
            </a:pPr>
            <a:r>
              <a:rPr lang="el-GR" sz="2000"/>
              <a:t>Στη συνέχεια να αφαιρεθεί ένα στοιχείο από την ουρά. Ποιος δείκτης μεταβάλλεται και ποια η νέα του τιμή;</a:t>
            </a:r>
          </a:p>
          <a:p>
            <a:pPr>
              <a:lnSpc>
                <a:spcPct val="80000"/>
              </a:lnSpc>
            </a:pPr>
            <a:r>
              <a:rPr lang="el-GR" sz="2000"/>
              <a:t>Τέλος, να τοποθετηθεί το στοιχείο Λ στην ουρά. Ποιος δείκτης μεταβάλλεται και ποια η νέα του τιμή;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4754563" y="1979613"/>
            <a:ext cx="354012" cy="354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l-GR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5108575" y="1979613"/>
            <a:ext cx="354013" cy="3540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Κ</a:t>
            </a: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5462588" y="1979613"/>
            <a:ext cx="354012" cy="3540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Δ</a:t>
            </a:r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5816600" y="1979613"/>
            <a:ext cx="354013" cy="3540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Α</a:t>
            </a:r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6170613" y="1979613"/>
            <a:ext cx="354012" cy="3540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Σ</a:t>
            </a:r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6524625" y="1979613"/>
            <a:ext cx="354013" cy="354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6878638" y="1979613"/>
            <a:ext cx="354012" cy="354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9707" name="Rectangle 11"/>
          <p:cNvSpPr>
            <a:spLocks noChangeArrowheads="1"/>
          </p:cNvSpPr>
          <p:nvPr/>
        </p:nvSpPr>
        <p:spPr bwMode="auto">
          <a:xfrm>
            <a:off x="7232650" y="1979613"/>
            <a:ext cx="354013" cy="354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7586663" y="1979613"/>
            <a:ext cx="354012" cy="354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9709" name="Rectangle 13"/>
          <p:cNvSpPr>
            <a:spLocks noChangeArrowheads="1"/>
          </p:cNvSpPr>
          <p:nvPr/>
        </p:nvSpPr>
        <p:spPr bwMode="auto">
          <a:xfrm>
            <a:off x="7940675" y="1979613"/>
            <a:ext cx="354013" cy="354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9710" name="AutoShape 14"/>
          <p:cNvSpPr>
            <a:spLocks noChangeArrowheads="1"/>
          </p:cNvSpPr>
          <p:nvPr/>
        </p:nvSpPr>
        <p:spPr bwMode="auto">
          <a:xfrm>
            <a:off x="5108575" y="2333625"/>
            <a:ext cx="354013" cy="506413"/>
          </a:xfrm>
          <a:prstGeom prst="upArrow">
            <a:avLst>
              <a:gd name="adj1" fmla="val 50000"/>
              <a:gd name="adj2" fmla="val 3576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9711" name="AutoShape 15"/>
          <p:cNvSpPr>
            <a:spLocks noChangeArrowheads="1"/>
          </p:cNvSpPr>
          <p:nvPr/>
        </p:nvSpPr>
        <p:spPr bwMode="auto">
          <a:xfrm>
            <a:off x="6213475" y="2333625"/>
            <a:ext cx="354013" cy="506413"/>
          </a:xfrm>
          <a:prstGeom prst="upArrow">
            <a:avLst>
              <a:gd name="adj1" fmla="val 50000"/>
              <a:gd name="adj2" fmla="val 3576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29712" name="Text Box 16"/>
          <p:cNvSpPr txBox="1">
            <a:spLocks noChangeArrowheads="1"/>
          </p:cNvSpPr>
          <p:nvPr/>
        </p:nvSpPr>
        <p:spPr bwMode="auto">
          <a:xfrm>
            <a:off x="4711700" y="2797175"/>
            <a:ext cx="11049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Front = 2</a:t>
            </a:r>
            <a:endParaRPr lang="el-GR"/>
          </a:p>
        </p:txBody>
      </p:sp>
      <p:sp>
        <p:nvSpPr>
          <p:cNvPr id="29713" name="Text Box 17"/>
          <p:cNvSpPr txBox="1">
            <a:spLocks noChangeArrowheads="1"/>
          </p:cNvSpPr>
          <p:nvPr/>
        </p:nvSpPr>
        <p:spPr bwMode="auto">
          <a:xfrm>
            <a:off x="5816600" y="2797175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Rear = </a:t>
            </a:r>
            <a:r>
              <a:rPr lang="el-GR"/>
              <a:t>5</a:t>
            </a:r>
          </a:p>
        </p:txBody>
      </p:sp>
      <p:sp>
        <p:nvSpPr>
          <p:cNvPr id="29714" name="Rectangle 18"/>
          <p:cNvSpPr>
            <a:spLocks noChangeArrowheads="1"/>
          </p:cNvSpPr>
          <p:nvPr/>
        </p:nvSpPr>
        <p:spPr bwMode="auto">
          <a:xfrm>
            <a:off x="6524625" y="1979613"/>
            <a:ext cx="354013" cy="3540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l-GR"/>
              <a:t>Λ</a:t>
            </a:r>
          </a:p>
        </p:txBody>
      </p:sp>
      <p:sp>
        <p:nvSpPr>
          <p:cNvPr id="29715" name="Text Box 19"/>
          <p:cNvSpPr txBox="1">
            <a:spLocks noChangeArrowheads="1"/>
          </p:cNvSpPr>
          <p:nvPr/>
        </p:nvSpPr>
        <p:spPr bwMode="auto">
          <a:xfrm>
            <a:off x="6208713" y="2797175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Rear = </a:t>
            </a:r>
            <a:r>
              <a:rPr lang="el-GR"/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3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77778E-6 -1.65163E-6 L 0.04114 -1.65163E-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1" grpId="0" animBg="1"/>
      <p:bldP spid="29713" grpId="0"/>
      <p:bldP spid="29714" grpId="0" animBg="1"/>
      <p:bldP spid="297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Εισαγωγή σε Ουρά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l-GR" sz="2800">
                <a:latin typeface="Tahoma" pitchFamily="34" charset="0"/>
              </a:rPr>
              <a:t>Αλγόριθμος Εισαγωγή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Δεδομένα //ΟΥΡΑ, Ν, πίσω, στοιχείο//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Αν πίσω &lt; Ν τότε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πίσω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πίσω+1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ΟΥΡΑ[πίσω]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στοιχείο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έγινε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αληθής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Αλλιώς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έγινε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ψευδής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Τέλος_αν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Αποτελέσματα //ΟΥΡΑ, πίσω, έγινε//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Τέλος Εισαγωγή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Εξαγωγή από Ουρά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l-GR" sz="2800">
                <a:latin typeface="Tahoma" pitchFamily="34" charset="0"/>
              </a:rPr>
              <a:t>Αλγόριθμος Εξαγωγή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Δεδομένα //ΟΥΡΑ, εμπρός, πίσω//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Αν πίσω </a:t>
            </a:r>
            <a:r>
              <a:rPr lang="el-GR" sz="2800">
                <a:latin typeface="Tahoma" pitchFamily="34" charset="0"/>
                <a:cs typeface="Tahoma" pitchFamily="34" charset="0"/>
              </a:rPr>
              <a:t>≤</a:t>
            </a:r>
            <a:r>
              <a:rPr lang="el-GR" sz="2800">
                <a:latin typeface="Tahoma" pitchFamily="34" charset="0"/>
              </a:rPr>
              <a:t> εμπρός τότε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στοιχείο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ΟΥΡΑ[εμπρός]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εμπρός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εμπρός+1 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έγινε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αληθής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Αλλιώς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έγινε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ψευδής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Τέλος_αν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Αποτελέσματα //ΟΥΡΑ, εμπρός, στοιχείο, έγινε//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Τέλος Εξαγωγή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Κυκλική ουρά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l-GR" sz="2800"/>
              <a:t>Η ουρά έχει μέγεθος 12</a:t>
            </a:r>
          </a:p>
          <a:p>
            <a:pPr>
              <a:lnSpc>
                <a:spcPct val="90000"/>
              </a:lnSpc>
            </a:pPr>
            <a:r>
              <a:rPr lang="el-GR" sz="2800"/>
              <a:t>Έστω ότι</a:t>
            </a:r>
            <a:br>
              <a:rPr lang="el-GR" sz="2800"/>
            </a:br>
            <a:r>
              <a:rPr lang="el-GR" sz="2800"/>
              <a:t>εμπρός = 3 και,</a:t>
            </a:r>
            <a:br>
              <a:rPr lang="el-GR" sz="2800"/>
            </a:br>
            <a:r>
              <a:rPr lang="el-GR" sz="2800"/>
              <a:t>πίσω = 11</a:t>
            </a:r>
          </a:p>
          <a:p>
            <a:pPr>
              <a:lnSpc>
                <a:spcPct val="90000"/>
              </a:lnSpc>
            </a:pPr>
            <a:r>
              <a:rPr lang="el-GR" sz="2800"/>
              <a:t>Σε μία συμβατική ουρά θα μπορούσαμε να προσθέσουμε μόνο ένα επιπλέον στοιχείο</a:t>
            </a:r>
          </a:p>
        </p:txBody>
      </p:sp>
      <p:grpSp>
        <p:nvGrpSpPr>
          <p:cNvPr id="44036" name="Group 4"/>
          <p:cNvGrpSpPr>
            <a:grpSpLocks/>
          </p:cNvGrpSpPr>
          <p:nvPr/>
        </p:nvGrpSpPr>
        <p:grpSpPr bwMode="auto">
          <a:xfrm>
            <a:off x="5268913" y="2030413"/>
            <a:ext cx="3733800" cy="4291012"/>
            <a:chOff x="1487" y="1034"/>
            <a:chExt cx="2352" cy="2703"/>
          </a:xfrm>
        </p:grpSpPr>
        <p:sp>
          <p:nvSpPr>
            <p:cNvPr id="44037" name="AutoShape 5"/>
            <p:cNvSpPr>
              <a:spLocks noChangeArrowheads="1"/>
            </p:cNvSpPr>
            <p:nvPr/>
          </p:nvSpPr>
          <p:spPr bwMode="auto">
            <a:xfrm>
              <a:off x="1738" y="1564"/>
              <a:ext cx="2101" cy="2101"/>
            </a:xfrm>
            <a:custGeom>
              <a:avLst/>
              <a:gdLst>
                <a:gd name="G0" fmla="+- 5400 0 0"/>
                <a:gd name="G1" fmla="+- 21600 0 5400"/>
                <a:gd name="G2" fmla="+- 21600 0 5400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4038" name="Line 6"/>
            <p:cNvSpPr>
              <a:spLocks noChangeShapeType="1"/>
            </p:cNvSpPr>
            <p:nvPr/>
          </p:nvSpPr>
          <p:spPr bwMode="auto">
            <a:xfrm flipV="1">
              <a:off x="1869" y="2084"/>
              <a:ext cx="1839" cy="10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l-GR"/>
            </a:p>
          </p:txBody>
        </p:sp>
        <p:sp>
          <p:nvSpPr>
            <p:cNvPr id="44039" name="Line 7"/>
            <p:cNvSpPr>
              <a:spLocks noChangeShapeType="1"/>
            </p:cNvSpPr>
            <p:nvPr/>
          </p:nvSpPr>
          <p:spPr bwMode="auto">
            <a:xfrm flipV="1">
              <a:off x="2265" y="1709"/>
              <a:ext cx="1046" cy="18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l-GR"/>
            </a:p>
          </p:txBody>
        </p:sp>
        <p:sp>
          <p:nvSpPr>
            <p:cNvPr id="44040" name="Line 8"/>
            <p:cNvSpPr>
              <a:spLocks noChangeShapeType="1"/>
            </p:cNvSpPr>
            <p:nvPr/>
          </p:nvSpPr>
          <p:spPr bwMode="auto">
            <a:xfrm flipV="1">
              <a:off x="2788" y="1564"/>
              <a:ext cx="0" cy="210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l-GR"/>
            </a:p>
          </p:txBody>
        </p:sp>
        <p:sp>
          <p:nvSpPr>
            <p:cNvPr id="44041" name="Line 9"/>
            <p:cNvSpPr>
              <a:spLocks noChangeShapeType="1"/>
            </p:cNvSpPr>
            <p:nvPr/>
          </p:nvSpPr>
          <p:spPr bwMode="auto">
            <a:xfrm flipH="1">
              <a:off x="1738" y="2615"/>
              <a:ext cx="210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l-GR"/>
            </a:p>
          </p:txBody>
        </p:sp>
        <p:sp>
          <p:nvSpPr>
            <p:cNvPr id="44042" name="Line 10"/>
            <p:cNvSpPr>
              <a:spLocks noChangeShapeType="1"/>
            </p:cNvSpPr>
            <p:nvPr/>
          </p:nvSpPr>
          <p:spPr bwMode="auto">
            <a:xfrm flipH="1" flipV="1">
              <a:off x="1869" y="2084"/>
              <a:ext cx="1839" cy="10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l-GR"/>
            </a:p>
          </p:txBody>
        </p:sp>
        <p:sp>
          <p:nvSpPr>
            <p:cNvPr id="44043" name="Line 11"/>
            <p:cNvSpPr>
              <a:spLocks noChangeShapeType="1"/>
            </p:cNvSpPr>
            <p:nvPr/>
          </p:nvSpPr>
          <p:spPr bwMode="auto">
            <a:xfrm flipH="1" flipV="1">
              <a:off x="2266" y="1709"/>
              <a:ext cx="1046" cy="18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l-GR"/>
            </a:p>
          </p:txBody>
        </p:sp>
        <p:sp>
          <p:nvSpPr>
            <p:cNvPr id="44044" name="Oval 12"/>
            <p:cNvSpPr>
              <a:spLocks noChangeArrowheads="1"/>
            </p:cNvSpPr>
            <p:nvPr/>
          </p:nvSpPr>
          <p:spPr bwMode="auto">
            <a:xfrm>
              <a:off x="2265" y="2092"/>
              <a:ext cx="1046" cy="1046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4045" name="AutoShape 13"/>
            <p:cNvSpPr>
              <a:spLocks noChangeArrowheads="1"/>
            </p:cNvSpPr>
            <p:nvPr/>
          </p:nvSpPr>
          <p:spPr bwMode="auto">
            <a:xfrm rot="-2414000">
              <a:off x="1487" y="3318"/>
              <a:ext cx="586" cy="419"/>
            </a:xfrm>
            <a:prstGeom prst="rightArrow">
              <a:avLst>
                <a:gd name="adj1" fmla="val 50000"/>
                <a:gd name="adj2" fmla="val 3496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4046" name="AutoShape 14"/>
            <p:cNvSpPr>
              <a:spLocks noChangeArrowheads="1"/>
            </p:cNvSpPr>
            <p:nvPr/>
          </p:nvSpPr>
          <p:spPr bwMode="auto">
            <a:xfrm rot="3965363">
              <a:off x="2063" y="1117"/>
              <a:ext cx="586" cy="419"/>
            </a:xfrm>
            <a:prstGeom prst="rightArrow">
              <a:avLst>
                <a:gd name="adj1" fmla="val 50000"/>
                <a:gd name="adj2" fmla="val 3496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4047" name="Text Box 15"/>
            <p:cNvSpPr txBox="1">
              <a:spLocks noChangeArrowheads="1"/>
            </p:cNvSpPr>
            <p:nvPr/>
          </p:nvSpPr>
          <p:spPr bwMode="auto">
            <a:xfrm>
              <a:off x="2900" y="1745"/>
              <a:ext cx="2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Β</a:t>
              </a:r>
            </a:p>
          </p:txBody>
        </p:sp>
        <p:sp>
          <p:nvSpPr>
            <p:cNvPr id="44048" name="Text Box 16"/>
            <p:cNvSpPr txBox="1">
              <a:spLocks noChangeArrowheads="1"/>
            </p:cNvSpPr>
            <p:nvPr/>
          </p:nvSpPr>
          <p:spPr bwMode="auto">
            <a:xfrm>
              <a:off x="3213" y="1968"/>
              <a:ext cx="2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Δ</a:t>
              </a:r>
            </a:p>
          </p:txBody>
        </p:sp>
        <p:sp>
          <p:nvSpPr>
            <p:cNvPr id="44049" name="Text Box 17"/>
            <p:cNvSpPr txBox="1">
              <a:spLocks noChangeArrowheads="1"/>
            </p:cNvSpPr>
            <p:nvPr/>
          </p:nvSpPr>
          <p:spPr bwMode="auto">
            <a:xfrm>
              <a:off x="3425" y="2272"/>
              <a:ext cx="22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Θ</a:t>
              </a:r>
            </a:p>
          </p:txBody>
        </p:sp>
        <p:sp>
          <p:nvSpPr>
            <p:cNvPr id="44050" name="Text Box 18"/>
            <p:cNvSpPr txBox="1">
              <a:spLocks noChangeArrowheads="1"/>
            </p:cNvSpPr>
            <p:nvPr/>
          </p:nvSpPr>
          <p:spPr bwMode="auto">
            <a:xfrm>
              <a:off x="3441" y="2695"/>
              <a:ext cx="2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Κ</a:t>
              </a:r>
            </a:p>
          </p:txBody>
        </p:sp>
        <p:sp>
          <p:nvSpPr>
            <p:cNvPr id="44051" name="Text Box 19"/>
            <p:cNvSpPr txBox="1">
              <a:spLocks noChangeArrowheads="1"/>
            </p:cNvSpPr>
            <p:nvPr/>
          </p:nvSpPr>
          <p:spPr bwMode="auto">
            <a:xfrm>
              <a:off x="3217" y="3030"/>
              <a:ext cx="2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Ω</a:t>
              </a:r>
            </a:p>
          </p:txBody>
        </p:sp>
        <p:sp>
          <p:nvSpPr>
            <p:cNvPr id="44052" name="Text Box 20"/>
            <p:cNvSpPr txBox="1">
              <a:spLocks noChangeArrowheads="1"/>
            </p:cNvSpPr>
            <p:nvPr/>
          </p:nvSpPr>
          <p:spPr bwMode="auto">
            <a:xfrm>
              <a:off x="2105" y="3030"/>
              <a:ext cx="2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Χ</a:t>
              </a:r>
            </a:p>
          </p:txBody>
        </p:sp>
        <p:sp>
          <p:nvSpPr>
            <p:cNvPr id="44053" name="Text Box 21"/>
            <p:cNvSpPr txBox="1">
              <a:spLocks noChangeArrowheads="1"/>
            </p:cNvSpPr>
            <p:nvPr/>
          </p:nvSpPr>
          <p:spPr bwMode="auto">
            <a:xfrm>
              <a:off x="2459" y="1771"/>
              <a:ext cx="2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Ζ</a:t>
              </a:r>
            </a:p>
          </p:txBody>
        </p:sp>
        <p:sp>
          <p:nvSpPr>
            <p:cNvPr id="44054" name="Text Box 22"/>
            <p:cNvSpPr txBox="1">
              <a:spLocks noChangeArrowheads="1"/>
            </p:cNvSpPr>
            <p:nvPr/>
          </p:nvSpPr>
          <p:spPr bwMode="auto">
            <a:xfrm>
              <a:off x="2459" y="3261"/>
              <a:ext cx="205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Σ</a:t>
              </a:r>
            </a:p>
          </p:txBody>
        </p:sp>
        <p:sp>
          <p:nvSpPr>
            <p:cNvPr id="44055" name="Text Box 23"/>
            <p:cNvSpPr txBox="1">
              <a:spLocks noChangeArrowheads="1"/>
            </p:cNvSpPr>
            <p:nvPr/>
          </p:nvSpPr>
          <p:spPr bwMode="auto">
            <a:xfrm>
              <a:off x="2900" y="3261"/>
              <a:ext cx="21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Ξ</a:t>
              </a:r>
            </a:p>
          </p:txBody>
        </p:sp>
        <p:sp>
          <p:nvSpPr>
            <p:cNvPr id="44056" name="Text Box 24"/>
            <p:cNvSpPr txBox="1">
              <a:spLocks noChangeArrowheads="1"/>
            </p:cNvSpPr>
            <p:nvPr/>
          </p:nvSpPr>
          <p:spPr bwMode="auto">
            <a:xfrm>
              <a:off x="2015" y="1098"/>
              <a:ext cx="59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εμπρός</a:t>
              </a:r>
            </a:p>
          </p:txBody>
        </p:sp>
        <p:sp>
          <p:nvSpPr>
            <p:cNvPr id="44057" name="Text Box 25"/>
            <p:cNvSpPr txBox="1">
              <a:spLocks noChangeArrowheads="1"/>
            </p:cNvSpPr>
            <p:nvPr/>
          </p:nvSpPr>
          <p:spPr bwMode="auto">
            <a:xfrm>
              <a:off x="1487" y="3434"/>
              <a:ext cx="44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πίσω</a:t>
              </a:r>
            </a:p>
          </p:txBody>
        </p:sp>
      </p:grpSp>
      <p:sp>
        <p:nvSpPr>
          <p:cNvPr id="44058" name="Text Box 26"/>
          <p:cNvSpPr txBox="1">
            <a:spLocks noChangeArrowheads="1"/>
          </p:cNvSpPr>
          <p:nvPr/>
        </p:nvSpPr>
        <p:spPr bwMode="auto">
          <a:xfrm>
            <a:off x="5268913" y="399573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1</a:t>
            </a:r>
          </a:p>
        </p:txBody>
      </p:sp>
      <p:sp>
        <p:nvSpPr>
          <p:cNvPr id="44059" name="Text Box 27"/>
          <p:cNvSpPr txBox="1">
            <a:spLocks noChangeArrowheads="1"/>
          </p:cNvSpPr>
          <p:nvPr/>
        </p:nvSpPr>
        <p:spPr bwMode="auto">
          <a:xfrm>
            <a:off x="5268913" y="483235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Κυκλική ουρά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l-GR" sz="2400"/>
              <a:t>Σε μία </a:t>
            </a:r>
            <a:r>
              <a:rPr lang="el-GR" sz="2400" i="1"/>
              <a:t>κυκλική ουρά</a:t>
            </a:r>
            <a:r>
              <a:rPr lang="el-GR" sz="2400"/>
              <a:t> όμως, μπορούμε να εκμεταλλευτούμε </a:t>
            </a:r>
            <a:r>
              <a:rPr lang="el-GR" sz="2400" b="1"/>
              <a:t>όλες</a:t>
            </a:r>
            <a:r>
              <a:rPr lang="el-GR" sz="2400"/>
              <a:t> τις κενές θέσεις</a:t>
            </a:r>
          </a:p>
          <a:p>
            <a:r>
              <a:rPr lang="el-GR" sz="2400"/>
              <a:t>Προσθέτουμε διαδοχικά</a:t>
            </a:r>
          </a:p>
          <a:p>
            <a:pPr lvl="1"/>
            <a:r>
              <a:rPr lang="el-GR" sz="2000"/>
              <a:t>Το Μ</a:t>
            </a:r>
          </a:p>
          <a:p>
            <a:pPr lvl="1"/>
            <a:r>
              <a:rPr lang="el-GR" sz="2000"/>
              <a:t>Το Λ</a:t>
            </a:r>
          </a:p>
          <a:p>
            <a:pPr lvl="1"/>
            <a:r>
              <a:rPr lang="el-GR" sz="2000"/>
              <a:t>Το Ε</a:t>
            </a:r>
          </a:p>
          <a:p>
            <a:r>
              <a:rPr lang="el-GR" sz="2400"/>
              <a:t>Τώρα η ουρά είναι πραγματικά γεμάτη</a:t>
            </a: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5268913" y="399573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1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5268913" y="483235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12</a:t>
            </a:r>
          </a:p>
        </p:txBody>
      </p:sp>
      <p:sp>
        <p:nvSpPr>
          <p:cNvPr id="45062" name="AutoShape 6"/>
          <p:cNvSpPr>
            <a:spLocks noChangeArrowheads="1"/>
          </p:cNvSpPr>
          <p:nvPr/>
        </p:nvSpPr>
        <p:spPr bwMode="auto">
          <a:xfrm>
            <a:off x="5629275" y="2882900"/>
            <a:ext cx="3335338" cy="333533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5063" name="Line 7"/>
          <p:cNvSpPr>
            <a:spLocks noChangeShapeType="1"/>
          </p:cNvSpPr>
          <p:nvPr/>
        </p:nvSpPr>
        <p:spPr bwMode="auto">
          <a:xfrm flipV="1">
            <a:off x="5837238" y="3708400"/>
            <a:ext cx="2919412" cy="1685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45064" name="Line 8"/>
          <p:cNvSpPr>
            <a:spLocks noChangeShapeType="1"/>
          </p:cNvSpPr>
          <p:nvPr/>
        </p:nvSpPr>
        <p:spPr bwMode="auto">
          <a:xfrm flipV="1">
            <a:off x="6465888" y="3113088"/>
            <a:ext cx="1660525" cy="28765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45065" name="Line 9"/>
          <p:cNvSpPr>
            <a:spLocks noChangeShapeType="1"/>
          </p:cNvSpPr>
          <p:nvPr/>
        </p:nvSpPr>
        <p:spPr bwMode="auto">
          <a:xfrm flipV="1">
            <a:off x="7296150" y="2882900"/>
            <a:ext cx="0" cy="3335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45066" name="Line 10"/>
          <p:cNvSpPr>
            <a:spLocks noChangeShapeType="1"/>
          </p:cNvSpPr>
          <p:nvPr/>
        </p:nvSpPr>
        <p:spPr bwMode="auto">
          <a:xfrm flipH="1">
            <a:off x="5629275" y="4551363"/>
            <a:ext cx="3335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45067" name="Line 11"/>
          <p:cNvSpPr>
            <a:spLocks noChangeShapeType="1"/>
          </p:cNvSpPr>
          <p:nvPr/>
        </p:nvSpPr>
        <p:spPr bwMode="auto">
          <a:xfrm flipH="1" flipV="1">
            <a:off x="5837238" y="3708400"/>
            <a:ext cx="2919412" cy="1685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45068" name="Line 12"/>
          <p:cNvSpPr>
            <a:spLocks noChangeShapeType="1"/>
          </p:cNvSpPr>
          <p:nvPr/>
        </p:nvSpPr>
        <p:spPr bwMode="auto">
          <a:xfrm flipH="1" flipV="1">
            <a:off x="6467475" y="3113088"/>
            <a:ext cx="1660525" cy="28765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45069" name="Oval 13"/>
          <p:cNvSpPr>
            <a:spLocks noChangeArrowheads="1"/>
          </p:cNvSpPr>
          <p:nvPr/>
        </p:nvSpPr>
        <p:spPr bwMode="auto">
          <a:xfrm>
            <a:off x="6465888" y="3721100"/>
            <a:ext cx="1660525" cy="1660525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7473950" y="3170238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Β</a:t>
            </a:r>
          </a:p>
        </p:txBody>
      </p:sp>
      <p:sp>
        <p:nvSpPr>
          <p:cNvPr id="45071" name="Text Box 15"/>
          <p:cNvSpPr txBox="1">
            <a:spLocks noChangeArrowheads="1"/>
          </p:cNvSpPr>
          <p:nvPr/>
        </p:nvSpPr>
        <p:spPr bwMode="auto">
          <a:xfrm>
            <a:off x="7970838" y="35242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Δ</a:t>
            </a:r>
          </a:p>
        </p:txBody>
      </p:sp>
      <p:sp>
        <p:nvSpPr>
          <p:cNvPr id="45072" name="Text Box 16"/>
          <p:cNvSpPr txBox="1">
            <a:spLocks noChangeArrowheads="1"/>
          </p:cNvSpPr>
          <p:nvPr/>
        </p:nvSpPr>
        <p:spPr bwMode="auto">
          <a:xfrm>
            <a:off x="8307388" y="4006850"/>
            <a:ext cx="361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Θ</a:t>
            </a:r>
          </a:p>
        </p:txBody>
      </p:sp>
      <p:sp>
        <p:nvSpPr>
          <p:cNvPr id="45073" name="Text Box 17"/>
          <p:cNvSpPr txBox="1">
            <a:spLocks noChangeArrowheads="1"/>
          </p:cNvSpPr>
          <p:nvPr/>
        </p:nvSpPr>
        <p:spPr bwMode="auto">
          <a:xfrm>
            <a:off x="8332788" y="4678363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Κ</a:t>
            </a:r>
          </a:p>
        </p:txBody>
      </p:sp>
      <p:sp>
        <p:nvSpPr>
          <p:cNvPr id="45074" name="Text Box 18"/>
          <p:cNvSpPr txBox="1">
            <a:spLocks noChangeArrowheads="1"/>
          </p:cNvSpPr>
          <p:nvPr/>
        </p:nvSpPr>
        <p:spPr bwMode="auto">
          <a:xfrm>
            <a:off x="7977188" y="5210175"/>
            <a:ext cx="355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Ω</a:t>
            </a:r>
          </a:p>
        </p:txBody>
      </p:sp>
      <p:sp>
        <p:nvSpPr>
          <p:cNvPr id="45075" name="Text Box 19"/>
          <p:cNvSpPr txBox="1">
            <a:spLocks noChangeArrowheads="1"/>
          </p:cNvSpPr>
          <p:nvPr/>
        </p:nvSpPr>
        <p:spPr bwMode="auto">
          <a:xfrm>
            <a:off x="6161088" y="34734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Ε</a:t>
            </a:r>
          </a:p>
        </p:txBody>
      </p:sp>
      <p:sp>
        <p:nvSpPr>
          <p:cNvPr id="45076" name="Text Box 20"/>
          <p:cNvSpPr txBox="1">
            <a:spLocks noChangeArrowheads="1"/>
          </p:cNvSpPr>
          <p:nvPr/>
        </p:nvSpPr>
        <p:spPr bwMode="auto">
          <a:xfrm>
            <a:off x="5908675" y="40068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Λ</a:t>
            </a:r>
          </a:p>
        </p:txBody>
      </p:sp>
      <p:sp>
        <p:nvSpPr>
          <p:cNvPr id="45077" name="Text Box 21"/>
          <p:cNvSpPr txBox="1">
            <a:spLocks noChangeArrowheads="1"/>
          </p:cNvSpPr>
          <p:nvPr/>
        </p:nvSpPr>
        <p:spPr bwMode="auto">
          <a:xfrm>
            <a:off x="5837238" y="4729163"/>
            <a:ext cx="374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Μ</a:t>
            </a:r>
          </a:p>
        </p:txBody>
      </p:sp>
      <p:sp>
        <p:nvSpPr>
          <p:cNvPr id="45078" name="Text Box 22"/>
          <p:cNvSpPr txBox="1">
            <a:spLocks noChangeArrowheads="1"/>
          </p:cNvSpPr>
          <p:nvPr/>
        </p:nvSpPr>
        <p:spPr bwMode="auto">
          <a:xfrm>
            <a:off x="6211888" y="5210175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Χ</a:t>
            </a:r>
          </a:p>
        </p:txBody>
      </p:sp>
      <p:sp>
        <p:nvSpPr>
          <p:cNvPr id="45079" name="Text Box 23"/>
          <p:cNvSpPr txBox="1">
            <a:spLocks noChangeArrowheads="1"/>
          </p:cNvSpPr>
          <p:nvPr/>
        </p:nvSpPr>
        <p:spPr bwMode="auto">
          <a:xfrm>
            <a:off x="6773863" y="3211513"/>
            <a:ext cx="32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Ζ</a:t>
            </a:r>
          </a:p>
        </p:txBody>
      </p:sp>
      <p:sp>
        <p:nvSpPr>
          <p:cNvPr id="45080" name="Text Box 24"/>
          <p:cNvSpPr txBox="1">
            <a:spLocks noChangeArrowheads="1"/>
          </p:cNvSpPr>
          <p:nvPr/>
        </p:nvSpPr>
        <p:spPr bwMode="auto">
          <a:xfrm>
            <a:off x="6773863" y="5576888"/>
            <a:ext cx="3254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Σ</a:t>
            </a:r>
          </a:p>
        </p:txBody>
      </p:sp>
      <p:sp>
        <p:nvSpPr>
          <p:cNvPr id="45081" name="Text Box 25"/>
          <p:cNvSpPr txBox="1">
            <a:spLocks noChangeArrowheads="1"/>
          </p:cNvSpPr>
          <p:nvPr/>
        </p:nvSpPr>
        <p:spPr bwMode="auto">
          <a:xfrm>
            <a:off x="7473950" y="5576888"/>
            <a:ext cx="333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Ξ</a:t>
            </a:r>
          </a:p>
        </p:txBody>
      </p:sp>
      <p:grpSp>
        <p:nvGrpSpPr>
          <p:cNvPr id="45082" name="Group 26"/>
          <p:cNvGrpSpPr>
            <a:grpSpLocks/>
          </p:cNvGrpSpPr>
          <p:nvPr/>
        </p:nvGrpSpPr>
        <p:grpSpPr bwMode="auto">
          <a:xfrm>
            <a:off x="6069013" y="2041525"/>
            <a:ext cx="941387" cy="930275"/>
            <a:chOff x="3823" y="1286"/>
            <a:chExt cx="593" cy="586"/>
          </a:xfrm>
        </p:grpSpPr>
        <p:sp>
          <p:nvSpPr>
            <p:cNvPr id="45083" name="AutoShape 27"/>
            <p:cNvSpPr>
              <a:spLocks noChangeArrowheads="1"/>
            </p:cNvSpPr>
            <p:nvPr/>
          </p:nvSpPr>
          <p:spPr bwMode="auto">
            <a:xfrm rot="3965363">
              <a:off x="3871" y="1369"/>
              <a:ext cx="586" cy="419"/>
            </a:xfrm>
            <a:prstGeom prst="rightArrow">
              <a:avLst>
                <a:gd name="adj1" fmla="val 50000"/>
                <a:gd name="adj2" fmla="val 3496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5084" name="Text Box 28"/>
            <p:cNvSpPr txBox="1">
              <a:spLocks noChangeArrowheads="1"/>
            </p:cNvSpPr>
            <p:nvPr/>
          </p:nvSpPr>
          <p:spPr bwMode="auto">
            <a:xfrm>
              <a:off x="3823" y="1350"/>
              <a:ext cx="59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εμπρός</a:t>
              </a:r>
            </a:p>
          </p:txBody>
        </p:sp>
      </p:grpSp>
      <p:grpSp>
        <p:nvGrpSpPr>
          <p:cNvPr id="45085" name="Group 29"/>
          <p:cNvGrpSpPr>
            <a:grpSpLocks/>
          </p:cNvGrpSpPr>
          <p:nvPr/>
        </p:nvGrpSpPr>
        <p:grpSpPr bwMode="auto">
          <a:xfrm>
            <a:off x="5230813" y="5667375"/>
            <a:ext cx="930275" cy="665163"/>
            <a:chOff x="3295" y="3570"/>
            <a:chExt cx="586" cy="419"/>
          </a:xfrm>
        </p:grpSpPr>
        <p:sp>
          <p:nvSpPr>
            <p:cNvPr id="45086" name="AutoShape 30"/>
            <p:cNvSpPr>
              <a:spLocks noChangeArrowheads="1"/>
            </p:cNvSpPr>
            <p:nvPr/>
          </p:nvSpPr>
          <p:spPr bwMode="auto">
            <a:xfrm rot="-2414000">
              <a:off x="3295" y="3570"/>
              <a:ext cx="586" cy="419"/>
            </a:xfrm>
            <a:prstGeom prst="rightArrow">
              <a:avLst>
                <a:gd name="adj1" fmla="val 50000"/>
                <a:gd name="adj2" fmla="val 3496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5087" name="Text Box 31"/>
            <p:cNvSpPr txBox="1">
              <a:spLocks noChangeArrowheads="1"/>
            </p:cNvSpPr>
            <p:nvPr/>
          </p:nvSpPr>
          <p:spPr bwMode="auto">
            <a:xfrm>
              <a:off x="3295" y="3686"/>
              <a:ext cx="44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πίσω</a:t>
              </a:r>
            </a:p>
          </p:txBody>
        </p:sp>
      </p:grpSp>
      <p:grpSp>
        <p:nvGrpSpPr>
          <p:cNvPr id="45088" name="Group 32"/>
          <p:cNvGrpSpPr>
            <a:grpSpLocks/>
          </p:cNvGrpSpPr>
          <p:nvPr/>
        </p:nvGrpSpPr>
        <p:grpSpPr bwMode="auto">
          <a:xfrm>
            <a:off x="4732338" y="4729163"/>
            <a:ext cx="930275" cy="665162"/>
            <a:chOff x="2981" y="2979"/>
            <a:chExt cx="586" cy="419"/>
          </a:xfrm>
        </p:grpSpPr>
        <p:sp>
          <p:nvSpPr>
            <p:cNvPr id="45089" name="AutoShape 33"/>
            <p:cNvSpPr>
              <a:spLocks noChangeArrowheads="1"/>
            </p:cNvSpPr>
            <p:nvPr/>
          </p:nvSpPr>
          <p:spPr bwMode="auto">
            <a:xfrm rot="-594331">
              <a:off x="2981" y="2979"/>
              <a:ext cx="586" cy="419"/>
            </a:xfrm>
            <a:prstGeom prst="rightArrow">
              <a:avLst>
                <a:gd name="adj1" fmla="val 50000"/>
                <a:gd name="adj2" fmla="val 3496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5090" name="Text Box 34"/>
            <p:cNvSpPr txBox="1">
              <a:spLocks noChangeArrowheads="1"/>
            </p:cNvSpPr>
            <p:nvPr/>
          </p:nvSpPr>
          <p:spPr bwMode="auto">
            <a:xfrm>
              <a:off x="2988" y="3044"/>
              <a:ext cx="44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πίσω</a:t>
              </a:r>
            </a:p>
          </p:txBody>
        </p:sp>
      </p:grpSp>
      <p:grpSp>
        <p:nvGrpSpPr>
          <p:cNvPr id="45091" name="Group 35"/>
          <p:cNvGrpSpPr>
            <a:grpSpLocks/>
          </p:cNvGrpSpPr>
          <p:nvPr/>
        </p:nvGrpSpPr>
        <p:grpSpPr bwMode="auto">
          <a:xfrm>
            <a:off x="4743450" y="3708400"/>
            <a:ext cx="930275" cy="665163"/>
            <a:chOff x="2988" y="2336"/>
            <a:chExt cx="586" cy="419"/>
          </a:xfrm>
        </p:grpSpPr>
        <p:sp>
          <p:nvSpPr>
            <p:cNvPr id="45092" name="AutoShape 36"/>
            <p:cNvSpPr>
              <a:spLocks noChangeArrowheads="1"/>
            </p:cNvSpPr>
            <p:nvPr/>
          </p:nvSpPr>
          <p:spPr bwMode="auto">
            <a:xfrm rot="656211">
              <a:off x="2988" y="2336"/>
              <a:ext cx="586" cy="419"/>
            </a:xfrm>
            <a:prstGeom prst="rightArrow">
              <a:avLst>
                <a:gd name="adj1" fmla="val 50000"/>
                <a:gd name="adj2" fmla="val 3496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5093" name="Text Box 37"/>
            <p:cNvSpPr txBox="1">
              <a:spLocks noChangeArrowheads="1"/>
            </p:cNvSpPr>
            <p:nvPr/>
          </p:nvSpPr>
          <p:spPr bwMode="auto">
            <a:xfrm>
              <a:off x="2988" y="2419"/>
              <a:ext cx="44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πίσω</a:t>
              </a:r>
            </a:p>
          </p:txBody>
        </p:sp>
      </p:grpSp>
      <p:grpSp>
        <p:nvGrpSpPr>
          <p:cNvPr id="45094" name="Group 38"/>
          <p:cNvGrpSpPr>
            <a:grpSpLocks/>
          </p:cNvGrpSpPr>
          <p:nvPr/>
        </p:nvGrpSpPr>
        <p:grpSpPr bwMode="auto">
          <a:xfrm>
            <a:off x="5230813" y="2771775"/>
            <a:ext cx="930275" cy="665163"/>
            <a:chOff x="3295" y="1746"/>
            <a:chExt cx="586" cy="419"/>
          </a:xfrm>
        </p:grpSpPr>
        <p:sp>
          <p:nvSpPr>
            <p:cNvPr id="45095" name="AutoShape 39"/>
            <p:cNvSpPr>
              <a:spLocks noChangeArrowheads="1"/>
            </p:cNvSpPr>
            <p:nvPr/>
          </p:nvSpPr>
          <p:spPr bwMode="auto">
            <a:xfrm rot="2189273">
              <a:off x="3295" y="1746"/>
              <a:ext cx="586" cy="419"/>
            </a:xfrm>
            <a:prstGeom prst="rightArrow">
              <a:avLst>
                <a:gd name="adj1" fmla="val 50000"/>
                <a:gd name="adj2" fmla="val 3496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5096" name="Text Box 40"/>
            <p:cNvSpPr txBox="1">
              <a:spLocks noChangeArrowheads="1"/>
            </p:cNvSpPr>
            <p:nvPr/>
          </p:nvSpPr>
          <p:spPr bwMode="auto">
            <a:xfrm>
              <a:off x="3319" y="1792"/>
              <a:ext cx="44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l-GR"/>
                <a:t>πίσω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p"/>
      <p:bldP spid="45075" grpId="0"/>
      <p:bldP spid="45076" grpId="0"/>
      <p:bldP spid="4507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Κυκλική ουρά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l-GR" sz="2400"/>
              <a:t>Κάθε φορά που επεξεργαζόμαστε ένα στοιχείο και το αφαιρούμε απ’ την ουρά δημιουργούνται κενές θέσεις που μπορούμε να εκμεταλλευτούμε</a:t>
            </a:r>
          </a:p>
          <a:p>
            <a:r>
              <a:rPr lang="el-GR" sz="2400"/>
              <a:t>Η ουρά είναι πραγματικά γεμάτη όταν έχει 12 στοιχεία προς επεξεργασία</a:t>
            </a:r>
          </a:p>
        </p:txBody>
      </p:sp>
      <p:sp>
        <p:nvSpPr>
          <p:cNvPr id="46084" name="AutoShape 4"/>
          <p:cNvSpPr>
            <a:spLocks noChangeArrowheads="1"/>
          </p:cNvSpPr>
          <p:nvPr/>
        </p:nvSpPr>
        <p:spPr bwMode="auto">
          <a:xfrm>
            <a:off x="4800600" y="3446463"/>
            <a:ext cx="3335338" cy="3335337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6085" name="Line 5"/>
          <p:cNvSpPr>
            <a:spLocks noChangeShapeType="1"/>
          </p:cNvSpPr>
          <p:nvPr/>
        </p:nvSpPr>
        <p:spPr bwMode="auto">
          <a:xfrm flipV="1">
            <a:off x="5008563" y="4271963"/>
            <a:ext cx="2919412" cy="1685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46086" name="Line 6"/>
          <p:cNvSpPr>
            <a:spLocks noChangeShapeType="1"/>
          </p:cNvSpPr>
          <p:nvPr/>
        </p:nvSpPr>
        <p:spPr bwMode="auto">
          <a:xfrm flipV="1">
            <a:off x="5637213" y="3676650"/>
            <a:ext cx="1660525" cy="28765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46087" name="Line 7"/>
          <p:cNvSpPr>
            <a:spLocks noChangeShapeType="1"/>
          </p:cNvSpPr>
          <p:nvPr/>
        </p:nvSpPr>
        <p:spPr bwMode="auto">
          <a:xfrm flipV="1">
            <a:off x="6467475" y="3446463"/>
            <a:ext cx="0" cy="3335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46088" name="Line 8"/>
          <p:cNvSpPr>
            <a:spLocks noChangeShapeType="1"/>
          </p:cNvSpPr>
          <p:nvPr/>
        </p:nvSpPr>
        <p:spPr bwMode="auto">
          <a:xfrm flipH="1">
            <a:off x="4800600" y="5114925"/>
            <a:ext cx="3335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46089" name="Line 9"/>
          <p:cNvSpPr>
            <a:spLocks noChangeShapeType="1"/>
          </p:cNvSpPr>
          <p:nvPr/>
        </p:nvSpPr>
        <p:spPr bwMode="auto">
          <a:xfrm flipH="1" flipV="1">
            <a:off x="5008563" y="4271963"/>
            <a:ext cx="2919412" cy="1685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46090" name="Line 10"/>
          <p:cNvSpPr>
            <a:spLocks noChangeShapeType="1"/>
          </p:cNvSpPr>
          <p:nvPr/>
        </p:nvSpPr>
        <p:spPr bwMode="auto">
          <a:xfrm flipH="1" flipV="1">
            <a:off x="5638800" y="3676650"/>
            <a:ext cx="1660525" cy="28765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46091" name="Oval 11"/>
          <p:cNvSpPr>
            <a:spLocks noChangeArrowheads="1"/>
          </p:cNvSpPr>
          <p:nvPr/>
        </p:nvSpPr>
        <p:spPr bwMode="auto">
          <a:xfrm>
            <a:off x="5637213" y="4284663"/>
            <a:ext cx="1660525" cy="1660525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6092" name="AutoShape 12"/>
          <p:cNvSpPr>
            <a:spLocks noChangeArrowheads="1"/>
          </p:cNvSpPr>
          <p:nvPr/>
        </p:nvSpPr>
        <p:spPr bwMode="auto">
          <a:xfrm rot="2189273">
            <a:off x="4402138" y="3335338"/>
            <a:ext cx="930275" cy="665162"/>
          </a:xfrm>
          <a:prstGeom prst="rightArrow">
            <a:avLst>
              <a:gd name="adj1" fmla="val 50000"/>
              <a:gd name="adj2" fmla="val 3496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6093" name="AutoShape 13"/>
          <p:cNvSpPr>
            <a:spLocks noChangeArrowheads="1"/>
          </p:cNvSpPr>
          <p:nvPr/>
        </p:nvSpPr>
        <p:spPr bwMode="auto">
          <a:xfrm rot="20943789" flipH="1">
            <a:off x="8091488" y="4221163"/>
            <a:ext cx="930275" cy="665162"/>
          </a:xfrm>
          <a:prstGeom prst="rightArrow">
            <a:avLst>
              <a:gd name="adj1" fmla="val 50000"/>
              <a:gd name="adj2" fmla="val 3496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6094" name="AutoShape 14"/>
          <p:cNvSpPr>
            <a:spLocks noChangeArrowheads="1"/>
          </p:cNvSpPr>
          <p:nvPr/>
        </p:nvSpPr>
        <p:spPr bwMode="auto">
          <a:xfrm rot="19410727" flipH="1">
            <a:off x="7612063" y="3335338"/>
            <a:ext cx="930275" cy="665162"/>
          </a:xfrm>
          <a:prstGeom prst="rightArrow">
            <a:avLst>
              <a:gd name="adj1" fmla="val 50000"/>
              <a:gd name="adj2" fmla="val 3496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6095" name="AutoShape 15"/>
          <p:cNvSpPr>
            <a:spLocks noChangeArrowheads="1"/>
          </p:cNvSpPr>
          <p:nvPr/>
        </p:nvSpPr>
        <p:spPr bwMode="auto">
          <a:xfrm rot="6227147">
            <a:off x="6571456" y="2704307"/>
            <a:ext cx="930275" cy="665162"/>
          </a:xfrm>
          <a:prstGeom prst="rightArrow">
            <a:avLst>
              <a:gd name="adj1" fmla="val 50000"/>
              <a:gd name="adj2" fmla="val 3496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6096" name="AutoShape 16"/>
          <p:cNvSpPr>
            <a:spLocks noChangeArrowheads="1"/>
          </p:cNvSpPr>
          <p:nvPr/>
        </p:nvSpPr>
        <p:spPr bwMode="auto">
          <a:xfrm rot="3965363">
            <a:off x="5315744" y="2737644"/>
            <a:ext cx="930275" cy="665163"/>
          </a:xfrm>
          <a:prstGeom prst="rightArrow">
            <a:avLst>
              <a:gd name="adj1" fmla="val 50000"/>
              <a:gd name="adj2" fmla="val 3496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6097" name="Text Box 17"/>
          <p:cNvSpPr txBox="1">
            <a:spLocks noChangeArrowheads="1"/>
          </p:cNvSpPr>
          <p:nvPr/>
        </p:nvSpPr>
        <p:spPr bwMode="auto">
          <a:xfrm>
            <a:off x="6645275" y="37338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Β</a:t>
            </a:r>
          </a:p>
        </p:txBody>
      </p:sp>
      <p:sp>
        <p:nvSpPr>
          <p:cNvPr id="46098" name="Text Box 18"/>
          <p:cNvSpPr txBox="1">
            <a:spLocks noChangeArrowheads="1"/>
          </p:cNvSpPr>
          <p:nvPr/>
        </p:nvSpPr>
        <p:spPr bwMode="auto">
          <a:xfrm>
            <a:off x="7142163" y="4087813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Δ</a:t>
            </a:r>
          </a:p>
        </p:txBody>
      </p:sp>
      <p:sp>
        <p:nvSpPr>
          <p:cNvPr id="46099" name="Text Box 19"/>
          <p:cNvSpPr txBox="1">
            <a:spLocks noChangeArrowheads="1"/>
          </p:cNvSpPr>
          <p:nvPr/>
        </p:nvSpPr>
        <p:spPr bwMode="auto">
          <a:xfrm>
            <a:off x="7478713" y="4570413"/>
            <a:ext cx="361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Θ</a:t>
            </a:r>
          </a:p>
        </p:txBody>
      </p:sp>
      <p:sp>
        <p:nvSpPr>
          <p:cNvPr id="46100" name="Text Box 20"/>
          <p:cNvSpPr txBox="1">
            <a:spLocks noChangeArrowheads="1"/>
          </p:cNvSpPr>
          <p:nvPr/>
        </p:nvSpPr>
        <p:spPr bwMode="auto">
          <a:xfrm>
            <a:off x="7504113" y="5241925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Κ</a:t>
            </a:r>
          </a:p>
        </p:txBody>
      </p:sp>
      <p:sp>
        <p:nvSpPr>
          <p:cNvPr id="46101" name="Text Box 21"/>
          <p:cNvSpPr txBox="1">
            <a:spLocks noChangeArrowheads="1"/>
          </p:cNvSpPr>
          <p:nvPr/>
        </p:nvSpPr>
        <p:spPr bwMode="auto">
          <a:xfrm>
            <a:off x="7148513" y="5773738"/>
            <a:ext cx="355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Ω</a:t>
            </a:r>
          </a:p>
        </p:txBody>
      </p:sp>
      <p:sp>
        <p:nvSpPr>
          <p:cNvPr id="46102" name="Text Box 22"/>
          <p:cNvSpPr txBox="1">
            <a:spLocks noChangeArrowheads="1"/>
          </p:cNvSpPr>
          <p:nvPr/>
        </p:nvSpPr>
        <p:spPr bwMode="auto">
          <a:xfrm>
            <a:off x="5332413" y="4037013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Ε</a:t>
            </a:r>
          </a:p>
        </p:txBody>
      </p:sp>
      <p:sp>
        <p:nvSpPr>
          <p:cNvPr id="46103" name="Text Box 23"/>
          <p:cNvSpPr txBox="1">
            <a:spLocks noChangeArrowheads="1"/>
          </p:cNvSpPr>
          <p:nvPr/>
        </p:nvSpPr>
        <p:spPr bwMode="auto">
          <a:xfrm>
            <a:off x="5080000" y="4570413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Λ</a:t>
            </a:r>
          </a:p>
        </p:txBody>
      </p:sp>
      <p:sp>
        <p:nvSpPr>
          <p:cNvPr id="46104" name="Text Box 24"/>
          <p:cNvSpPr txBox="1">
            <a:spLocks noChangeArrowheads="1"/>
          </p:cNvSpPr>
          <p:nvPr/>
        </p:nvSpPr>
        <p:spPr bwMode="auto">
          <a:xfrm>
            <a:off x="5008563" y="5292725"/>
            <a:ext cx="37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Μ</a:t>
            </a:r>
          </a:p>
        </p:txBody>
      </p:sp>
      <p:sp>
        <p:nvSpPr>
          <p:cNvPr id="46105" name="Text Box 25"/>
          <p:cNvSpPr txBox="1">
            <a:spLocks noChangeArrowheads="1"/>
          </p:cNvSpPr>
          <p:nvPr/>
        </p:nvSpPr>
        <p:spPr bwMode="auto">
          <a:xfrm>
            <a:off x="5383213" y="5773738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Χ</a:t>
            </a:r>
          </a:p>
        </p:txBody>
      </p:sp>
      <p:sp>
        <p:nvSpPr>
          <p:cNvPr id="46106" name="Text Box 26"/>
          <p:cNvSpPr txBox="1">
            <a:spLocks noChangeArrowheads="1"/>
          </p:cNvSpPr>
          <p:nvPr/>
        </p:nvSpPr>
        <p:spPr bwMode="auto">
          <a:xfrm>
            <a:off x="5945188" y="3775075"/>
            <a:ext cx="32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Ζ</a:t>
            </a:r>
          </a:p>
        </p:txBody>
      </p:sp>
      <p:sp>
        <p:nvSpPr>
          <p:cNvPr id="46107" name="Text Box 27"/>
          <p:cNvSpPr txBox="1">
            <a:spLocks noChangeArrowheads="1"/>
          </p:cNvSpPr>
          <p:nvPr/>
        </p:nvSpPr>
        <p:spPr bwMode="auto">
          <a:xfrm>
            <a:off x="5945188" y="6140450"/>
            <a:ext cx="3254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Σ</a:t>
            </a:r>
          </a:p>
        </p:txBody>
      </p:sp>
      <p:sp>
        <p:nvSpPr>
          <p:cNvPr id="46108" name="Text Box 28"/>
          <p:cNvSpPr txBox="1">
            <a:spLocks noChangeArrowheads="1"/>
          </p:cNvSpPr>
          <p:nvPr/>
        </p:nvSpPr>
        <p:spPr bwMode="auto">
          <a:xfrm>
            <a:off x="6645275" y="6140450"/>
            <a:ext cx="333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Ξ</a:t>
            </a:r>
          </a:p>
        </p:txBody>
      </p:sp>
      <p:sp>
        <p:nvSpPr>
          <p:cNvPr id="46109" name="Text Box 29"/>
          <p:cNvSpPr txBox="1">
            <a:spLocks noChangeArrowheads="1"/>
          </p:cNvSpPr>
          <p:nvPr/>
        </p:nvSpPr>
        <p:spPr bwMode="auto">
          <a:xfrm>
            <a:off x="5240338" y="2706688"/>
            <a:ext cx="9413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εμπρός</a:t>
            </a:r>
          </a:p>
        </p:txBody>
      </p:sp>
      <p:sp>
        <p:nvSpPr>
          <p:cNvPr id="46110" name="Text Box 30"/>
          <p:cNvSpPr txBox="1">
            <a:spLocks noChangeArrowheads="1"/>
          </p:cNvSpPr>
          <p:nvPr/>
        </p:nvSpPr>
        <p:spPr bwMode="auto">
          <a:xfrm>
            <a:off x="4478338" y="3408363"/>
            <a:ext cx="711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πίσω</a:t>
            </a:r>
          </a:p>
        </p:txBody>
      </p:sp>
      <p:sp>
        <p:nvSpPr>
          <p:cNvPr id="46111" name="Text Box 31"/>
          <p:cNvSpPr txBox="1">
            <a:spLocks noChangeArrowheads="1"/>
          </p:cNvSpPr>
          <p:nvPr/>
        </p:nvSpPr>
        <p:spPr bwMode="auto">
          <a:xfrm>
            <a:off x="6626225" y="2605088"/>
            <a:ext cx="941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εμπρός</a:t>
            </a:r>
          </a:p>
        </p:txBody>
      </p:sp>
      <p:sp>
        <p:nvSpPr>
          <p:cNvPr id="46112" name="Text Box 32"/>
          <p:cNvSpPr txBox="1">
            <a:spLocks noChangeArrowheads="1"/>
          </p:cNvSpPr>
          <p:nvPr/>
        </p:nvSpPr>
        <p:spPr bwMode="auto">
          <a:xfrm>
            <a:off x="7840663" y="3262313"/>
            <a:ext cx="9413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εμπρός</a:t>
            </a:r>
          </a:p>
        </p:txBody>
      </p:sp>
      <p:sp>
        <p:nvSpPr>
          <p:cNvPr id="46113" name="Text Box 33"/>
          <p:cNvSpPr txBox="1">
            <a:spLocks noChangeArrowheads="1"/>
          </p:cNvSpPr>
          <p:nvPr/>
        </p:nvSpPr>
        <p:spPr bwMode="auto">
          <a:xfrm>
            <a:off x="8135938" y="4386263"/>
            <a:ext cx="9413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εμπρός</a:t>
            </a:r>
          </a:p>
        </p:txBody>
      </p:sp>
      <p:sp>
        <p:nvSpPr>
          <p:cNvPr id="46114" name="Text Box 34"/>
          <p:cNvSpPr txBox="1">
            <a:spLocks noChangeArrowheads="1"/>
          </p:cNvSpPr>
          <p:nvPr/>
        </p:nvSpPr>
        <p:spPr bwMode="auto">
          <a:xfrm>
            <a:off x="5402263" y="2968625"/>
            <a:ext cx="71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πίσω</a:t>
            </a:r>
          </a:p>
        </p:txBody>
      </p:sp>
      <p:sp>
        <p:nvSpPr>
          <p:cNvPr id="46115" name="Text Box 35"/>
          <p:cNvSpPr txBox="1">
            <a:spLocks noChangeArrowheads="1"/>
          </p:cNvSpPr>
          <p:nvPr/>
        </p:nvSpPr>
        <p:spPr bwMode="auto">
          <a:xfrm>
            <a:off x="6626225" y="2889250"/>
            <a:ext cx="71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πίσω</a:t>
            </a:r>
          </a:p>
        </p:txBody>
      </p:sp>
      <p:sp>
        <p:nvSpPr>
          <p:cNvPr id="46116" name="Text Box 36"/>
          <p:cNvSpPr txBox="1">
            <a:spLocks noChangeArrowheads="1"/>
          </p:cNvSpPr>
          <p:nvPr/>
        </p:nvSpPr>
        <p:spPr bwMode="auto">
          <a:xfrm>
            <a:off x="7664450" y="3549650"/>
            <a:ext cx="71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/>
              <a:t>πίσω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/>
      <p:bldP spid="46092" grpId="0" animBg="1"/>
      <p:bldP spid="46093" grpId="0" animBg="1"/>
      <p:bldP spid="46094" grpId="0" animBg="1"/>
      <p:bldP spid="46094" grpId="1" animBg="1"/>
      <p:bldP spid="46094" grpId="2" animBg="1"/>
      <p:bldP spid="46095" grpId="0" animBg="1"/>
      <p:bldP spid="46095" grpId="1" animBg="1"/>
      <p:bldP spid="46095" grpId="2" animBg="1"/>
      <p:bldP spid="46095" grpId="3" animBg="1"/>
      <p:bldP spid="46096" grpId="0" animBg="1"/>
      <p:bldP spid="46096" grpId="1" animBg="1"/>
      <p:bldP spid="46096" grpId="2" animBg="1"/>
      <p:bldP spid="46097" grpId="0"/>
      <p:bldP spid="46097" grpId="1"/>
      <p:bldP spid="46098" grpId="0"/>
      <p:bldP spid="46098" grpId="1"/>
      <p:bldP spid="46106" grpId="0"/>
      <p:bldP spid="46106" grpId="1"/>
      <p:bldP spid="46109" grpId="0"/>
      <p:bldP spid="46110" grpId="0"/>
      <p:bldP spid="46111" grpId="0"/>
      <p:bldP spid="46111" grpId="1"/>
      <p:bldP spid="46112" grpId="0"/>
      <p:bldP spid="46112" grpId="1"/>
      <p:bldP spid="46113" grpId="0"/>
      <p:bldP spid="46114" grpId="0"/>
      <p:bldP spid="46114" grpId="1"/>
      <p:bldP spid="46115" grpId="0"/>
      <p:bldP spid="46115" grpId="1"/>
      <p:bldP spid="461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Εισαγωγή σε Κυκλική Ουρά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l-GR" sz="2800">
                <a:latin typeface="Tahoma" pitchFamily="34" charset="0"/>
              </a:rPr>
              <a:t>Αλγόριθμος Εισαγωγή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Δεδομένα //ΟΥΡΑ, Ν, εμπρός, πίσω, στοιχείο//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Αν (πίσω</a:t>
            </a:r>
            <a:r>
              <a:rPr lang="en-US" sz="2800">
                <a:latin typeface="Tahoma" pitchFamily="34" charset="0"/>
              </a:rPr>
              <a:t> mod </a:t>
            </a:r>
            <a:r>
              <a:rPr lang="el-GR" sz="2800">
                <a:latin typeface="Tahoma" pitchFamily="34" charset="0"/>
              </a:rPr>
              <a:t>Ν)+1 = εμπρός τότε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έγινε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ψευδής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Αλλιώς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πίσω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(πίσω</a:t>
            </a:r>
            <a:r>
              <a:rPr lang="en-US" sz="2800">
                <a:latin typeface="Tahoma" pitchFamily="34" charset="0"/>
              </a:rPr>
              <a:t> mod </a:t>
            </a:r>
            <a:r>
              <a:rPr lang="el-GR" sz="2800">
                <a:latin typeface="Tahoma" pitchFamily="34" charset="0"/>
              </a:rPr>
              <a:t>Ν)+1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ΟΥΡΑ[πίσω]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στοιχείο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έγινε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αληθής 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Τέλος_αν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Αποτελέσματα //ΟΥΡΑ, πίσω, έγινε//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Τέλος Εισαγωγή</a:t>
            </a:r>
            <a:endParaRPr lang="el-GR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Εξαγωγή από Κυκλική Ουρά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l-GR" sz="2800">
                <a:latin typeface="Tahoma" pitchFamily="34" charset="0"/>
              </a:rPr>
              <a:t>Αλγόριθμος Εξαγωγή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Δεδομένα //ΟΥΡΑ, Ν, εμπρός, πίσω//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Αν πίσω</a:t>
            </a:r>
            <a:r>
              <a:rPr lang="en-US" sz="2800">
                <a:latin typeface="Tahoma" pitchFamily="34" charset="0"/>
              </a:rPr>
              <a:t> </a:t>
            </a:r>
            <a:r>
              <a:rPr lang="el-GR" sz="2800">
                <a:latin typeface="Tahoma" pitchFamily="34" charset="0"/>
              </a:rPr>
              <a:t>= εμπρός τότε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έγινε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ψευδής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Αλλιώς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στοιχείο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ΟΥΡΑ[εμπρός]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εμπρός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(εμπρός</a:t>
            </a:r>
            <a:r>
              <a:rPr lang="en-US" sz="2800">
                <a:latin typeface="Tahoma" pitchFamily="34" charset="0"/>
              </a:rPr>
              <a:t> mod </a:t>
            </a:r>
            <a:r>
              <a:rPr lang="el-GR" sz="2800">
                <a:latin typeface="Tahoma" pitchFamily="34" charset="0"/>
              </a:rPr>
              <a:t>Ν)+1 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  έγινε </a:t>
            </a:r>
            <a:r>
              <a:rPr lang="el-GR" sz="2800">
                <a:latin typeface="Lucida Console" pitchFamily="49" charset="0"/>
              </a:rPr>
              <a:t>←</a:t>
            </a:r>
            <a:r>
              <a:rPr lang="el-GR" sz="2800">
                <a:latin typeface="Tahoma" pitchFamily="34" charset="0"/>
              </a:rPr>
              <a:t> αληθής 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Τέλος_αν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  Αποτελέσματα //ΟΥΡΑ, πίσω, έγινε, στοιχείο //</a:t>
            </a:r>
            <a:br>
              <a:rPr lang="el-GR" sz="2800">
                <a:latin typeface="Tahoma" pitchFamily="34" charset="0"/>
              </a:rPr>
            </a:br>
            <a:r>
              <a:rPr lang="el-GR" sz="2800">
                <a:latin typeface="Tahoma" pitchFamily="34" charset="0"/>
              </a:rPr>
              <a:t>Τέλος Εξαγωγή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Τήξη">
  <a:themeElements>
    <a:clrScheme name="Τήξη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Τήξη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Τήξη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347</TotalTime>
  <Words>753</Words>
  <Application>Microsoft Office PowerPoint</Application>
  <PresentationFormat>Προβολή στην οθόνη (4:3)</PresentationFormat>
  <Paragraphs>166</Paragraphs>
  <Slides>20</Slides>
  <Notes>0</Notes>
  <HiddenSlides>2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5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20</vt:i4>
      </vt:variant>
    </vt:vector>
  </HeadingPairs>
  <TitlesOfParts>
    <vt:vector size="26" baseType="lpstr">
      <vt:lpstr>Arial</vt:lpstr>
      <vt:lpstr>Times New Roman</vt:lpstr>
      <vt:lpstr>Wingdings</vt:lpstr>
      <vt:lpstr>Tahoma</vt:lpstr>
      <vt:lpstr>Lucida Console</vt:lpstr>
      <vt:lpstr>Τήξη</vt:lpstr>
      <vt:lpstr>Στοίβα, Ουρά</vt:lpstr>
      <vt:lpstr>Στοίβα (Stack)</vt:lpstr>
      <vt:lpstr>Βασικές λειτουργίες στοίβας</vt:lpstr>
      <vt:lpstr>Υλοποίηση στοίβας με πίνακα</vt:lpstr>
      <vt:lpstr>Παράδειγμα στοίβας</vt:lpstr>
      <vt:lpstr>Αλγόριθμος Ώθησης</vt:lpstr>
      <vt:lpstr>Αλγόριθμος Απώθησης</vt:lpstr>
      <vt:lpstr>Ουρά (Queue)</vt:lpstr>
      <vt:lpstr>Βασικές λειτουργίες ουράς</vt:lpstr>
      <vt:lpstr>Υλοποίηση ουράς με πίνακα</vt:lpstr>
      <vt:lpstr>Παράδειγμα ουράς</vt:lpstr>
      <vt:lpstr>Παράδειγμα ουράς</vt:lpstr>
      <vt:lpstr>Παράδειγμα ουράς</vt:lpstr>
      <vt:lpstr>Εισαγωγή σε Ουρά</vt:lpstr>
      <vt:lpstr>Εξαγωγή από Ουρά</vt:lpstr>
      <vt:lpstr>Κυκλική ουρά</vt:lpstr>
      <vt:lpstr>Κυκλική ουρά</vt:lpstr>
      <vt:lpstr>Κυκλική ουρά</vt:lpstr>
      <vt:lpstr>Εισαγωγή σε Κυκλική Ουρά</vt:lpstr>
      <vt:lpstr>Εξαγωγή από Κυκλική Ουρά</vt:lpstr>
    </vt:vector>
  </TitlesOfParts>
  <Company>3ο Γενικό Λύκειο Κοζάνης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Ταξινόμηση</dc:title>
  <dc:subject>Ταξινόμηση φυσαλλίδας</dc:subject>
  <dc:creator>Δημήτριος Δαλαγιώργος</dc:creator>
  <cp:lastModifiedBy>Δημήτρης Δαλαγιώργος</cp:lastModifiedBy>
  <cp:revision>54</cp:revision>
  <dcterms:created xsi:type="dcterms:W3CDTF">2007-02-10T16:03:06Z</dcterms:created>
  <dcterms:modified xsi:type="dcterms:W3CDTF">2009-03-10T07:07:37Z</dcterms:modified>
</cp:coreProperties>
</file>