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5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- Ορθογώνιο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- Ευθεία γραμμή σύνδεσης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11 - Τίτλος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25" name="24 - Υπότιτλος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l-GR" smtClean="0"/>
              <a:t>Κάντε κλικ για να επεξεργαστείτε τον υπότιτλο του υποδείγματος</a:t>
            </a:r>
            <a:endParaRPr kumimoji="0" lang="en-US"/>
          </a:p>
        </p:txBody>
      </p:sp>
      <p:sp>
        <p:nvSpPr>
          <p:cNvPr id="31" name="30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AF96D33-1B19-4280-A735-99816AA719FC}" type="datetimeFigureOut">
              <a:rPr lang="el-GR" smtClean="0"/>
              <a:pPr/>
              <a:t>26/11/2009</a:t>
            </a:fld>
            <a:endParaRPr lang="el-GR"/>
          </a:p>
        </p:txBody>
      </p:sp>
      <p:sp>
        <p:nvSpPr>
          <p:cNvPr id="18" name="17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l-GR"/>
          </a:p>
        </p:txBody>
      </p:sp>
      <p:sp>
        <p:nvSpPr>
          <p:cNvPr id="29" name="28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DE175EB-911C-467B-8130-E12035258C59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F96D33-1B19-4280-A735-99816AA719FC}" type="datetimeFigureOut">
              <a:rPr lang="el-GR" smtClean="0"/>
              <a:pPr/>
              <a:t>26/11/2009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E175EB-911C-467B-8130-E12035258C59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AF96D33-1B19-4280-A735-99816AA719FC}" type="datetimeFigureOut">
              <a:rPr lang="el-GR" smtClean="0"/>
              <a:pPr/>
              <a:t>26/11/2009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6DE175EB-911C-467B-8130-E12035258C59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F96D33-1B19-4280-A735-99816AA719FC}" type="datetimeFigureOut">
              <a:rPr lang="el-GR" smtClean="0"/>
              <a:pPr/>
              <a:t>26/11/2009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E175EB-911C-467B-8130-E12035258C59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περιεχομένου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7" name="6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F96D33-1B19-4280-A735-99816AA719FC}" type="datetimeFigureOut">
              <a:rPr lang="el-GR" smtClean="0"/>
              <a:pPr/>
              <a:t>26/11/2009</a:t>
            </a:fld>
            <a:endParaRPr lang="el-GR"/>
          </a:p>
        </p:txBody>
      </p:sp>
      <p:sp>
        <p:nvSpPr>
          <p:cNvPr id="8" name="7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9" name="8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E175EB-911C-467B-8130-E12035258C59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F96D33-1B19-4280-A735-99816AA719FC}" type="datetimeFigureOut">
              <a:rPr lang="el-GR" smtClean="0"/>
              <a:pPr/>
              <a:t>26/11/2009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5" name="4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E175EB-911C-467B-8130-E12035258C59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AF96D33-1B19-4280-A735-99816AA719FC}" type="datetimeFigureOut">
              <a:rPr lang="el-GR" smtClean="0"/>
              <a:pPr/>
              <a:t>26/11/2009</a:t>
            </a:fld>
            <a:endParaRPr lang="el-GR"/>
          </a:p>
        </p:txBody>
      </p:sp>
      <p:sp>
        <p:nvSpPr>
          <p:cNvPr id="3" name="2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l-GR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E175EB-911C-467B-8130-E12035258C59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F96D33-1B19-4280-A735-99816AA719FC}" type="datetimeFigureOut">
              <a:rPr lang="el-GR" smtClean="0"/>
              <a:pPr/>
              <a:t>26/11/2009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E175EB-911C-467B-8130-E12035258C59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Εικόνα με λεζάντα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- Ορθογώνιο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- Ορθογώνιο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 dirty="0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l-GR" smtClean="0"/>
              <a:t>Kλικ για επεξεργασία των στυλ του υποδείγματος</a:t>
            </a:r>
          </a:p>
        </p:txBody>
      </p:sp>
      <p:sp>
        <p:nvSpPr>
          <p:cNvPr id="5" name="4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F96D33-1B19-4280-A735-99816AA719FC}" type="datetimeFigureOut">
              <a:rPr lang="el-GR" smtClean="0"/>
              <a:pPr/>
              <a:t>26/11/2009</a:t>
            </a:fld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E175EB-911C-467B-8130-E12035258C59}" type="slidenum">
              <a:rPr lang="el-GR" smtClean="0"/>
              <a:pPr/>
              <a:t>‹#›</a:t>
            </a:fld>
            <a:endParaRPr lang="el-GR"/>
          </a:p>
        </p:txBody>
      </p:sp>
      <p:sp>
        <p:nvSpPr>
          <p:cNvPr id="10" name="9 - Θέση εικόνας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l-GR" smtClean="0"/>
              <a:t>Κάντε κλικ στο εικονίδιο για να προσθέσετε μια εικόνα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AAF96D33-1B19-4280-A735-99816AA719FC}" type="datetimeFigureOut">
              <a:rPr lang="el-GR" smtClean="0"/>
              <a:pPr/>
              <a:t>26/11/2009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6DE175EB-911C-467B-8130-E12035258C59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lang="el-GR" smtClean="0"/>
              <a:t>Δεύτερου επιπέδου</a:t>
            </a:r>
          </a:p>
          <a:p>
            <a:pPr lvl="2" eaLnBrk="1" latinLnBrk="0" hangingPunct="1"/>
            <a:r>
              <a:rPr lang="el-GR" smtClean="0"/>
              <a:t>Τρίτου επιπέδου</a:t>
            </a:r>
          </a:p>
          <a:p>
            <a:pPr lvl="3" eaLnBrk="1" latinLnBrk="0" hangingPunct="1"/>
            <a:r>
              <a:rPr lang="el-GR" smtClean="0"/>
              <a:t>Τέταρτου επιπέδου</a:t>
            </a:r>
          </a:p>
          <a:p>
            <a:pPr lvl="4" eaLnBrk="1" latinLnBrk="0" hangingPunct="1"/>
            <a:r>
              <a:rPr lang="el-GR" smtClean="0"/>
              <a:t>Πέμπτου επιπέδου</a:t>
            </a:r>
            <a:endParaRPr kumimoji="0" lang="en-US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AAF96D33-1B19-4280-A735-99816AA719FC}" type="datetimeFigureOut">
              <a:rPr lang="el-GR" smtClean="0"/>
              <a:pPr/>
              <a:t>26/11/2009</a:t>
            </a:fld>
            <a:endParaRPr lang="el-GR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l-GR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DE175EB-911C-467B-8130-E12035258C59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- Ορθογώνιο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2 - Θέση τίτλου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l-GR" smtClean="0"/>
              <a:t>Kλικ για επεξεργασία του τίτλου</a:t>
            </a:r>
            <a:endParaRPr kumimoji="0" lang="en-US"/>
          </a:p>
        </p:txBody>
      </p:sp>
      <p:sp>
        <p:nvSpPr>
          <p:cNvPr id="31" name="30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l-GR" smtClean="0"/>
              <a:t>Kλικ για επεξεργασία των στυλ του υποδείγματος</a:t>
            </a:r>
          </a:p>
          <a:p>
            <a:pPr lvl="1" eaLnBrk="1" latinLnBrk="0" hangingPunct="1"/>
            <a:r>
              <a:rPr kumimoji="0" lang="el-GR" smtClean="0"/>
              <a:t>Δεύτερου επιπέδου</a:t>
            </a:r>
          </a:p>
          <a:p>
            <a:pPr lvl="2" eaLnBrk="1" latinLnBrk="0" hangingPunct="1"/>
            <a:r>
              <a:rPr kumimoji="0" lang="el-GR" smtClean="0"/>
              <a:t>Τρίτου επιπέδου</a:t>
            </a:r>
          </a:p>
          <a:p>
            <a:pPr lvl="3" eaLnBrk="1" latinLnBrk="0" hangingPunct="1"/>
            <a:r>
              <a:rPr kumimoji="0" lang="el-GR" smtClean="0"/>
              <a:t>Τέταρτου επιπέδου</a:t>
            </a:r>
          </a:p>
          <a:p>
            <a:pPr lvl="4" eaLnBrk="1" latinLnBrk="0" hangingPunct="1"/>
            <a:r>
              <a:rPr kumimoji="0" lang="el-GR" smtClean="0"/>
              <a:t>Πέμπτου επιπέδου</a:t>
            </a:r>
            <a:endParaRPr kumimoji="0" lang="en-US"/>
          </a:p>
        </p:txBody>
      </p:sp>
      <p:sp>
        <p:nvSpPr>
          <p:cNvPr id="27" name="26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AAF96D33-1B19-4280-A735-99816AA719FC}" type="datetimeFigureOut">
              <a:rPr lang="el-GR" smtClean="0"/>
              <a:pPr/>
              <a:t>26/11/2009</a:t>
            </a:fld>
            <a:endParaRPr lang="el-GR"/>
          </a:p>
        </p:txBody>
      </p:sp>
      <p:sp>
        <p:nvSpPr>
          <p:cNvPr id="4" name="3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l-GR"/>
          </a:p>
        </p:txBody>
      </p:sp>
      <p:sp>
        <p:nvSpPr>
          <p:cNvPr id="16" name="1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6DE175EB-911C-467B-8130-E12035258C59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10" Type="http://schemas.openxmlformats.org/officeDocument/2006/relationships/slide" Target="slide2.xml"/><Relationship Id="rId4" Type="http://schemas.openxmlformats.org/officeDocument/2006/relationships/slide" Target="slide5.xml"/><Relationship Id="rId9" Type="http://schemas.openxmlformats.org/officeDocument/2006/relationships/slide" Target="slide10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10" Type="http://schemas.openxmlformats.org/officeDocument/2006/relationships/slide" Target="slide2.xml"/><Relationship Id="rId4" Type="http://schemas.openxmlformats.org/officeDocument/2006/relationships/slide" Target="slide5.xml"/><Relationship Id="rId9" Type="http://schemas.openxmlformats.org/officeDocument/2006/relationships/slide" Target="slide1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10" Type="http://schemas.openxmlformats.org/officeDocument/2006/relationships/slide" Target="slide2.xml"/><Relationship Id="rId4" Type="http://schemas.openxmlformats.org/officeDocument/2006/relationships/slide" Target="slide5.xml"/><Relationship Id="rId9" Type="http://schemas.openxmlformats.org/officeDocument/2006/relationships/slide" Target="slide10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10" Type="http://schemas.openxmlformats.org/officeDocument/2006/relationships/slide" Target="slide2.xml"/><Relationship Id="rId4" Type="http://schemas.openxmlformats.org/officeDocument/2006/relationships/slide" Target="slide5.xml"/><Relationship Id="rId9" Type="http://schemas.openxmlformats.org/officeDocument/2006/relationships/slide" Target="slide10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10" Type="http://schemas.openxmlformats.org/officeDocument/2006/relationships/slide" Target="slide2.xml"/><Relationship Id="rId4" Type="http://schemas.openxmlformats.org/officeDocument/2006/relationships/slide" Target="slide5.xml"/><Relationship Id="rId9" Type="http://schemas.openxmlformats.org/officeDocument/2006/relationships/slide" Target="slide10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10" Type="http://schemas.openxmlformats.org/officeDocument/2006/relationships/slide" Target="slide2.xml"/><Relationship Id="rId4" Type="http://schemas.openxmlformats.org/officeDocument/2006/relationships/slide" Target="slide5.xml"/><Relationship Id="rId9" Type="http://schemas.openxmlformats.org/officeDocument/2006/relationships/slide" Target="slide10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3" Type="http://schemas.openxmlformats.org/officeDocument/2006/relationships/slide" Target="slide3.xml"/><Relationship Id="rId7" Type="http://schemas.openxmlformats.org/officeDocument/2006/relationships/slide" Target="slide7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" Target="slide6.xml"/><Relationship Id="rId11" Type="http://schemas.openxmlformats.org/officeDocument/2006/relationships/slide" Target="slide2.xml"/><Relationship Id="rId5" Type="http://schemas.openxmlformats.org/officeDocument/2006/relationships/slide" Target="slide5.xml"/><Relationship Id="rId10" Type="http://schemas.openxmlformats.org/officeDocument/2006/relationships/slide" Target="slide10.xml"/><Relationship Id="rId4" Type="http://schemas.openxmlformats.org/officeDocument/2006/relationships/slide" Target="slide4.xml"/><Relationship Id="rId9" Type="http://schemas.openxmlformats.org/officeDocument/2006/relationships/slide" Target="slide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image" Target="../media/image4.png"/><Relationship Id="rId7" Type="http://schemas.openxmlformats.org/officeDocument/2006/relationships/slide" Target="slide6.xml"/><Relationship Id="rId12" Type="http://schemas.openxmlformats.org/officeDocument/2006/relationships/slide" Target="slide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3" Type="http://schemas.openxmlformats.org/officeDocument/2006/relationships/slide" Target="slide4.xml"/><Relationship Id="rId7" Type="http://schemas.openxmlformats.org/officeDocument/2006/relationships/slide" Target="slide8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6.xml"/><Relationship Id="rId10" Type="http://schemas.openxmlformats.org/officeDocument/2006/relationships/slide" Target="slide2.xml"/><Relationship Id="rId4" Type="http://schemas.openxmlformats.org/officeDocument/2006/relationships/slide" Target="slide5.xml"/><Relationship Id="rId9" Type="http://schemas.openxmlformats.org/officeDocument/2006/relationships/slide" Target="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- Τίτλος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l-GR" dirty="0" smtClean="0"/>
              <a:t>ΕΛΕΓΧΟΣ ΠΕΡΙΠΤΩΣΗΣ</a:t>
            </a:r>
            <a:endParaRPr lang="el-GR" dirty="0"/>
          </a:p>
        </p:txBody>
      </p:sp>
      <p:sp>
        <p:nvSpPr>
          <p:cNvPr id="8" name="7 - Υπότιτλος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l-GR" dirty="0" smtClean="0">
                <a:hlinkClick r:id="rId2" action="ppaction://hlinksldjump"/>
              </a:rPr>
              <a:t>ΕΠΙΛΥΣΗ ΠΡΟΒΛΗΜΑΤΟΣ ΜΕ Η/Υ</a:t>
            </a:r>
          </a:p>
          <a:p>
            <a:r>
              <a:rPr lang="el-GR" dirty="0" smtClean="0">
                <a:hlinkClick r:id="rId2" action="ppaction://hlinksldjump"/>
              </a:rPr>
              <a:t>Γ’ ΓΥΜΝΑΣΙΟΥ</a:t>
            </a:r>
          </a:p>
          <a:p>
            <a:r>
              <a:rPr lang="el-GR" dirty="0" smtClean="0">
                <a:hlinkClick r:id="rId2" action="ppaction://hlinksldjump"/>
              </a:rPr>
              <a:t>Καθηγητής Παναγιώτης </a:t>
            </a:r>
            <a:endParaRPr lang="el-GR" dirty="0">
              <a:hlinkClick r:id="rId2" action="ppaction://hlinksldjump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- TextBox"/>
          <p:cNvSpPr txBox="1"/>
          <p:nvPr/>
        </p:nvSpPr>
        <p:spPr>
          <a:xfrm>
            <a:off x="0" y="571480"/>
            <a:ext cx="278608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l-GR" sz="1400" dirty="0"/>
          </a:p>
          <a:p>
            <a:pPr marL="342900" indent="-342900">
              <a:buAutoNum type="arabicParenR"/>
            </a:pPr>
            <a:r>
              <a:rPr lang="el-GR" sz="1400" dirty="0" smtClean="0">
                <a:hlinkClick r:id="rId2" action="ppaction://hlinksldjump"/>
              </a:rPr>
              <a:t>Κατανόηση προβλήματος</a:t>
            </a: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r>
              <a:rPr lang="el-GR" sz="1400" dirty="0" smtClean="0"/>
              <a:t>Ανάλυση του προβλήματος</a:t>
            </a:r>
          </a:p>
          <a:p>
            <a:pPr marL="342900" indent="-342900"/>
            <a:r>
              <a:rPr lang="el-GR" sz="1400" dirty="0" smtClean="0"/>
              <a:t>	</a:t>
            </a:r>
            <a:r>
              <a:rPr lang="el-GR" sz="1400" dirty="0" smtClean="0">
                <a:hlinkClick r:id="rId3" action="ppaction://hlinksldjump"/>
              </a:rPr>
              <a:t>ΠΡΩΤΟ </a:t>
            </a:r>
            <a:r>
              <a:rPr lang="el-GR" sz="1400" dirty="0" smtClean="0">
                <a:hlinkClick r:id="rId4" action="ppaction://hlinksldjump"/>
              </a:rPr>
              <a:t>ΔΕΥΤΕΡΟ </a:t>
            </a:r>
            <a:r>
              <a:rPr lang="el-GR" sz="1400" dirty="0" smtClean="0">
                <a:hlinkClick r:id="rId5" action="ppaction://hlinksldjump"/>
              </a:rPr>
              <a:t>ΤΡΙΤΟ</a:t>
            </a: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/>
            <a:endParaRPr lang="el-GR" sz="1400" dirty="0"/>
          </a:p>
          <a:p>
            <a:pPr marL="342900" indent="-342900">
              <a:buAutoNum type="arabicParenR" startAt="3"/>
            </a:pPr>
            <a:r>
              <a:rPr lang="el-GR" sz="1400" dirty="0" smtClean="0">
                <a:hlinkClick r:id="rId6" action="ppaction://hlinksldjump"/>
              </a:rPr>
              <a:t>Αλγόριθμος</a:t>
            </a:r>
            <a:endParaRPr lang="el-GR" sz="1400" dirty="0" smtClean="0"/>
          </a:p>
          <a:p>
            <a:pPr marL="342900" indent="-342900">
              <a:buAutoNum type="arabicParenR" startAt="3"/>
            </a:pPr>
            <a:endParaRPr lang="el-GR" sz="1400" dirty="0"/>
          </a:p>
          <a:p>
            <a:pPr marL="342900" indent="-342900">
              <a:buAutoNum type="arabicParenR" startAt="3"/>
            </a:pPr>
            <a:endParaRPr lang="el-GR" sz="1400" dirty="0" smtClean="0"/>
          </a:p>
          <a:p>
            <a:pPr marL="342900" indent="-342900"/>
            <a:endParaRPr lang="el-GR" sz="1400" dirty="0" smtClean="0"/>
          </a:p>
          <a:p>
            <a:pPr marL="342900" indent="-342900">
              <a:buAutoNum type="arabicParenR" startAt="4"/>
            </a:pPr>
            <a:r>
              <a:rPr lang="el-GR" sz="1400" dirty="0" smtClean="0">
                <a:hlinkClick r:id="rId7" action="ppaction://hlinksldjump"/>
              </a:rPr>
              <a:t>Πρόγραμμα στη </a:t>
            </a:r>
            <a:r>
              <a:rPr lang="en-US" sz="1400" dirty="0" smtClean="0">
                <a:hlinkClick r:id="rId7" action="ppaction://hlinksldjump"/>
              </a:rPr>
              <a:t>LOGO</a:t>
            </a:r>
            <a:endParaRPr lang="el-GR" sz="1400" dirty="0" smtClean="0"/>
          </a:p>
          <a:p>
            <a:pPr marL="342900" indent="-342900">
              <a:buAutoNum type="arabicParenR" startAt="4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n-US" sz="1400" dirty="0"/>
          </a:p>
          <a:p>
            <a:pPr marL="342900" indent="-342900">
              <a:buAutoNum type="arabicParenR" startAt="5"/>
            </a:pPr>
            <a:r>
              <a:rPr lang="el-GR" sz="1400" dirty="0" smtClean="0">
                <a:hlinkClick r:id="rId8" action="ppaction://hlinksldjump"/>
              </a:rPr>
              <a:t>Εκτέλεση του προγράμματος</a:t>
            </a:r>
            <a:endParaRPr lang="el-GR" sz="1400" dirty="0" smtClean="0"/>
          </a:p>
          <a:p>
            <a:pPr marL="342900" indent="-342900">
              <a:buAutoNum type="arabicParenR" startAt="5"/>
            </a:pPr>
            <a:endParaRPr lang="el-GR" sz="1400" dirty="0"/>
          </a:p>
          <a:p>
            <a:pPr marL="342900" indent="-342900">
              <a:buAutoNum type="arabicParenR" startAt="5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/>
            <a:r>
              <a:rPr lang="el-GR" sz="1400" dirty="0" smtClean="0"/>
              <a:t>6)	</a:t>
            </a:r>
            <a:r>
              <a:rPr lang="el-GR" sz="1400" dirty="0" smtClean="0">
                <a:hlinkClick r:id="rId9" action="ppaction://hlinksldjump"/>
              </a:rPr>
              <a:t>Έλεγχος αποτελεσμάτων</a:t>
            </a: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/>
            <a:endParaRPr lang="el-GR" sz="1400" dirty="0"/>
          </a:p>
        </p:txBody>
      </p:sp>
      <p:sp>
        <p:nvSpPr>
          <p:cNvPr id="5" name="4 - TextBox"/>
          <p:cNvSpPr txBox="1"/>
          <p:nvPr/>
        </p:nvSpPr>
        <p:spPr>
          <a:xfrm>
            <a:off x="3000364" y="0"/>
            <a:ext cx="6143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dirty="0" smtClean="0">
                <a:solidFill>
                  <a:srgbClr val="FF0000"/>
                </a:solidFill>
              </a:rPr>
              <a:t>ΠΡΟΒΛΗΜΑ</a:t>
            </a:r>
            <a:endParaRPr lang="el-GR" sz="3200" dirty="0">
              <a:solidFill>
                <a:srgbClr val="FF0000"/>
              </a:solidFill>
            </a:endParaRPr>
          </a:p>
        </p:txBody>
      </p:sp>
      <p:sp>
        <p:nvSpPr>
          <p:cNvPr id="6" name="5 - TextBox"/>
          <p:cNvSpPr txBox="1"/>
          <p:nvPr/>
        </p:nvSpPr>
        <p:spPr>
          <a:xfrm>
            <a:off x="3000364" y="857232"/>
            <a:ext cx="6143636" cy="3500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>
                <a:solidFill>
                  <a:srgbClr val="92D050"/>
                </a:solidFill>
              </a:rPr>
              <a:t>Ένας μαθητής της Γ’ γυμνασίου, για να περάσει  το μάθημα της Πληροφορικής θα πρέπει να βγάλει γενικό μέσο όρο (ΓΜΟ) 9.5</a:t>
            </a:r>
          </a:p>
          <a:p>
            <a:r>
              <a:rPr lang="el-GR" dirty="0">
                <a:solidFill>
                  <a:srgbClr val="92D050"/>
                </a:solidFill>
              </a:rPr>
              <a:t>	</a:t>
            </a:r>
            <a:r>
              <a:rPr lang="el-GR" dirty="0" smtClean="0">
                <a:solidFill>
                  <a:srgbClr val="92D050"/>
                </a:solidFill>
              </a:rPr>
              <a:t>Το πρόγραμμα που τελικά θα γίνει :</a:t>
            </a:r>
          </a:p>
          <a:p>
            <a:endParaRPr lang="el-GR" dirty="0" smtClean="0">
              <a:solidFill>
                <a:srgbClr val="92D050"/>
              </a:solidFill>
            </a:endParaRPr>
          </a:p>
          <a:p>
            <a:r>
              <a:rPr lang="el-GR" dirty="0" smtClean="0">
                <a:solidFill>
                  <a:srgbClr val="92D050"/>
                </a:solidFill>
              </a:rPr>
              <a:t>1)  Θα ζητάει  για κάθε τρίμηνο και για τις τελικές εξετάσεις την επίδοση του μαθητή.</a:t>
            </a:r>
          </a:p>
          <a:p>
            <a:endParaRPr lang="el-GR" dirty="0">
              <a:solidFill>
                <a:srgbClr val="92D050"/>
              </a:solidFill>
            </a:endParaRPr>
          </a:p>
          <a:p>
            <a:pPr marL="342900" indent="-342900">
              <a:buAutoNum type="arabicParenR" startAt="2"/>
            </a:pPr>
            <a:r>
              <a:rPr lang="el-GR" dirty="0" smtClean="0">
                <a:solidFill>
                  <a:srgbClr val="92D050"/>
                </a:solidFill>
              </a:rPr>
              <a:t>Θα υπολογίζει τον μέσο όρο (ΜΟ) βαθμολογίας.</a:t>
            </a:r>
          </a:p>
          <a:p>
            <a:pPr marL="342900" indent="-342900">
              <a:buAutoNum type="arabicParenR" startAt="2"/>
            </a:pPr>
            <a:endParaRPr lang="el-GR" dirty="0">
              <a:solidFill>
                <a:srgbClr val="92D050"/>
              </a:solidFill>
            </a:endParaRPr>
          </a:p>
          <a:p>
            <a:pPr marL="342900" indent="-342900">
              <a:buAutoNum type="arabicParenR" startAt="2"/>
            </a:pPr>
            <a:r>
              <a:rPr lang="el-GR" dirty="0" smtClean="0">
                <a:solidFill>
                  <a:srgbClr val="92D050"/>
                </a:solidFill>
              </a:rPr>
              <a:t>Θα αποφασίζει αν τελικά περνάει ή όχι το μάθημα ο μαθητής.</a:t>
            </a:r>
            <a:endParaRPr lang="el-GR" dirty="0">
              <a:solidFill>
                <a:srgbClr val="92D050"/>
              </a:solidFill>
            </a:endParaRPr>
          </a:p>
        </p:txBody>
      </p:sp>
      <p:sp>
        <p:nvSpPr>
          <p:cNvPr id="7" name="6 - Κουμπί ενέργειας: Προσαρμογή">
            <a:hlinkClick r:id="" action="ppaction://hlinkshowjump?jump=endshow" highlightClick="1"/>
          </p:cNvPr>
          <p:cNvSpPr/>
          <p:nvPr/>
        </p:nvSpPr>
        <p:spPr>
          <a:xfrm>
            <a:off x="428596" y="6143644"/>
            <a:ext cx="1643074" cy="35719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ΕΞΟΔΟΣ</a:t>
            </a:r>
          </a:p>
        </p:txBody>
      </p:sp>
      <p:sp>
        <p:nvSpPr>
          <p:cNvPr id="8" name="7 - Κουμπί ενέργειας: Προσαρμογή">
            <a:hlinkClick r:id="rId10" action="ppaction://hlinksldjump" highlightClick="1"/>
          </p:cNvPr>
          <p:cNvSpPr/>
          <p:nvPr/>
        </p:nvSpPr>
        <p:spPr>
          <a:xfrm>
            <a:off x="500034" y="214290"/>
            <a:ext cx="1643074" cy="35719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ΠΡΟΒΛΗΜΑ</a:t>
            </a:r>
          </a:p>
        </p:txBody>
      </p:sp>
      <p:sp>
        <p:nvSpPr>
          <p:cNvPr id="9" name="8 - Κουμπί ενέργειας: Κεντρική σελίδα">
            <a:hlinkClick r:id="" action="ppaction://hlinkshowjump?jump=firstslide" highlightClick="1"/>
          </p:cNvPr>
          <p:cNvSpPr/>
          <p:nvPr/>
        </p:nvSpPr>
        <p:spPr>
          <a:xfrm>
            <a:off x="0" y="214290"/>
            <a:ext cx="500034" cy="35719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- TextBox"/>
          <p:cNvSpPr txBox="1"/>
          <p:nvPr/>
        </p:nvSpPr>
        <p:spPr>
          <a:xfrm>
            <a:off x="3000364" y="0"/>
            <a:ext cx="6143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dirty="0" smtClean="0">
                <a:solidFill>
                  <a:srgbClr val="FF0000"/>
                </a:solidFill>
              </a:rPr>
              <a:t>ΚΑΤΑΝΟΗΣΗ ΠΡΟΒΛΗΜΑΤΟΣ</a:t>
            </a:r>
            <a:endParaRPr lang="el-GR" sz="3200" dirty="0">
              <a:solidFill>
                <a:srgbClr val="FF0000"/>
              </a:solidFill>
            </a:endParaRPr>
          </a:p>
        </p:txBody>
      </p:sp>
      <p:sp>
        <p:nvSpPr>
          <p:cNvPr id="6" name="5 - TextBox"/>
          <p:cNvSpPr txBox="1"/>
          <p:nvPr/>
        </p:nvSpPr>
        <p:spPr>
          <a:xfrm>
            <a:off x="3000364" y="857232"/>
            <a:ext cx="614363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>
                <a:solidFill>
                  <a:srgbClr val="92D050"/>
                </a:solidFill>
              </a:rPr>
              <a:t>Διαβάζουμε και ξαναδιαβάζουμε προσεκτικά το πρόβλημα ώστε να μην έχουμε καμία απορία.</a:t>
            </a:r>
          </a:p>
          <a:p>
            <a:endParaRPr lang="el-GR" dirty="0" smtClean="0">
              <a:solidFill>
                <a:srgbClr val="92D050"/>
              </a:solidFill>
            </a:endParaRPr>
          </a:p>
          <a:p>
            <a:r>
              <a:rPr lang="el-GR" dirty="0" smtClean="0">
                <a:solidFill>
                  <a:srgbClr val="92D050"/>
                </a:solidFill>
              </a:rPr>
              <a:t>Σε αντίθετη περίπτωση ρωτάμε τον καθηγητή μας ή τον συμμαθητή μας.  </a:t>
            </a:r>
            <a:endParaRPr lang="el-GR" dirty="0">
              <a:solidFill>
                <a:srgbClr val="92D050"/>
              </a:solidFill>
            </a:endParaRPr>
          </a:p>
        </p:txBody>
      </p:sp>
      <p:sp>
        <p:nvSpPr>
          <p:cNvPr id="7" name="6 - TextBox"/>
          <p:cNvSpPr txBox="1"/>
          <p:nvPr/>
        </p:nvSpPr>
        <p:spPr>
          <a:xfrm>
            <a:off x="0" y="571480"/>
            <a:ext cx="278608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l-GR" sz="1400" dirty="0"/>
          </a:p>
          <a:p>
            <a:pPr marL="342900" indent="-342900">
              <a:buAutoNum type="arabicParenR"/>
            </a:pPr>
            <a:r>
              <a:rPr lang="el-GR" sz="1400" dirty="0" smtClean="0">
                <a:hlinkClick r:id="rId2" action="ppaction://hlinksldjump"/>
              </a:rPr>
              <a:t>Κατανόηση προβλήματος</a:t>
            </a: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r>
              <a:rPr lang="el-GR" sz="1400" dirty="0" smtClean="0"/>
              <a:t>Ανάλυση του προβλήματος</a:t>
            </a:r>
          </a:p>
          <a:p>
            <a:pPr marL="342900" indent="-342900"/>
            <a:r>
              <a:rPr lang="el-GR" sz="1400" dirty="0" smtClean="0"/>
              <a:t>	</a:t>
            </a:r>
            <a:r>
              <a:rPr lang="el-GR" sz="1400" dirty="0" smtClean="0">
                <a:hlinkClick r:id="rId3" action="ppaction://hlinksldjump"/>
              </a:rPr>
              <a:t>ΠΡΩΤΟ </a:t>
            </a:r>
            <a:r>
              <a:rPr lang="el-GR" sz="1400" dirty="0" smtClean="0">
                <a:hlinkClick r:id="rId4" action="ppaction://hlinksldjump"/>
              </a:rPr>
              <a:t>ΔΕΥΤΕΡΟ </a:t>
            </a:r>
            <a:r>
              <a:rPr lang="el-GR" sz="1400" dirty="0" smtClean="0">
                <a:hlinkClick r:id="rId5" action="ppaction://hlinksldjump"/>
              </a:rPr>
              <a:t>ΤΡΙΤΟ</a:t>
            </a: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/>
            <a:endParaRPr lang="el-GR" sz="1400" dirty="0"/>
          </a:p>
          <a:p>
            <a:pPr marL="342900" indent="-342900">
              <a:buAutoNum type="arabicParenR" startAt="3"/>
            </a:pPr>
            <a:r>
              <a:rPr lang="el-GR" sz="1400" dirty="0" smtClean="0">
                <a:hlinkClick r:id="rId6" action="ppaction://hlinksldjump"/>
              </a:rPr>
              <a:t>Αλγόριθμος</a:t>
            </a:r>
            <a:endParaRPr lang="el-GR" sz="1400" dirty="0" smtClean="0"/>
          </a:p>
          <a:p>
            <a:pPr marL="342900" indent="-342900">
              <a:buAutoNum type="arabicParenR" startAt="3"/>
            </a:pPr>
            <a:endParaRPr lang="el-GR" sz="1400" dirty="0"/>
          </a:p>
          <a:p>
            <a:pPr marL="342900" indent="-342900">
              <a:buAutoNum type="arabicParenR" startAt="3"/>
            </a:pPr>
            <a:endParaRPr lang="el-GR" sz="1400" dirty="0" smtClean="0"/>
          </a:p>
          <a:p>
            <a:pPr marL="342900" indent="-342900"/>
            <a:endParaRPr lang="el-GR" sz="1400" dirty="0" smtClean="0"/>
          </a:p>
          <a:p>
            <a:pPr marL="342900" indent="-342900">
              <a:buAutoNum type="arabicParenR" startAt="4"/>
            </a:pPr>
            <a:r>
              <a:rPr lang="el-GR" sz="1400" dirty="0" smtClean="0">
                <a:hlinkClick r:id="rId7" action="ppaction://hlinksldjump"/>
              </a:rPr>
              <a:t>Πρόγραμμα στη </a:t>
            </a:r>
            <a:r>
              <a:rPr lang="en-US" sz="1400" dirty="0" smtClean="0">
                <a:hlinkClick r:id="rId7" action="ppaction://hlinksldjump"/>
              </a:rPr>
              <a:t>LOGO</a:t>
            </a:r>
            <a:endParaRPr lang="el-GR" sz="1400" dirty="0" smtClean="0"/>
          </a:p>
          <a:p>
            <a:pPr marL="342900" indent="-342900">
              <a:buAutoNum type="arabicParenR" startAt="4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n-US" sz="1400" dirty="0"/>
          </a:p>
          <a:p>
            <a:pPr marL="342900" indent="-342900">
              <a:buAutoNum type="arabicParenR" startAt="5"/>
            </a:pPr>
            <a:r>
              <a:rPr lang="el-GR" sz="1400" dirty="0" smtClean="0">
                <a:hlinkClick r:id="rId8" action="ppaction://hlinksldjump"/>
              </a:rPr>
              <a:t>Εκτέλεση του προγράμματος</a:t>
            </a:r>
            <a:endParaRPr lang="el-GR" sz="1400" dirty="0" smtClean="0"/>
          </a:p>
          <a:p>
            <a:pPr marL="342900" indent="-342900">
              <a:buAutoNum type="arabicParenR" startAt="5"/>
            </a:pPr>
            <a:endParaRPr lang="el-GR" sz="1400" dirty="0"/>
          </a:p>
          <a:p>
            <a:pPr marL="342900" indent="-342900">
              <a:buAutoNum type="arabicParenR" startAt="5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/>
            <a:r>
              <a:rPr lang="el-GR" sz="1400" dirty="0" smtClean="0"/>
              <a:t>6)	</a:t>
            </a:r>
            <a:r>
              <a:rPr lang="el-GR" sz="1400" dirty="0" smtClean="0">
                <a:hlinkClick r:id="rId9" action="ppaction://hlinksldjump"/>
              </a:rPr>
              <a:t>Έλεγχος αποτελεσμάτων</a:t>
            </a: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/>
          </a:p>
        </p:txBody>
      </p:sp>
      <p:sp>
        <p:nvSpPr>
          <p:cNvPr id="8" name="7 - Κουμπί ενέργειας: Προσαρμογή">
            <a:hlinkClick r:id="" action="ppaction://hlinkshowjump?jump=endshow" highlightClick="1"/>
          </p:cNvPr>
          <p:cNvSpPr/>
          <p:nvPr/>
        </p:nvSpPr>
        <p:spPr>
          <a:xfrm>
            <a:off x="428596" y="6143644"/>
            <a:ext cx="1643074" cy="35719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ΕΞΟΔΟΣ</a:t>
            </a:r>
          </a:p>
        </p:txBody>
      </p:sp>
      <p:sp>
        <p:nvSpPr>
          <p:cNvPr id="9" name="8 - Κουμπί ενέργειας: Προσαρμογή">
            <a:hlinkClick r:id="rId10" action="ppaction://hlinksldjump" highlightClick="1"/>
          </p:cNvPr>
          <p:cNvSpPr/>
          <p:nvPr/>
        </p:nvSpPr>
        <p:spPr>
          <a:xfrm>
            <a:off x="500034" y="214290"/>
            <a:ext cx="1643074" cy="35719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ΠΡΟΒΛΗΜΑ</a:t>
            </a:r>
          </a:p>
        </p:txBody>
      </p:sp>
      <p:sp>
        <p:nvSpPr>
          <p:cNvPr id="10" name="9 - Κουμπί ενέργειας: Κεντρική σελίδα">
            <a:hlinkClick r:id="" action="ppaction://hlinkshowjump?jump=firstslide" highlightClick="1"/>
          </p:cNvPr>
          <p:cNvSpPr/>
          <p:nvPr/>
        </p:nvSpPr>
        <p:spPr>
          <a:xfrm>
            <a:off x="0" y="214290"/>
            <a:ext cx="500034" cy="35719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- TextBox"/>
          <p:cNvSpPr txBox="1"/>
          <p:nvPr/>
        </p:nvSpPr>
        <p:spPr>
          <a:xfrm>
            <a:off x="3000364" y="0"/>
            <a:ext cx="6143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dirty="0" smtClean="0">
                <a:solidFill>
                  <a:srgbClr val="FF0000"/>
                </a:solidFill>
              </a:rPr>
              <a:t>ΑΝΑΛΥΣΗ ΠΡΟΒΛΗΜΑΤΟΣ </a:t>
            </a:r>
            <a:r>
              <a:rPr lang="el-GR" sz="1200" dirty="0" smtClean="0">
                <a:solidFill>
                  <a:srgbClr val="FF0000"/>
                </a:solidFill>
              </a:rPr>
              <a:t>ΠΡΩΤΟ ΜΕΡΟΣ</a:t>
            </a:r>
            <a:endParaRPr lang="el-GR" sz="3200" dirty="0">
              <a:solidFill>
                <a:srgbClr val="FF0000"/>
              </a:solidFill>
            </a:endParaRPr>
          </a:p>
        </p:txBody>
      </p:sp>
      <p:sp>
        <p:nvSpPr>
          <p:cNvPr id="8" name="7 - TextBox"/>
          <p:cNvSpPr txBox="1"/>
          <p:nvPr/>
        </p:nvSpPr>
        <p:spPr>
          <a:xfrm>
            <a:off x="3000364" y="857232"/>
            <a:ext cx="614363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>
                <a:solidFill>
                  <a:srgbClr val="92D050"/>
                </a:solidFill>
              </a:rPr>
              <a:t>ΔΕΔΟΜΕΝΑ</a:t>
            </a:r>
          </a:p>
          <a:p>
            <a:r>
              <a:rPr lang="el-GR" dirty="0">
                <a:solidFill>
                  <a:srgbClr val="92D050"/>
                </a:solidFill>
              </a:rPr>
              <a:t>	</a:t>
            </a:r>
            <a:r>
              <a:rPr lang="el-GR" dirty="0" smtClean="0">
                <a:solidFill>
                  <a:srgbClr val="92D050"/>
                </a:solidFill>
              </a:rPr>
              <a:t>Μεταβλητές εισόδου:</a:t>
            </a:r>
          </a:p>
          <a:p>
            <a:r>
              <a:rPr lang="el-GR" dirty="0">
                <a:solidFill>
                  <a:srgbClr val="92D050"/>
                </a:solidFill>
              </a:rPr>
              <a:t>	</a:t>
            </a:r>
            <a:r>
              <a:rPr lang="en-US" dirty="0" err="1" smtClean="0">
                <a:solidFill>
                  <a:srgbClr val="92D050"/>
                </a:solidFill>
              </a:rPr>
              <a:t>bath_a_tr</a:t>
            </a:r>
            <a:r>
              <a:rPr lang="en-US" dirty="0" smtClean="0">
                <a:solidFill>
                  <a:srgbClr val="92D050"/>
                </a:solidFill>
              </a:rPr>
              <a:t> (</a:t>
            </a:r>
            <a:r>
              <a:rPr lang="el-GR" dirty="0" smtClean="0">
                <a:solidFill>
                  <a:srgbClr val="92D050"/>
                </a:solidFill>
              </a:rPr>
              <a:t>βαθμός Α τριμήνου)</a:t>
            </a:r>
          </a:p>
          <a:p>
            <a:r>
              <a:rPr lang="el-GR" dirty="0">
                <a:solidFill>
                  <a:srgbClr val="92D050"/>
                </a:solidFill>
              </a:rPr>
              <a:t>	</a:t>
            </a:r>
            <a:r>
              <a:rPr lang="en-US" dirty="0" err="1" smtClean="0">
                <a:solidFill>
                  <a:srgbClr val="92D050"/>
                </a:solidFill>
              </a:rPr>
              <a:t>bath_b_tr</a:t>
            </a:r>
            <a:r>
              <a:rPr lang="en-US" dirty="0" smtClean="0">
                <a:solidFill>
                  <a:srgbClr val="92D050"/>
                </a:solidFill>
              </a:rPr>
              <a:t> (</a:t>
            </a:r>
            <a:r>
              <a:rPr lang="el-GR" dirty="0" smtClean="0">
                <a:solidFill>
                  <a:srgbClr val="92D050"/>
                </a:solidFill>
              </a:rPr>
              <a:t>βαθμός Β τριμήνου)</a:t>
            </a:r>
          </a:p>
          <a:p>
            <a:r>
              <a:rPr lang="el-GR" dirty="0">
                <a:solidFill>
                  <a:srgbClr val="92D050"/>
                </a:solidFill>
              </a:rPr>
              <a:t>	</a:t>
            </a:r>
            <a:r>
              <a:rPr lang="en-US" dirty="0" err="1" smtClean="0">
                <a:solidFill>
                  <a:srgbClr val="92D050"/>
                </a:solidFill>
              </a:rPr>
              <a:t>bath_c_tr</a:t>
            </a:r>
            <a:r>
              <a:rPr lang="en-US" dirty="0" smtClean="0">
                <a:solidFill>
                  <a:srgbClr val="92D050"/>
                </a:solidFill>
              </a:rPr>
              <a:t>  (</a:t>
            </a:r>
            <a:r>
              <a:rPr lang="el-GR" dirty="0" smtClean="0">
                <a:solidFill>
                  <a:srgbClr val="92D050"/>
                </a:solidFill>
              </a:rPr>
              <a:t>βαθμός Γ τριμήνου)</a:t>
            </a:r>
          </a:p>
          <a:p>
            <a:r>
              <a:rPr lang="el-GR" dirty="0">
                <a:solidFill>
                  <a:srgbClr val="92D050"/>
                </a:solidFill>
              </a:rPr>
              <a:t>	</a:t>
            </a:r>
            <a:r>
              <a:rPr lang="en-US" dirty="0" err="1" smtClean="0">
                <a:solidFill>
                  <a:srgbClr val="92D050"/>
                </a:solidFill>
              </a:rPr>
              <a:t>bath_tel_ex</a:t>
            </a:r>
            <a:r>
              <a:rPr lang="en-US" dirty="0" smtClean="0">
                <a:solidFill>
                  <a:srgbClr val="92D050"/>
                </a:solidFill>
              </a:rPr>
              <a:t>  (</a:t>
            </a:r>
            <a:r>
              <a:rPr lang="el-GR" dirty="0" smtClean="0">
                <a:solidFill>
                  <a:srgbClr val="92D050"/>
                </a:solidFill>
              </a:rPr>
              <a:t>βαθμός τελικής εξέτασης)</a:t>
            </a:r>
          </a:p>
          <a:p>
            <a:r>
              <a:rPr lang="el-GR" dirty="0" smtClean="0">
                <a:solidFill>
                  <a:srgbClr val="92D050"/>
                </a:solidFill>
              </a:rPr>
              <a:t>ΖΗΤΟΥΜΕΝΑ</a:t>
            </a:r>
          </a:p>
          <a:p>
            <a:r>
              <a:rPr lang="el-GR" dirty="0">
                <a:solidFill>
                  <a:srgbClr val="92D050"/>
                </a:solidFill>
              </a:rPr>
              <a:t>	</a:t>
            </a:r>
            <a:r>
              <a:rPr lang="el-GR" dirty="0" smtClean="0">
                <a:solidFill>
                  <a:srgbClr val="92D050"/>
                </a:solidFill>
              </a:rPr>
              <a:t>Ενδιάμεσα:</a:t>
            </a:r>
          </a:p>
          <a:p>
            <a:r>
              <a:rPr lang="el-GR" dirty="0" smtClean="0">
                <a:solidFill>
                  <a:srgbClr val="92D050"/>
                </a:solidFill>
              </a:rPr>
              <a:t>	</a:t>
            </a:r>
            <a:r>
              <a:rPr lang="el-GR" dirty="0">
                <a:solidFill>
                  <a:srgbClr val="92D050"/>
                </a:solidFill>
              </a:rPr>
              <a:t>	</a:t>
            </a:r>
            <a:r>
              <a:rPr lang="en-US" dirty="0" err="1" smtClean="0">
                <a:solidFill>
                  <a:srgbClr val="92D050"/>
                </a:solidFill>
              </a:rPr>
              <a:t>bath_sum</a:t>
            </a:r>
            <a:r>
              <a:rPr lang="en-US" dirty="0" smtClean="0">
                <a:solidFill>
                  <a:srgbClr val="92D050"/>
                </a:solidFill>
              </a:rPr>
              <a:t> (</a:t>
            </a:r>
            <a:r>
              <a:rPr lang="el-GR" dirty="0" smtClean="0">
                <a:solidFill>
                  <a:srgbClr val="92D050"/>
                </a:solidFill>
              </a:rPr>
              <a:t>άθροισμα βαθμών)</a:t>
            </a:r>
          </a:p>
          <a:p>
            <a:r>
              <a:rPr lang="el-GR" dirty="0">
                <a:solidFill>
                  <a:srgbClr val="92D050"/>
                </a:solidFill>
              </a:rPr>
              <a:t>	</a:t>
            </a:r>
            <a:r>
              <a:rPr lang="el-GR" dirty="0" smtClean="0">
                <a:solidFill>
                  <a:srgbClr val="92D050"/>
                </a:solidFill>
              </a:rPr>
              <a:t>	</a:t>
            </a:r>
            <a:r>
              <a:rPr lang="en-US" dirty="0" err="1" smtClean="0">
                <a:solidFill>
                  <a:srgbClr val="92D050"/>
                </a:solidFill>
              </a:rPr>
              <a:t>bath_mo</a:t>
            </a:r>
            <a:r>
              <a:rPr lang="en-US" dirty="0" smtClean="0">
                <a:solidFill>
                  <a:srgbClr val="92D050"/>
                </a:solidFill>
              </a:rPr>
              <a:t> (</a:t>
            </a:r>
            <a:r>
              <a:rPr lang="el-GR" dirty="0" smtClean="0">
                <a:solidFill>
                  <a:srgbClr val="92D050"/>
                </a:solidFill>
              </a:rPr>
              <a:t>μέσος όρος βαθμών)</a:t>
            </a:r>
          </a:p>
          <a:p>
            <a:r>
              <a:rPr lang="el-GR" dirty="0">
                <a:solidFill>
                  <a:srgbClr val="92D050"/>
                </a:solidFill>
              </a:rPr>
              <a:t>	</a:t>
            </a:r>
            <a:r>
              <a:rPr lang="el-GR" dirty="0" smtClean="0">
                <a:solidFill>
                  <a:srgbClr val="92D050"/>
                </a:solidFill>
              </a:rPr>
              <a:t>Τελικά:</a:t>
            </a:r>
          </a:p>
          <a:p>
            <a:r>
              <a:rPr lang="el-GR" dirty="0">
                <a:solidFill>
                  <a:srgbClr val="92D050"/>
                </a:solidFill>
              </a:rPr>
              <a:t>	</a:t>
            </a:r>
            <a:r>
              <a:rPr lang="el-GR" dirty="0" smtClean="0">
                <a:solidFill>
                  <a:srgbClr val="92D050"/>
                </a:solidFill>
              </a:rPr>
              <a:t>	</a:t>
            </a:r>
            <a:r>
              <a:rPr lang="en-US" dirty="0" err="1" smtClean="0">
                <a:solidFill>
                  <a:srgbClr val="92D050"/>
                </a:solidFill>
              </a:rPr>
              <a:t>apotelesma</a:t>
            </a:r>
            <a:r>
              <a:rPr lang="en-US" dirty="0" smtClean="0">
                <a:solidFill>
                  <a:srgbClr val="92D050"/>
                </a:solidFill>
              </a:rPr>
              <a:t> (</a:t>
            </a:r>
            <a:r>
              <a:rPr lang="el-GR" dirty="0" smtClean="0">
                <a:solidFill>
                  <a:srgbClr val="92D050"/>
                </a:solidFill>
              </a:rPr>
              <a:t>τελικό αποτέλεσμα)</a:t>
            </a:r>
          </a:p>
          <a:p>
            <a:endParaRPr lang="el-GR" dirty="0" smtClean="0">
              <a:solidFill>
                <a:srgbClr val="92D050"/>
              </a:solidFill>
            </a:endParaRPr>
          </a:p>
          <a:p>
            <a:endParaRPr lang="el-GR" dirty="0" smtClean="0">
              <a:solidFill>
                <a:srgbClr val="92D050"/>
              </a:solidFill>
            </a:endParaRPr>
          </a:p>
          <a:p>
            <a:endParaRPr lang="el-GR" dirty="0">
              <a:solidFill>
                <a:srgbClr val="92D050"/>
              </a:solidFill>
            </a:endParaRPr>
          </a:p>
        </p:txBody>
      </p:sp>
      <p:sp>
        <p:nvSpPr>
          <p:cNvPr id="6" name="5 - TextBox"/>
          <p:cNvSpPr txBox="1"/>
          <p:nvPr/>
        </p:nvSpPr>
        <p:spPr>
          <a:xfrm>
            <a:off x="0" y="571480"/>
            <a:ext cx="278608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l-GR" sz="1400" dirty="0"/>
          </a:p>
          <a:p>
            <a:pPr marL="342900" indent="-342900">
              <a:buAutoNum type="arabicParenR"/>
            </a:pPr>
            <a:r>
              <a:rPr lang="el-GR" sz="1400" dirty="0" smtClean="0">
                <a:hlinkClick r:id="rId2" action="ppaction://hlinksldjump"/>
              </a:rPr>
              <a:t>Κατανόηση προβλήματος</a:t>
            </a: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r>
              <a:rPr lang="el-GR" sz="1400" dirty="0" smtClean="0"/>
              <a:t>Ανάλυση του προβλήματος</a:t>
            </a:r>
          </a:p>
          <a:p>
            <a:pPr marL="342900" indent="-342900"/>
            <a:r>
              <a:rPr lang="el-GR" sz="1400" dirty="0" smtClean="0"/>
              <a:t>	</a:t>
            </a:r>
            <a:r>
              <a:rPr lang="el-GR" sz="1400" dirty="0" smtClean="0">
                <a:hlinkClick r:id="rId3" action="ppaction://hlinksldjump"/>
              </a:rPr>
              <a:t>ΠΡΩΤΟ </a:t>
            </a:r>
            <a:r>
              <a:rPr lang="el-GR" sz="1400" dirty="0" smtClean="0">
                <a:hlinkClick r:id="rId4" action="ppaction://hlinksldjump"/>
              </a:rPr>
              <a:t>ΔΕΥΤΕΡΟ </a:t>
            </a:r>
            <a:r>
              <a:rPr lang="el-GR" sz="1400" dirty="0" smtClean="0">
                <a:hlinkClick r:id="rId5" action="ppaction://hlinksldjump"/>
              </a:rPr>
              <a:t>ΤΡΙΤΟ</a:t>
            </a: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/>
            <a:endParaRPr lang="el-GR" sz="1400" dirty="0"/>
          </a:p>
          <a:p>
            <a:pPr marL="342900" indent="-342900">
              <a:buAutoNum type="arabicParenR" startAt="3"/>
            </a:pPr>
            <a:r>
              <a:rPr lang="el-GR" sz="1400" dirty="0" smtClean="0">
                <a:hlinkClick r:id="rId6" action="ppaction://hlinksldjump"/>
              </a:rPr>
              <a:t>Αλγόριθμος</a:t>
            </a:r>
            <a:endParaRPr lang="el-GR" sz="1400" dirty="0" smtClean="0"/>
          </a:p>
          <a:p>
            <a:pPr marL="342900" indent="-342900">
              <a:buAutoNum type="arabicParenR" startAt="3"/>
            </a:pPr>
            <a:endParaRPr lang="el-GR" sz="1400" dirty="0"/>
          </a:p>
          <a:p>
            <a:pPr marL="342900" indent="-342900">
              <a:buAutoNum type="arabicParenR" startAt="3"/>
            </a:pPr>
            <a:endParaRPr lang="el-GR" sz="1400" dirty="0" smtClean="0"/>
          </a:p>
          <a:p>
            <a:pPr marL="342900" indent="-342900"/>
            <a:endParaRPr lang="el-GR" sz="1400" dirty="0" smtClean="0"/>
          </a:p>
          <a:p>
            <a:pPr marL="342900" indent="-342900">
              <a:buAutoNum type="arabicParenR" startAt="4"/>
            </a:pPr>
            <a:r>
              <a:rPr lang="el-GR" sz="1400" dirty="0" smtClean="0">
                <a:hlinkClick r:id="rId7" action="ppaction://hlinksldjump"/>
              </a:rPr>
              <a:t>Πρόγραμμα στη </a:t>
            </a:r>
            <a:r>
              <a:rPr lang="en-US" sz="1400" dirty="0" smtClean="0">
                <a:hlinkClick r:id="rId7" action="ppaction://hlinksldjump"/>
              </a:rPr>
              <a:t>LOGO</a:t>
            </a:r>
            <a:endParaRPr lang="el-GR" sz="1400" dirty="0" smtClean="0"/>
          </a:p>
          <a:p>
            <a:pPr marL="342900" indent="-342900">
              <a:buAutoNum type="arabicParenR" startAt="4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n-US" sz="1400" dirty="0"/>
          </a:p>
          <a:p>
            <a:pPr marL="342900" indent="-342900">
              <a:buAutoNum type="arabicParenR" startAt="5"/>
            </a:pPr>
            <a:r>
              <a:rPr lang="el-GR" sz="1400" dirty="0" smtClean="0">
                <a:hlinkClick r:id="rId8" action="ppaction://hlinksldjump"/>
              </a:rPr>
              <a:t>Εκτέλεση του προγράμματος</a:t>
            </a:r>
            <a:endParaRPr lang="el-GR" sz="1400" dirty="0" smtClean="0"/>
          </a:p>
          <a:p>
            <a:pPr marL="342900" indent="-342900">
              <a:buAutoNum type="arabicParenR" startAt="5"/>
            </a:pPr>
            <a:endParaRPr lang="el-GR" sz="1400" dirty="0"/>
          </a:p>
          <a:p>
            <a:pPr marL="342900" indent="-342900">
              <a:buAutoNum type="arabicParenR" startAt="5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/>
            <a:r>
              <a:rPr lang="el-GR" sz="1400" dirty="0" smtClean="0"/>
              <a:t>6)	</a:t>
            </a:r>
            <a:r>
              <a:rPr lang="el-GR" sz="1400" dirty="0" smtClean="0">
                <a:hlinkClick r:id="rId9" action="ppaction://hlinksldjump"/>
              </a:rPr>
              <a:t>Έλεγχος αποτελεσμάτων</a:t>
            </a: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/>
          </a:p>
        </p:txBody>
      </p:sp>
      <p:sp>
        <p:nvSpPr>
          <p:cNvPr id="7" name="6 - Κουμπί ενέργειας: Προσαρμογή">
            <a:hlinkClick r:id="" action="ppaction://hlinkshowjump?jump=endshow" highlightClick="1"/>
          </p:cNvPr>
          <p:cNvSpPr/>
          <p:nvPr/>
        </p:nvSpPr>
        <p:spPr>
          <a:xfrm>
            <a:off x="428596" y="6143644"/>
            <a:ext cx="1643074" cy="35719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ΕΞΟΔΟΣ</a:t>
            </a:r>
          </a:p>
        </p:txBody>
      </p:sp>
      <p:sp>
        <p:nvSpPr>
          <p:cNvPr id="9" name="8 - Κουμπί ενέργειας: Προσαρμογή">
            <a:hlinkClick r:id="rId10" action="ppaction://hlinksldjump" highlightClick="1"/>
          </p:cNvPr>
          <p:cNvSpPr/>
          <p:nvPr/>
        </p:nvSpPr>
        <p:spPr>
          <a:xfrm>
            <a:off x="500034" y="214290"/>
            <a:ext cx="1643074" cy="35719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ΠΡΟΒΛΗΜΑ</a:t>
            </a:r>
          </a:p>
        </p:txBody>
      </p:sp>
      <p:sp>
        <p:nvSpPr>
          <p:cNvPr id="10" name="9 - Κουμπί ενέργειας: Κεντρική σελίδα">
            <a:hlinkClick r:id="" action="ppaction://hlinkshowjump?jump=firstslide" highlightClick="1"/>
          </p:cNvPr>
          <p:cNvSpPr/>
          <p:nvPr/>
        </p:nvSpPr>
        <p:spPr>
          <a:xfrm>
            <a:off x="0" y="214290"/>
            <a:ext cx="500034" cy="35719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- TextBox"/>
          <p:cNvSpPr txBox="1"/>
          <p:nvPr/>
        </p:nvSpPr>
        <p:spPr>
          <a:xfrm>
            <a:off x="3000364" y="0"/>
            <a:ext cx="6143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dirty="0" smtClean="0">
                <a:solidFill>
                  <a:srgbClr val="FF0000"/>
                </a:solidFill>
              </a:rPr>
              <a:t>ΑΝΑΛΥΣΗ ΠΡΟΒΛΗΜΑΤΟΣ </a:t>
            </a:r>
            <a:r>
              <a:rPr lang="el-GR" sz="1200" dirty="0" smtClean="0">
                <a:solidFill>
                  <a:srgbClr val="FF0000"/>
                </a:solidFill>
              </a:rPr>
              <a:t>ΔΕΥΤΕΡΟ ΜΕΡΟΣ</a:t>
            </a:r>
            <a:endParaRPr lang="el-GR" sz="3200" dirty="0">
              <a:solidFill>
                <a:srgbClr val="FF0000"/>
              </a:solidFill>
            </a:endParaRPr>
          </a:p>
        </p:txBody>
      </p:sp>
      <p:sp>
        <p:nvSpPr>
          <p:cNvPr id="8" name="7 - TextBox"/>
          <p:cNvSpPr txBox="1"/>
          <p:nvPr/>
        </p:nvSpPr>
        <p:spPr>
          <a:xfrm>
            <a:off x="3000364" y="857232"/>
            <a:ext cx="6143636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>
                <a:solidFill>
                  <a:srgbClr val="92D050"/>
                </a:solidFill>
              </a:rPr>
              <a:t>ΕΠΕΞΕΡΓΑΣΙΑ ΔΕΔΟΜΕΝΩΝ 1</a:t>
            </a:r>
          </a:p>
          <a:p>
            <a:r>
              <a:rPr lang="el-GR" dirty="0">
                <a:solidFill>
                  <a:srgbClr val="92D050"/>
                </a:solidFill>
              </a:rPr>
              <a:t>	</a:t>
            </a:r>
            <a:r>
              <a:rPr lang="el-GR" sz="1400" dirty="0" smtClean="0">
                <a:solidFill>
                  <a:srgbClr val="92D050"/>
                </a:solidFill>
              </a:rPr>
              <a:t>Αφού λοιπόν είμαι σίγουρος για τα δεδομένα και τα ζητούμενα του προβλήματος, ήρθε η ώρα να δω πως θα επεξεργαστώ τα δεδομένα για να προκύψουν τα ζητούμενα.:</a:t>
            </a:r>
          </a:p>
          <a:p>
            <a:pPr marL="342900" indent="-342900">
              <a:buAutoNum type="arabicParenR"/>
            </a:pPr>
            <a:r>
              <a:rPr lang="el-GR" sz="1400" dirty="0" smtClean="0">
                <a:solidFill>
                  <a:srgbClr val="92D050"/>
                </a:solidFill>
              </a:rPr>
              <a:t>Θα πρέπει να φροντίσω να μπούνε δεδομένα (οι βαθμοί) στις μεταβλητές εισόδου από το πληκτρολόγιο. Έτσι θα  πρέπει να χρησιμοποιήσω το σχήμα  πλάγιο παραλληλόγραμμο για κάθε μεταβλητή εισόδου. </a:t>
            </a:r>
          </a:p>
          <a:p>
            <a:pPr marL="342900" indent="-342900">
              <a:buAutoNum type="arabicParenR"/>
            </a:pPr>
            <a:r>
              <a:rPr lang="el-GR" sz="1400" dirty="0" smtClean="0">
                <a:solidFill>
                  <a:srgbClr val="92D050"/>
                </a:solidFill>
              </a:rPr>
              <a:t>Για να υπολογίσω τον ΜΟ θα πρέπει να βρω πρώτα το άθροισμα των βαθμών:</a:t>
            </a:r>
          </a:p>
          <a:p>
            <a:pPr marL="342900" indent="-342900"/>
            <a:r>
              <a:rPr lang="el-GR" sz="1400" dirty="0">
                <a:solidFill>
                  <a:srgbClr val="92D050"/>
                </a:solidFill>
              </a:rPr>
              <a:t>	</a:t>
            </a:r>
            <a:r>
              <a:rPr lang="el-GR" sz="1400" dirty="0" smtClean="0">
                <a:solidFill>
                  <a:srgbClr val="92D050"/>
                </a:solidFill>
              </a:rPr>
              <a:t>Άθροισμα βαθμών = βαθμός  Α τριμήνου + βαθμός Β τριμήνου + βαθμός Γ τριμήνου + βαθμός τελικής εξέτασης.</a:t>
            </a:r>
          </a:p>
          <a:p>
            <a:pPr marL="342900" indent="-342900"/>
            <a:r>
              <a:rPr lang="el-GR" sz="1400" dirty="0">
                <a:solidFill>
                  <a:srgbClr val="92D050"/>
                </a:solidFill>
              </a:rPr>
              <a:t>	</a:t>
            </a:r>
            <a:r>
              <a:rPr lang="el-GR" sz="1400" dirty="0" smtClean="0">
                <a:solidFill>
                  <a:srgbClr val="92D050"/>
                </a:solidFill>
              </a:rPr>
              <a:t>Αντικαθιστώ τώρα με τις κατάλληλες μεταβλητές:</a:t>
            </a:r>
          </a:p>
          <a:p>
            <a:pPr marL="342900" indent="-342900"/>
            <a:r>
              <a:rPr lang="el-GR" sz="1400" dirty="0">
                <a:solidFill>
                  <a:srgbClr val="92D050"/>
                </a:solidFill>
              </a:rPr>
              <a:t>	</a:t>
            </a:r>
            <a:r>
              <a:rPr lang="en-US" sz="1400" dirty="0" err="1" smtClean="0">
                <a:solidFill>
                  <a:srgbClr val="92D050"/>
                </a:solidFill>
              </a:rPr>
              <a:t>buth_sum</a:t>
            </a:r>
            <a:r>
              <a:rPr lang="en-US" sz="1400" dirty="0" smtClean="0">
                <a:solidFill>
                  <a:srgbClr val="92D050"/>
                </a:solidFill>
              </a:rPr>
              <a:t> = </a:t>
            </a:r>
            <a:r>
              <a:rPr lang="en-US" sz="1400" dirty="0" err="1" smtClean="0">
                <a:solidFill>
                  <a:srgbClr val="92D050"/>
                </a:solidFill>
              </a:rPr>
              <a:t>bath_a_tr</a:t>
            </a:r>
            <a:r>
              <a:rPr lang="en-US" sz="1400" dirty="0" smtClean="0">
                <a:solidFill>
                  <a:srgbClr val="92D050"/>
                </a:solidFill>
              </a:rPr>
              <a:t> +</a:t>
            </a:r>
            <a:r>
              <a:rPr lang="en-US" sz="1400" dirty="0" err="1" smtClean="0">
                <a:solidFill>
                  <a:srgbClr val="92D050"/>
                </a:solidFill>
              </a:rPr>
              <a:t>bath_b_tr</a:t>
            </a:r>
            <a:r>
              <a:rPr lang="en-US" sz="1400" dirty="0" smtClean="0">
                <a:solidFill>
                  <a:srgbClr val="92D050"/>
                </a:solidFill>
              </a:rPr>
              <a:t> +</a:t>
            </a:r>
            <a:r>
              <a:rPr lang="en-US" sz="1400" dirty="0" err="1" smtClean="0">
                <a:solidFill>
                  <a:srgbClr val="92D050"/>
                </a:solidFill>
              </a:rPr>
              <a:t>bath_c_tr</a:t>
            </a:r>
            <a:r>
              <a:rPr lang="en-US" sz="1400" dirty="0" smtClean="0">
                <a:solidFill>
                  <a:srgbClr val="92D050"/>
                </a:solidFill>
              </a:rPr>
              <a:t> +</a:t>
            </a:r>
            <a:r>
              <a:rPr lang="en-US" sz="1400" dirty="0" err="1" smtClean="0">
                <a:solidFill>
                  <a:srgbClr val="92D050"/>
                </a:solidFill>
              </a:rPr>
              <a:t>bath_tel_ex</a:t>
            </a:r>
            <a:r>
              <a:rPr lang="en-US" sz="1400" dirty="0" smtClean="0">
                <a:solidFill>
                  <a:srgbClr val="92D050"/>
                </a:solidFill>
              </a:rPr>
              <a:t>.</a:t>
            </a:r>
          </a:p>
          <a:p>
            <a:pPr marL="342900" indent="-342900"/>
            <a:r>
              <a:rPr lang="en-US" sz="1400" dirty="0">
                <a:solidFill>
                  <a:srgbClr val="92D050"/>
                </a:solidFill>
              </a:rPr>
              <a:t>	</a:t>
            </a:r>
            <a:r>
              <a:rPr lang="el-GR" sz="1400" dirty="0" smtClean="0">
                <a:solidFill>
                  <a:srgbClr val="92D050"/>
                </a:solidFill>
              </a:rPr>
              <a:t>Τώρα πρέπει να μετατρέψω το παραπάνω σε εντολή εκχώρησης τιμής σε μεταβλητή:</a:t>
            </a:r>
          </a:p>
          <a:p>
            <a:pPr marL="342900" indent="-342900"/>
            <a:r>
              <a:rPr lang="el-GR" sz="1400" dirty="0">
                <a:solidFill>
                  <a:srgbClr val="92D050"/>
                </a:solidFill>
              </a:rPr>
              <a:t>	</a:t>
            </a:r>
            <a:r>
              <a:rPr lang="en-US" sz="1400" dirty="0" smtClean="0">
                <a:solidFill>
                  <a:srgbClr val="92D050"/>
                </a:solidFill>
              </a:rPr>
              <a:t> </a:t>
            </a:r>
            <a:r>
              <a:rPr lang="en-US" sz="1400" dirty="0" err="1" smtClean="0">
                <a:solidFill>
                  <a:srgbClr val="92D050"/>
                </a:solidFill>
              </a:rPr>
              <a:t>buth_sum</a:t>
            </a:r>
            <a:r>
              <a:rPr lang="el-GR" sz="1400" dirty="0" smtClean="0">
                <a:solidFill>
                  <a:srgbClr val="92D050"/>
                </a:solidFill>
              </a:rPr>
              <a:t> &lt;- </a:t>
            </a:r>
            <a:r>
              <a:rPr lang="en-US" sz="1400" dirty="0" err="1" smtClean="0">
                <a:solidFill>
                  <a:srgbClr val="92D050"/>
                </a:solidFill>
              </a:rPr>
              <a:t>bath_a_tr</a:t>
            </a:r>
            <a:r>
              <a:rPr lang="en-US" sz="1400" dirty="0" smtClean="0">
                <a:solidFill>
                  <a:srgbClr val="92D050"/>
                </a:solidFill>
              </a:rPr>
              <a:t> +</a:t>
            </a:r>
            <a:r>
              <a:rPr lang="en-US" sz="1400" dirty="0" err="1" smtClean="0">
                <a:solidFill>
                  <a:srgbClr val="92D050"/>
                </a:solidFill>
              </a:rPr>
              <a:t>bath_b_tr</a:t>
            </a:r>
            <a:r>
              <a:rPr lang="en-US" sz="1400" dirty="0" smtClean="0">
                <a:solidFill>
                  <a:srgbClr val="92D050"/>
                </a:solidFill>
              </a:rPr>
              <a:t> +</a:t>
            </a:r>
            <a:r>
              <a:rPr lang="en-US" sz="1400" dirty="0" err="1" smtClean="0">
                <a:solidFill>
                  <a:srgbClr val="92D050"/>
                </a:solidFill>
              </a:rPr>
              <a:t>bath_c_tr</a:t>
            </a:r>
            <a:r>
              <a:rPr lang="en-US" sz="1400" dirty="0" smtClean="0">
                <a:solidFill>
                  <a:srgbClr val="92D050"/>
                </a:solidFill>
              </a:rPr>
              <a:t> +</a:t>
            </a:r>
            <a:r>
              <a:rPr lang="en-US" sz="1400" dirty="0" err="1" smtClean="0">
                <a:solidFill>
                  <a:srgbClr val="92D050"/>
                </a:solidFill>
              </a:rPr>
              <a:t>bath_tel_ex</a:t>
            </a:r>
            <a:r>
              <a:rPr lang="el-GR" sz="1400" dirty="0" smtClean="0">
                <a:solidFill>
                  <a:srgbClr val="92D050"/>
                </a:solidFill>
              </a:rPr>
              <a:t>.</a:t>
            </a:r>
          </a:p>
          <a:p>
            <a:pPr marL="342900" indent="-342900"/>
            <a:r>
              <a:rPr lang="el-GR" sz="1400" dirty="0">
                <a:solidFill>
                  <a:srgbClr val="92D050"/>
                </a:solidFill>
              </a:rPr>
              <a:t>	</a:t>
            </a:r>
            <a:r>
              <a:rPr lang="el-GR" sz="1400" dirty="0" smtClean="0">
                <a:solidFill>
                  <a:srgbClr val="92D050"/>
                </a:solidFill>
              </a:rPr>
              <a:t>Για την παραπάνω εντολή χρησιμοποιώ το σχήμα ορθογώνιο παραλληλόγραμμο.</a:t>
            </a:r>
          </a:p>
          <a:p>
            <a:pPr marL="342900" indent="-342900">
              <a:buAutoNum type="arabicParenR" startAt="3"/>
            </a:pPr>
            <a:r>
              <a:rPr lang="el-GR" sz="1400" dirty="0" smtClean="0">
                <a:solidFill>
                  <a:srgbClr val="92D050"/>
                </a:solidFill>
              </a:rPr>
              <a:t>Τώρα αφού γνωρίζω ότι το άθροισμα βρίσκεται μέσα στην ενδιάμεση μεταβλητή </a:t>
            </a:r>
            <a:r>
              <a:rPr lang="en-US" sz="1400" dirty="0" err="1" smtClean="0">
                <a:solidFill>
                  <a:srgbClr val="92D050"/>
                </a:solidFill>
              </a:rPr>
              <a:t>bath_sum</a:t>
            </a:r>
            <a:r>
              <a:rPr lang="el-GR" sz="1400" dirty="0" smtClean="0">
                <a:solidFill>
                  <a:srgbClr val="92D050"/>
                </a:solidFill>
              </a:rPr>
              <a:t> αυτό που μου μένει είναι να διαιρέσω το άθροισμα με το πλήθος των βαθμών (4) για να βρω τον ΜΟ: μέσος όρος βαθμών = άθροισμα βαθμών / 4.</a:t>
            </a:r>
          </a:p>
          <a:p>
            <a:pPr marL="342900" indent="-342900"/>
            <a:r>
              <a:rPr lang="el-GR" sz="1400" dirty="0">
                <a:solidFill>
                  <a:srgbClr val="92D050"/>
                </a:solidFill>
              </a:rPr>
              <a:t>	</a:t>
            </a:r>
            <a:r>
              <a:rPr lang="el-GR" sz="1400" dirty="0" smtClean="0">
                <a:solidFill>
                  <a:srgbClr val="92D050"/>
                </a:solidFill>
              </a:rPr>
              <a:t> Αντικαθιστώ τώρα με τις κατάλληλες μεταβλητές: </a:t>
            </a:r>
            <a:r>
              <a:rPr lang="en-US" sz="1400" dirty="0" err="1" smtClean="0">
                <a:solidFill>
                  <a:srgbClr val="92D050"/>
                </a:solidFill>
              </a:rPr>
              <a:t>bath_mo</a:t>
            </a:r>
            <a:r>
              <a:rPr lang="en-US" sz="1400" dirty="0" smtClean="0">
                <a:solidFill>
                  <a:srgbClr val="92D050"/>
                </a:solidFill>
              </a:rPr>
              <a:t> = </a:t>
            </a:r>
            <a:r>
              <a:rPr lang="en-US" sz="1400" dirty="0" err="1" smtClean="0">
                <a:solidFill>
                  <a:srgbClr val="92D050"/>
                </a:solidFill>
              </a:rPr>
              <a:t>bath_sum</a:t>
            </a:r>
            <a:r>
              <a:rPr lang="en-US" sz="1400" dirty="0" smtClean="0">
                <a:solidFill>
                  <a:srgbClr val="92D050"/>
                </a:solidFill>
              </a:rPr>
              <a:t> /4.</a:t>
            </a:r>
          </a:p>
          <a:p>
            <a:pPr marL="342900" indent="-342900"/>
            <a:r>
              <a:rPr lang="el-GR" sz="1400" dirty="0">
                <a:solidFill>
                  <a:srgbClr val="92D050"/>
                </a:solidFill>
              </a:rPr>
              <a:t>	</a:t>
            </a:r>
            <a:r>
              <a:rPr lang="el-GR" sz="1400" dirty="0" smtClean="0">
                <a:solidFill>
                  <a:srgbClr val="92D050"/>
                </a:solidFill>
              </a:rPr>
              <a:t> Τώρα πρέπει να μετατρέψω το παραπάνω σε εντολή εκχώρησης τιμής σε μεταβλητή:</a:t>
            </a:r>
            <a:r>
              <a:rPr lang="en-US" sz="1400" dirty="0" smtClean="0">
                <a:solidFill>
                  <a:srgbClr val="92D050"/>
                </a:solidFill>
              </a:rPr>
              <a:t> </a:t>
            </a:r>
            <a:r>
              <a:rPr lang="en-US" sz="1400" dirty="0" err="1" smtClean="0">
                <a:solidFill>
                  <a:srgbClr val="92D050"/>
                </a:solidFill>
              </a:rPr>
              <a:t>bath_mo</a:t>
            </a:r>
            <a:r>
              <a:rPr lang="en-US" sz="1400" dirty="0" smtClean="0">
                <a:solidFill>
                  <a:srgbClr val="92D050"/>
                </a:solidFill>
              </a:rPr>
              <a:t>  &lt;-  </a:t>
            </a:r>
            <a:r>
              <a:rPr lang="en-US" sz="1400" dirty="0" err="1" smtClean="0">
                <a:solidFill>
                  <a:srgbClr val="92D050"/>
                </a:solidFill>
              </a:rPr>
              <a:t>bath_sum</a:t>
            </a:r>
            <a:r>
              <a:rPr lang="en-US" sz="1400" dirty="0" smtClean="0">
                <a:solidFill>
                  <a:srgbClr val="92D050"/>
                </a:solidFill>
              </a:rPr>
              <a:t> /4.</a:t>
            </a:r>
            <a:endParaRPr lang="el-GR" sz="1400" dirty="0" smtClean="0">
              <a:solidFill>
                <a:srgbClr val="92D050"/>
              </a:solidFill>
            </a:endParaRPr>
          </a:p>
          <a:p>
            <a:endParaRPr lang="el-GR" dirty="0">
              <a:solidFill>
                <a:srgbClr val="92D050"/>
              </a:solidFill>
            </a:endParaRPr>
          </a:p>
        </p:txBody>
      </p:sp>
      <p:sp>
        <p:nvSpPr>
          <p:cNvPr id="6" name="5 - TextBox"/>
          <p:cNvSpPr txBox="1"/>
          <p:nvPr/>
        </p:nvSpPr>
        <p:spPr>
          <a:xfrm>
            <a:off x="0" y="571480"/>
            <a:ext cx="278608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l-GR" sz="1400" dirty="0"/>
          </a:p>
          <a:p>
            <a:pPr marL="342900" indent="-342900">
              <a:buAutoNum type="arabicParenR"/>
            </a:pPr>
            <a:r>
              <a:rPr lang="el-GR" sz="1400" dirty="0" smtClean="0">
                <a:hlinkClick r:id="rId2" action="ppaction://hlinksldjump"/>
              </a:rPr>
              <a:t>Κατανόηση προβλήματος</a:t>
            </a: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r>
              <a:rPr lang="el-GR" sz="1400" dirty="0" smtClean="0"/>
              <a:t>Ανάλυση του προβλήματος</a:t>
            </a:r>
          </a:p>
          <a:p>
            <a:pPr marL="342900" indent="-342900"/>
            <a:r>
              <a:rPr lang="el-GR" sz="1400" dirty="0" smtClean="0"/>
              <a:t>	</a:t>
            </a:r>
            <a:r>
              <a:rPr lang="el-GR" sz="1400" dirty="0" smtClean="0">
                <a:hlinkClick r:id="rId3" action="ppaction://hlinksldjump"/>
              </a:rPr>
              <a:t>ΠΡΩΤΟ </a:t>
            </a:r>
            <a:r>
              <a:rPr lang="el-GR" sz="1400" dirty="0" smtClean="0">
                <a:hlinkClick r:id="rId4" action="ppaction://hlinksldjump"/>
              </a:rPr>
              <a:t>ΔΕΥΤΕΡΟ </a:t>
            </a:r>
            <a:r>
              <a:rPr lang="el-GR" sz="1400" dirty="0" smtClean="0">
                <a:hlinkClick r:id="rId5" action="ppaction://hlinksldjump"/>
              </a:rPr>
              <a:t>ΤΡΙΤΟ</a:t>
            </a: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/>
            <a:endParaRPr lang="el-GR" sz="1400" dirty="0"/>
          </a:p>
          <a:p>
            <a:pPr marL="342900" indent="-342900">
              <a:buAutoNum type="arabicParenR" startAt="3"/>
            </a:pPr>
            <a:r>
              <a:rPr lang="el-GR" sz="1400" dirty="0" smtClean="0">
                <a:hlinkClick r:id="rId6" action="ppaction://hlinksldjump"/>
              </a:rPr>
              <a:t>Αλγόριθμος</a:t>
            </a:r>
            <a:endParaRPr lang="el-GR" sz="1400" dirty="0" smtClean="0"/>
          </a:p>
          <a:p>
            <a:pPr marL="342900" indent="-342900">
              <a:buAutoNum type="arabicParenR" startAt="3"/>
            </a:pPr>
            <a:endParaRPr lang="el-GR" sz="1400" dirty="0"/>
          </a:p>
          <a:p>
            <a:pPr marL="342900" indent="-342900">
              <a:buAutoNum type="arabicParenR" startAt="3"/>
            </a:pPr>
            <a:endParaRPr lang="el-GR" sz="1400" dirty="0" smtClean="0"/>
          </a:p>
          <a:p>
            <a:pPr marL="342900" indent="-342900"/>
            <a:endParaRPr lang="el-GR" sz="1400" dirty="0" smtClean="0"/>
          </a:p>
          <a:p>
            <a:pPr marL="342900" indent="-342900">
              <a:buAutoNum type="arabicParenR" startAt="4"/>
            </a:pPr>
            <a:r>
              <a:rPr lang="el-GR" sz="1400" dirty="0" smtClean="0">
                <a:hlinkClick r:id="rId7" action="ppaction://hlinksldjump"/>
              </a:rPr>
              <a:t>Πρόγραμμα στη </a:t>
            </a:r>
            <a:r>
              <a:rPr lang="en-US" sz="1400" dirty="0" smtClean="0">
                <a:hlinkClick r:id="rId7" action="ppaction://hlinksldjump"/>
              </a:rPr>
              <a:t>LOGO</a:t>
            </a:r>
            <a:endParaRPr lang="el-GR" sz="1400" dirty="0" smtClean="0"/>
          </a:p>
          <a:p>
            <a:pPr marL="342900" indent="-342900">
              <a:buAutoNum type="arabicParenR" startAt="4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n-US" sz="1400" dirty="0"/>
          </a:p>
          <a:p>
            <a:pPr marL="342900" indent="-342900">
              <a:buAutoNum type="arabicParenR" startAt="5"/>
            </a:pPr>
            <a:r>
              <a:rPr lang="el-GR" sz="1400" dirty="0" smtClean="0">
                <a:hlinkClick r:id="rId8" action="ppaction://hlinksldjump"/>
              </a:rPr>
              <a:t>Εκτέλεση του προγράμματος</a:t>
            </a:r>
            <a:endParaRPr lang="el-GR" sz="1400" dirty="0" smtClean="0"/>
          </a:p>
          <a:p>
            <a:pPr marL="342900" indent="-342900">
              <a:buAutoNum type="arabicParenR" startAt="5"/>
            </a:pPr>
            <a:endParaRPr lang="el-GR" sz="1400" dirty="0"/>
          </a:p>
          <a:p>
            <a:pPr marL="342900" indent="-342900">
              <a:buAutoNum type="arabicParenR" startAt="5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/>
            <a:r>
              <a:rPr lang="el-GR" sz="1400" dirty="0" smtClean="0"/>
              <a:t>6)	</a:t>
            </a:r>
            <a:r>
              <a:rPr lang="el-GR" sz="1400" dirty="0" smtClean="0">
                <a:hlinkClick r:id="rId9" action="ppaction://hlinksldjump"/>
              </a:rPr>
              <a:t>Έλεγχος αποτελεσμάτων</a:t>
            </a: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/>
          </a:p>
        </p:txBody>
      </p:sp>
      <p:sp>
        <p:nvSpPr>
          <p:cNvPr id="7" name="6 - Κουμπί ενέργειας: Προσαρμογή">
            <a:hlinkClick r:id="" action="ppaction://hlinkshowjump?jump=endshow" highlightClick="1"/>
          </p:cNvPr>
          <p:cNvSpPr/>
          <p:nvPr/>
        </p:nvSpPr>
        <p:spPr>
          <a:xfrm>
            <a:off x="428596" y="6143644"/>
            <a:ext cx="1643074" cy="35719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ΕΞΟΔΟΣ</a:t>
            </a:r>
          </a:p>
        </p:txBody>
      </p:sp>
      <p:sp>
        <p:nvSpPr>
          <p:cNvPr id="9" name="8 - Κουμπί ενέργειας: Προσαρμογή">
            <a:hlinkClick r:id="rId10" action="ppaction://hlinksldjump" highlightClick="1"/>
          </p:cNvPr>
          <p:cNvSpPr/>
          <p:nvPr/>
        </p:nvSpPr>
        <p:spPr>
          <a:xfrm>
            <a:off x="500034" y="214290"/>
            <a:ext cx="1643074" cy="35719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ΠΡΟΒΛΗΜΑ</a:t>
            </a:r>
          </a:p>
        </p:txBody>
      </p:sp>
      <p:sp>
        <p:nvSpPr>
          <p:cNvPr id="10" name="9 - Κουμπί ενέργειας: Κεντρική σελίδα">
            <a:hlinkClick r:id="" action="ppaction://hlinkshowjump?jump=firstslide" highlightClick="1"/>
          </p:cNvPr>
          <p:cNvSpPr/>
          <p:nvPr/>
        </p:nvSpPr>
        <p:spPr>
          <a:xfrm>
            <a:off x="0" y="214290"/>
            <a:ext cx="500034" cy="35719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- TextBox"/>
          <p:cNvSpPr txBox="1"/>
          <p:nvPr/>
        </p:nvSpPr>
        <p:spPr>
          <a:xfrm>
            <a:off x="3000364" y="0"/>
            <a:ext cx="6143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dirty="0" smtClean="0">
                <a:solidFill>
                  <a:srgbClr val="FF0000"/>
                </a:solidFill>
              </a:rPr>
              <a:t>ΑΝΑΛΥΣΗ ΠΡΟΒΛΗΜΑΤΟΣ </a:t>
            </a:r>
            <a:r>
              <a:rPr lang="el-GR" sz="1200" dirty="0" smtClean="0">
                <a:solidFill>
                  <a:srgbClr val="FF0000"/>
                </a:solidFill>
              </a:rPr>
              <a:t>ΤΡΙΤΟ ΜΕΡΟΣ</a:t>
            </a:r>
            <a:endParaRPr lang="el-GR" sz="3200" dirty="0">
              <a:solidFill>
                <a:srgbClr val="FF0000"/>
              </a:solidFill>
            </a:endParaRPr>
          </a:p>
        </p:txBody>
      </p:sp>
      <p:sp>
        <p:nvSpPr>
          <p:cNvPr id="8" name="7 - TextBox"/>
          <p:cNvSpPr txBox="1"/>
          <p:nvPr/>
        </p:nvSpPr>
        <p:spPr>
          <a:xfrm>
            <a:off x="3000364" y="857232"/>
            <a:ext cx="6143636" cy="3385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>
                <a:solidFill>
                  <a:srgbClr val="92D050"/>
                </a:solidFill>
              </a:rPr>
              <a:t>ΕΠΕΞΕΡΓΑΣΙΑ ΔΕΔΟΜΕΝΩΝ 2</a:t>
            </a:r>
          </a:p>
          <a:p>
            <a:pPr marL="342900" indent="-342900">
              <a:buAutoNum type="arabicParenR" startAt="4"/>
            </a:pPr>
            <a:r>
              <a:rPr lang="el-GR" sz="1400" dirty="0" smtClean="0">
                <a:solidFill>
                  <a:srgbClr val="92D050"/>
                </a:solidFill>
              </a:rPr>
              <a:t>Παρατηρώ ότι αυτό που ζητάνε είναι να απαντήσω </a:t>
            </a:r>
            <a:r>
              <a:rPr lang="el-GR" sz="1400" dirty="0" err="1" smtClean="0">
                <a:solidFill>
                  <a:srgbClr val="92D050"/>
                </a:solidFill>
              </a:rPr>
              <a:t>σ’ένα</a:t>
            </a:r>
            <a:r>
              <a:rPr lang="el-GR" sz="1400" dirty="0" smtClean="0">
                <a:solidFill>
                  <a:srgbClr val="92D050"/>
                </a:solidFill>
              </a:rPr>
              <a:t> ερώτημα: «περνάει ή όχι το μάθημα ο μαθητής;» που μεταφράζεται στο εξής ερώτημα : «είναι ο ΜΟ &lt; 9.5 ή όχι;».</a:t>
            </a:r>
          </a:p>
          <a:p>
            <a:pPr marL="342900" indent="-342900"/>
            <a:r>
              <a:rPr lang="el-GR" sz="1400" dirty="0">
                <a:solidFill>
                  <a:srgbClr val="92D050"/>
                </a:solidFill>
              </a:rPr>
              <a:t>	</a:t>
            </a:r>
            <a:r>
              <a:rPr lang="el-GR" sz="1400" dirty="0" smtClean="0">
                <a:solidFill>
                  <a:srgbClr val="92D050"/>
                </a:solidFill>
              </a:rPr>
              <a:t>Ξέρω ότι για το ερώτημα θα πρέπει να χρησιμοποιήσω την δομή της απλής επιλογής. Έτσι έχω:</a:t>
            </a:r>
          </a:p>
          <a:p>
            <a:pPr marL="342900" indent="-342900"/>
            <a:r>
              <a:rPr lang="el-GR" sz="1400" dirty="0">
                <a:solidFill>
                  <a:srgbClr val="92D050"/>
                </a:solidFill>
              </a:rPr>
              <a:t>	</a:t>
            </a:r>
            <a:r>
              <a:rPr lang="el-GR" sz="1400" dirty="0" smtClean="0">
                <a:solidFill>
                  <a:srgbClr val="92D050"/>
                </a:solidFill>
              </a:rPr>
              <a:t>ΑΝ  ΜΟ &lt; 9.5</a:t>
            </a:r>
          </a:p>
          <a:p>
            <a:pPr marL="342900" indent="-342900"/>
            <a:r>
              <a:rPr lang="el-GR" sz="1400" dirty="0">
                <a:solidFill>
                  <a:srgbClr val="92D050"/>
                </a:solidFill>
              </a:rPr>
              <a:t>	</a:t>
            </a:r>
            <a:r>
              <a:rPr lang="el-GR" sz="1400" dirty="0" smtClean="0">
                <a:solidFill>
                  <a:srgbClr val="92D050"/>
                </a:solidFill>
              </a:rPr>
              <a:t>	ΤΟΤΕ ο μαθητής δεν περνάει το μάθημα</a:t>
            </a:r>
          </a:p>
          <a:p>
            <a:pPr marL="342900" indent="-342900"/>
            <a:r>
              <a:rPr lang="el-GR" sz="1400" dirty="0">
                <a:solidFill>
                  <a:srgbClr val="92D050"/>
                </a:solidFill>
              </a:rPr>
              <a:t>	</a:t>
            </a:r>
            <a:r>
              <a:rPr lang="el-GR" sz="1400" dirty="0" smtClean="0">
                <a:solidFill>
                  <a:srgbClr val="92D050"/>
                </a:solidFill>
              </a:rPr>
              <a:t>	ΑΛΛΙΩΣ ο μαθητής περνάει το μάθημα.</a:t>
            </a:r>
          </a:p>
          <a:p>
            <a:pPr marL="342900" indent="-342900"/>
            <a:r>
              <a:rPr lang="el-GR" sz="1400" dirty="0">
                <a:solidFill>
                  <a:srgbClr val="92D050"/>
                </a:solidFill>
              </a:rPr>
              <a:t>	</a:t>
            </a:r>
            <a:r>
              <a:rPr lang="el-GR" sz="1400" dirty="0" smtClean="0">
                <a:solidFill>
                  <a:srgbClr val="92D050"/>
                </a:solidFill>
              </a:rPr>
              <a:t>ή με αντικατάσταση:</a:t>
            </a:r>
          </a:p>
          <a:p>
            <a:pPr marL="342900" indent="-342900"/>
            <a:r>
              <a:rPr lang="el-GR" sz="1400" dirty="0">
                <a:solidFill>
                  <a:srgbClr val="92D050"/>
                </a:solidFill>
              </a:rPr>
              <a:t>	</a:t>
            </a:r>
            <a:r>
              <a:rPr lang="el-GR" sz="1400" dirty="0" smtClean="0">
                <a:solidFill>
                  <a:srgbClr val="92D050"/>
                </a:solidFill>
              </a:rPr>
              <a:t>ΑΝ </a:t>
            </a:r>
            <a:r>
              <a:rPr lang="en-US" sz="1400" dirty="0" err="1" smtClean="0">
                <a:solidFill>
                  <a:srgbClr val="92D050"/>
                </a:solidFill>
              </a:rPr>
              <a:t>bath_mo</a:t>
            </a:r>
            <a:r>
              <a:rPr lang="en-US" sz="1400" dirty="0" smtClean="0">
                <a:solidFill>
                  <a:srgbClr val="92D050"/>
                </a:solidFill>
              </a:rPr>
              <a:t> &lt; 9.5</a:t>
            </a:r>
          </a:p>
          <a:p>
            <a:pPr marL="342900" indent="-342900"/>
            <a:r>
              <a:rPr lang="en-US" sz="1400" dirty="0">
                <a:solidFill>
                  <a:srgbClr val="92D050"/>
                </a:solidFill>
              </a:rPr>
              <a:t>	</a:t>
            </a:r>
            <a:r>
              <a:rPr lang="en-US" sz="1400" dirty="0" smtClean="0">
                <a:solidFill>
                  <a:srgbClr val="92D050"/>
                </a:solidFill>
              </a:rPr>
              <a:t>	</a:t>
            </a:r>
            <a:r>
              <a:rPr lang="el-GR" sz="1400" dirty="0" smtClean="0">
                <a:solidFill>
                  <a:srgbClr val="92D050"/>
                </a:solidFill>
              </a:rPr>
              <a:t>ΤΟΤΕ </a:t>
            </a:r>
            <a:r>
              <a:rPr lang="en-US" sz="1400" dirty="0" err="1" smtClean="0">
                <a:solidFill>
                  <a:srgbClr val="92D050"/>
                </a:solidFill>
              </a:rPr>
              <a:t>apotelesma</a:t>
            </a:r>
            <a:r>
              <a:rPr lang="en-US" sz="1400" dirty="0" smtClean="0">
                <a:solidFill>
                  <a:srgbClr val="92D050"/>
                </a:solidFill>
              </a:rPr>
              <a:t> &lt;- “</a:t>
            </a:r>
            <a:r>
              <a:rPr lang="el-GR" sz="1400" dirty="0" smtClean="0">
                <a:solidFill>
                  <a:srgbClr val="92D050"/>
                </a:solidFill>
              </a:rPr>
              <a:t>δεν περνά</a:t>
            </a:r>
            <a:r>
              <a:rPr lang="en-US" sz="1400" dirty="0" smtClean="0">
                <a:solidFill>
                  <a:srgbClr val="92D050"/>
                </a:solidFill>
              </a:rPr>
              <a:t>”</a:t>
            </a:r>
          </a:p>
          <a:p>
            <a:pPr marL="342900" indent="-342900"/>
            <a:r>
              <a:rPr lang="en-US" sz="1400" dirty="0">
                <a:solidFill>
                  <a:srgbClr val="92D050"/>
                </a:solidFill>
              </a:rPr>
              <a:t>	</a:t>
            </a:r>
            <a:r>
              <a:rPr lang="en-US" sz="1400" dirty="0" smtClean="0">
                <a:solidFill>
                  <a:srgbClr val="92D050"/>
                </a:solidFill>
              </a:rPr>
              <a:t>	</a:t>
            </a:r>
            <a:r>
              <a:rPr lang="el-GR" sz="1400" dirty="0" smtClean="0">
                <a:solidFill>
                  <a:srgbClr val="92D050"/>
                </a:solidFill>
              </a:rPr>
              <a:t>ΑΛΛΙΩΣ </a:t>
            </a:r>
            <a:r>
              <a:rPr lang="en-US" sz="1400" dirty="0" err="1" smtClean="0">
                <a:solidFill>
                  <a:srgbClr val="92D050"/>
                </a:solidFill>
              </a:rPr>
              <a:t>apotelesma</a:t>
            </a:r>
            <a:r>
              <a:rPr lang="en-US" sz="1400" dirty="0" smtClean="0">
                <a:solidFill>
                  <a:srgbClr val="92D050"/>
                </a:solidFill>
              </a:rPr>
              <a:t> &lt;- “</a:t>
            </a:r>
            <a:r>
              <a:rPr lang="el-GR" sz="1400" dirty="0" smtClean="0">
                <a:solidFill>
                  <a:srgbClr val="92D050"/>
                </a:solidFill>
              </a:rPr>
              <a:t>περνά</a:t>
            </a:r>
            <a:r>
              <a:rPr lang="en-US" sz="1400" dirty="0" smtClean="0">
                <a:solidFill>
                  <a:srgbClr val="92D050"/>
                </a:solidFill>
              </a:rPr>
              <a:t>”</a:t>
            </a:r>
            <a:r>
              <a:rPr lang="el-GR" sz="1400" dirty="0" smtClean="0">
                <a:solidFill>
                  <a:srgbClr val="92D050"/>
                </a:solidFill>
              </a:rPr>
              <a:t>.</a:t>
            </a:r>
          </a:p>
          <a:p>
            <a:pPr marL="342900" indent="-342900"/>
            <a:r>
              <a:rPr lang="el-GR" sz="1400" dirty="0">
                <a:solidFill>
                  <a:srgbClr val="92D050"/>
                </a:solidFill>
              </a:rPr>
              <a:t>	</a:t>
            </a:r>
            <a:r>
              <a:rPr lang="el-GR" sz="1400" dirty="0" smtClean="0">
                <a:solidFill>
                  <a:srgbClr val="92D050"/>
                </a:solidFill>
              </a:rPr>
              <a:t>Στο λογικό διάγραμμα το σχήμα που χρησιμοποιώ για την δομή της απλής επιλογής είναι ο ρόμβος :</a:t>
            </a:r>
            <a:r>
              <a:rPr lang="el-GR" sz="1400" dirty="0">
                <a:solidFill>
                  <a:srgbClr val="92D050"/>
                </a:solidFill>
              </a:rPr>
              <a:t>	</a:t>
            </a:r>
          </a:p>
        </p:txBody>
      </p:sp>
      <p:sp>
        <p:nvSpPr>
          <p:cNvPr id="6" name="5 - Διάγραμμα ροής: Απόφαση"/>
          <p:cNvSpPr/>
          <p:nvPr/>
        </p:nvSpPr>
        <p:spPr>
          <a:xfrm>
            <a:off x="4714876" y="4429132"/>
            <a:ext cx="2500330" cy="571504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Bath_mo</a:t>
            </a:r>
            <a:r>
              <a:rPr lang="en-US" sz="1400" dirty="0" smtClean="0"/>
              <a:t> &lt; 9.5</a:t>
            </a:r>
            <a:endParaRPr lang="el-GR" sz="1400" dirty="0"/>
          </a:p>
        </p:txBody>
      </p:sp>
      <p:sp>
        <p:nvSpPr>
          <p:cNvPr id="7" name="6 - Διάγραμμα ροής: Διεργασία"/>
          <p:cNvSpPr/>
          <p:nvPr/>
        </p:nvSpPr>
        <p:spPr>
          <a:xfrm>
            <a:off x="3143240" y="5286388"/>
            <a:ext cx="2428892" cy="35719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</a:t>
            </a:r>
            <a:r>
              <a:rPr lang="en-US" sz="1400" dirty="0" err="1" smtClean="0"/>
              <a:t>potelesma</a:t>
            </a:r>
            <a:r>
              <a:rPr lang="en-US" sz="1400" dirty="0" smtClean="0"/>
              <a:t> &lt;- “</a:t>
            </a:r>
            <a:r>
              <a:rPr lang="el-GR" sz="1400" dirty="0" smtClean="0"/>
              <a:t>δεν περνά</a:t>
            </a:r>
            <a:r>
              <a:rPr lang="en-US" sz="1400" dirty="0" smtClean="0"/>
              <a:t>”</a:t>
            </a:r>
            <a:endParaRPr lang="el-GR" sz="1400" dirty="0"/>
          </a:p>
        </p:txBody>
      </p:sp>
      <p:sp>
        <p:nvSpPr>
          <p:cNvPr id="9" name="8 - Διάγραμμα ροής: Διεργασία"/>
          <p:cNvSpPr/>
          <p:nvPr/>
        </p:nvSpPr>
        <p:spPr>
          <a:xfrm>
            <a:off x="6286512" y="5286388"/>
            <a:ext cx="2428892" cy="35719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apotelesma</a:t>
            </a:r>
            <a:r>
              <a:rPr lang="en-US" sz="1400" dirty="0" smtClean="0"/>
              <a:t> &lt;- “</a:t>
            </a:r>
            <a:r>
              <a:rPr lang="el-GR" sz="1400" dirty="0" smtClean="0"/>
              <a:t>περνά</a:t>
            </a:r>
            <a:r>
              <a:rPr lang="en-US" sz="1400" dirty="0" smtClean="0"/>
              <a:t>”</a:t>
            </a:r>
            <a:endParaRPr lang="el-GR" sz="1400" dirty="0"/>
          </a:p>
        </p:txBody>
      </p:sp>
      <p:cxnSp>
        <p:nvCxnSpPr>
          <p:cNvPr id="11" name="10 - Ευθεία γραμμή σύνδεσης"/>
          <p:cNvCxnSpPr>
            <a:stCxn id="6" idx="1"/>
          </p:cNvCxnSpPr>
          <p:nvPr/>
        </p:nvCxnSpPr>
        <p:spPr>
          <a:xfrm rot="10800000">
            <a:off x="4071934" y="4714884"/>
            <a:ext cx="64294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- Ευθεία γραμμή σύνδεσης"/>
          <p:cNvCxnSpPr/>
          <p:nvPr/>
        </p:nvCxnSpPr>
        <p:spPr>
          <a:xfrm rot="10800000">
            <a:off x="7143768" y="4714884"/>
            <a:ext cx="64294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- Ευθεία γραμμή σύνδεσης"/>
          <p:cNvCxnSpPr/>
          <p:nvPr/>
        </p:nvCxnSpPr>
        <p:spPr>
          <a:xfrm rot="5400000">
            <a:off x="3786976" y="5000636"/>
            <a:ext cx="570710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14 - Ευθεία γραμμή σύνδεσης"/>
          <p:cNvCxnSpPr/>
          <p:nvPr/>
        </p:nvCxnSpPr>
        <p:spPr>
          <a:xfrm rot="5400000">
            <a:off x="7500958" y="5000636"/>
            <a:ext cx="571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23 - Ευθεία γραμμή σύνδεσης"/>
          <p:cNvCxnSpPr/>
          <p:nvPr/>
        </p:nvCxnSpPr>
        <p:spPr>
          <a:xfrm rot="5400000">
            <a:off x="3786976" y="5928536"/>
            <a:ext cx="570710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- Ευθεία γραμμή σύνδεσης"/>
          <p:cNvCxnSpPr/>
          <p:nvPr/>
        </p:nvCxnSpPr>
        <p:spPr>
          <a:xfrm rot="5400000">
            <a:off x="7500958" y="5928536"/>
            <a:ext cx="571504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- Ευθεία γραμμή σύνδεσης"/>
          <p:cNvCxnSpPr/>
          <p:nvPr/>
        </p:nvCxnSpPr>
        <p:spPr>
          <a:xfrm rot="10800000">
            <a:off x="4071934" y="6215082"/>
            <a:ext cx="37147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28 - Ευθύγραμμο βέλος σύνδεσης"/>
          <p:cNvCxnSpPr>
            <a:endCxn id="6" idx="0"/>
          </p:cNvCxnSpPr>
          <p:nvPr/>
        </p:nvCxnSpPr>
        <p:spPr>
          <a:xfrm rot="5400000">
            <a:off x="5840027" y="4268397"/>
            <a:ext cx="285750" cy="3572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- Ευθύγραμμο βέλος σύνδεσης"/>
          <p:cNvCxnSpPr/>
          <p:nvPr/>
        </p:nvCxnSpPr>
        <p:spPr>
          <a:xfrm rot="16200000" flipH="1">
            <a:off x="5822166" y="6393677"/>
            <a:ext cx="357191" cy="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- Διάγραμμα ροής: Παραπομπή"/>
          <p:cNvSpPr/>
          <p:nvPr/>
        </p:nvSpPr>
        <p:spPr>
          <a:xfrm>
            <a:off x="5929322" y="6143644"/>
            <a:ext cx="142876" cy="142876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4" name="33 - TextBox"/>
          <p:cNvSpPr txBox="1"/>
          <p:nvPr/>
        </p:nvSpPr>
        <p:spPr>
          <a:xfrm>
            <a:off x="4143372" y="4286256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NAI</a:t>
            </a:r>
            <a:endParaRPr lang="el-GR" dirty="0"/>
          </a:p>
        </p:txBody>
      </p:sp>
      <p:sp>
        <p:nvSpPr>
          <p:cNvPr id="35" name="34 - TextBox"/>
          <p:cNvSpPr txBox="1"/>
          <p:nvPr/>
        </p:nvSpPr>
        <p:spPr>
          <a:xfrm>
            <a:off x="7215206" y="4286256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OXI</a:t>
            </a:r>
            <a:endParaRPr lang="el-GR" dirty="0"/>
          </a:p>
        </p:txBody>
      </p:sp>
      <p:sp>
        <p:nvSpPr>
          <p:cNvPr id="20" name="19 - TextBox"/>
          <p:cNvSpPr txBox="1"/>
          <p:nvPr/>
        </p:nvSpPr>
        <p:spPr>
          <a:xfrm>
            <a:off x="0" y="571480"/>
            <a:ext cx="278608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l-GR" sz="1400" dirty="0"/>
          </a:p>
          <a:p>
            <a:pPr marL="342900" indent="-342900">
              <a:buAutoNum type="arabicParenR"/>
            </a:pPr>
            <a:r>
              <a:rPr lang="el-GR" sz="1400" dirty="0" smtClean="0">
                <a:hlinkClick r:id="rId2" action="ppaction://hlinksldjump"/>
              </a:rPr>
              <a:t>Κατανόηση προβλήματος</a:t>
            </a: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r>
              <a:rPr lang="el-GR" sz="1400" dirty="0" smtClean="0"/>
              <a:t>Ανάλυση του προβλήματος</a:t>
            </a:r>
          </a:p>
          <a:p>
            <a:pPr marL="342900" indent="-342900"/>
            <a:r>
              <a:rPr lang="el-GR" sz="1400" dirty="0" smtClean="0"/>
              <a:t>	</a:t>
            </a:r>
            <a:r>
              <a:rPr lang="el-GR" sz="1400" dirty="0" smtClean="0">
                <a:hlinkClick r:id="rId3" action="ppaction://hlinksldjump"/>
              </a:rPr>
              <a:t>ΠΡΩΤΟ </a:t>
            </a:r>
            <a:r>
              <a:rPr lang="el-GR" sz="1400" dirty="0" smtClean="0">
                <a:hlinkClick r:id="rId4" action="ppaction://hlinksldjump"/>
              </a:rPr>
              <a:t>ΔΕΥΤΕΡΟ </a:t>
            </a:r>
            <a:r>
              <a:rPr lang="el-GR" sz="1400" dirty="0" smtClean="0">
                <a:hlinkClick r:id="rId5" action="ppaction://hlinksldjump"/>
              </a:rPr>
              <a:t>ΤΡΙΤΟ</a:t>
            </a: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/>
            <a:endParaRPr lang="el-GR" sz="1400" dirty="0"/>
          </a:p>
          <a:p>
            <a:pPr marL="342900" indent="-342900">
              <a:buAutoNum type="arabicParenR" startAt="3"/>
            </a:pPr>
            <a:r>
              <a:rPr lang="el-GR" sz="1400" dirty="0" smtClean="0">
                <a:hlinkClick r:id="rId6" action="ppaction://hlinksldjump"/>
              </a:rPr>
              <a:t>Αλγόριθμος</a:t>
            </a:r>
            <a:endParaRPr lang="el-GR" sz="1400" dirty="0" smtClean="0"/>
          </a:p>
          <a:p>
            <a:pPr marL="342900" indent="-342900">
              <a:buAutoNum type="arabicParenR" startAt="3"/>
            </a:pPr>
            <a:endParaRPr lang="el-GR" sz="1400" dirty="0"/>
          </a:p>
          <a:p>
            <a:pPr marL="342900" indent="-342900">
              <a:buAutoNum type="arabicParenR" startAt="3"/>
            </a:pPr>
            <a:endParaRPr lang="el-GR" sz="1400" dirty="0" smtClean="0"/>
          </a:p>
          <a:p>
            <a:pPr marL="342900" indent="-342900"/>
            <a:endParaRPr lang="el-GR" sz="1400" dirty="0" smtClean="0"/>
          </a:p>
          <a:p>
            <a:pPr marL="342900" indent="-342900">
              <a:buAutoNum type="arabicParenR" startAt="4"/>
            </a:pPr>
            <a:r>
              <a:rPr lang="el-GR" sz="1400" dirty="0" smtClean="0">
                <a:hlinkClick r:id="rId7" action="ppaction://hlinksldjump"/>
              </a:rPr>
              <a:t>Πρόγραμμα στη </a:t>
            </a:r>
            <a:r>
              <a:rPr lang="en-US" sz="1400" dirty="0" smtClean="0">
                <a:hlinkClick r:id="rId7" action="ppaction://hlinksldjump"/>
              </a:rPr>
              <a:t>LOGO</a:t>
            </a:r>
            <a:endParaRPr lang="el-GR" sz="1400" dirty="0" smtClean="0"/>
          </a:p>
          <a:p>
            <a:pPr marL="342900" indent="-342900">
              <a:buAutoNum type="arabicParenR" startAt="4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n-US" sz="1400" dirty="0"/>
          </a:p>
          <a:p>
            <a:pPr marL="342900" indent="-342900">
              <a:buAutoNum type="arabicParenR" startAt="5"/>
            </a:pPr>
            <a:r>
              <a:rPr lang="el-GR" sz="1400" dirty="0" smtClean="0">
                <a:hlinkClick r:id="rId8" action="ppaction://hlinksldjump"/>
              </a:rPr>
              <a:t>Εκτέλεση του προγράμματος</a:t>
            </a:r>
            <a:endParaRPr lang="el-GR" sz="1400" dirty="0" smtClean="0"/>
          </a:p>
          <a:p>
            <a:pPr marL="342900" indent="-342900">
              <a:buAutoNum type="arabicParenR" startAt="5"/>
            </a:pPr>
            <a:endParaRPr lang="el-GR" sz="1400" dirty="0"/>
          </a:p>
          <a:p>
            <a:pPr marL="342900" indent="-342900">
              <a:buAutoNum type="arabicParenR" startAt="5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/>
            <a:r>
              <a:rPr lang="el-GR" sz="1400" dirty="0" smtClean="0"/>
              <a:t>6)	</a:t>
            </a:r>
            <a:r>
              <a:rPr lang="el-GR" sz="1400" dirty="0" smtClean="0">
                <a:hlinkClick r:id="rId9" action="ppaction://hlinksldjump"/>
              </a:rPr>
              <a:t>Έλεγχος αποτελεσμάτων</a:t>
            </a: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/>
          </a:p>
        </p:txBody>
      </p:sp>
      <p:sp>
        <p:nvSpPr>
          <p:cNvPr id="21" name="20 - Κουμπί ενέργειας: Προσαρμογή">
            <a:hlinkClick r:id="" action="ppaction://hlinkshowjump?jump=endshow" highlightClick="1"/>
          </p:cNvPr>
          <p:cNvSpPr/>
          <p:nvPr/>
        </p:nvSpPr>
        <p:spPr>
          <a:xfrm>
            <a:off x="428596" y="6143644"/>
            <a:ext cx="1643074" cy="35719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ΕΞΟΔΟΣ</a:t>
            </a:r>
          </a:p>
        </p:txBody>
      </p:sp>
      <p:sp>
        <p:nvSpPr>
          <p:cNvPr id="22" name="21 - Κουμπί ενέργειας: Προσαρμογή">
            <a:hlinkClick r:id="rId10" action="ppaction://hlinksldjump" highlightClick="1"/>
          </p:cNvPr>
          <p:cNvSpPr/>
          <p:nvPr/>
        </p:nvSpPr>
        <p:spPr>
          <a:xfrm>
            <a:off x="500034" y="214290"/>
            <a:ext cx="1643074" cy="35719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ΠΡΟΒΛΗΜΑ</a:t>
            </a:r>
          </a:p>
        </p:txBody>
      </p:sp>
      <p:sp>
        <p:nvSpPr>
          <p:cNvPr id="23" name="22 - Κουμπί ενέργειας: Κεντρική σελίδα">
            <a:hlinkClick r:id="" action="ppaction://hlinkshowjump?jump=firstslide" highlightClick="1"/>
          </p:cNvPr>
          <p:cNvSpPr/>
          <p:nvPr/>
        </p:nvSpPr>
        <p:spPr>
          <a:xfrm>
            <a:off x="0" y="214290"/>
            <a:ext cx="500034" cy="35719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- TextBox"/>
          <p:cNvSpPr txBox="1"/>
          <p:nvPr/>
        </p:nvSpPr>
        <p:spPr>
          <a:xfrm>
            <a:off x="3000364" y="0"/>
            <a:ext cx="6143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dirty="0" smtClean="0">
                <a:solidFill>
                  <a:srgbClr val="FF0000"/>
                </a:solidFill>
              </a:rPr>
              <a:t>ΑΛΓΟΡΙΘΜΟΣ</a:t>
            </a:r>
            <a:endParaRPr lang="el-GR" sz="3200" dirty="0">
              <a:solidFill>
                <a:srgbClr val="FF0000"/>
              </a:solidFill>
            </a:endParaRPr>
          </a:p>
        </p:txBody>
      </p:sp>
      <p:sp>
        <p:nvSpPr>
          <p:cNvPr id="6" name="5 - Διάγραμμα ροής: Απόφαση"/>
          <p:cNvSpPr/>
          <p:nvPr/>
        </p:nvSpPr>
        <p:spPr>
          <a:xfrm>
            <a:off x="4643438" y="4214818"/>
            <a:ext cx="2500330" cy="571504"/>
          </a:xfrm>
          <a:prstGeom prst="flowChartDecision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b</a:t>
            </a:r>
            <a:r>
              <a:rPr lang="en-US" sz="1400" dirty="0" err="1" smtClean="0"/>
              <a:t>ath_mo</a:t>
            </a:r>
            <a:r>
              <a:rPr lang="en-US" sz="1400" dirty="0" smtClean="0"/>
              <a:t> &lt; 9.5</a:t>
            </a:r>
            <a:endParaRPr lang="el-GR" sz="1400" dirty="0"/>
          </a:p>
        </p:txBody>
      </p:sp>
      <p:sp>
        <p:nvSpPr>
          <p:cNvPr id="7" name="6 - Διάγραμμα ροής: Διεργασία"/>
          <p:cNvSpPr/>
          <p:nvPr/>
        </p:nvSpPr>
        <p:spPr>
          <a:xfrm>
            <a:off x="3000364" y="4857760"/>
            <a:ext cx="2428892" cy="35719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a</a:t>
            </a:r>
            <a:r>
              <a:rPr lang="en-US" sz="1400" dirty="0" err="1" smtClean="0"/>
              <a:t>potelesma</a:t>
            </a:r>
            <a:r>
              <a:rPr lang="en-US" sz="1400" dirty="0" smtClean="0"/>
              <a:t> &lt;- “</a:t>
            </a:r>
            <a:r>
              <a:rPr lang="el-GR" sz="1400" dirty="0" smtClean="0"/>
              <a:t>δεν περνά</a:t>
            </a:r>
            <a:r>
              <a:rPr lang="en-US" sz="1400" dirty="0" smtClean="0"/>
              <a:t>”</a:t>
            </a:r>
            <a:endParaRPr lang="el-GR" sz="1400" dirty="0"/>
          </a:p>
        </p:txBody>
      </p:sp>
      <p:sp>
        <p:nvSpPr>
          <p:cNvPr id="9" name="8 - Διάγραμμα ροής: Διεργασία"/>
          <p:cNvSpPr/>
          <p:nvPr/>
        </p:nvSpPr>
        <p:spPr>
          <a:xfrm>
            <a:off x="6215074" y="4857760"/>
            <a:ext cx="2428892" cy="35719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apotelesma</a:t>
            </a:r>
            <a:r>
              <a:rPr lang="en-US" sz="1400" dirty="0" smtClean="0"/>
              <a:t> &lt;- “</a:t>
            </a:r>
            <a:r>
              <a:rPr lang="el-GR" sz="1400" dirty="0" smtClean="0"/>
              <a:t>περνά</a:t>
            </a:r>
            <a:r>
              <a:rPr lang="en-US" sz="1400" dirty="0" smtClean="0"/>
              <a:t>”</a:t>
            </a:r>
            <a:endParaRPr lang="el-GR" sz="1400" dirty="0"/>
          </a:p>
        </p:txBody>
      </p:sp>
      <p:cxnSp>
        <p:nvCxnSpPr>
          <p:cNvPr id="11" name="10 - Ευθεία γραμμή σύνδεσης"/>
          <p:cNvCxnSpPr>
            <a:stCxn id="6" idx="1"/>
          </p:cNvCxnSpPr>
          <p:nvPr/>
        </p:nvCxnSpPr>
        <p:spPr>
          <a:xfrm rot="10800000">
            <a:off x="4000496" y="4500570"/>
            <a:ext cx="642942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12 - Ευθεία γραμμή σύνδεσης"/>
          <p:cNvCxnSpPr/>
          <p:nvPr/>
        </p:nvCxnSpPr>
        <p:spPr>
          <a:xfrm rot="10800000">
            <a:off x="7072330" y="4500570"/>
            <a:ext cx="642942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13 - Ευθεία γραμμή σύνδεσης"/>
          <p:cNvCxnSpPr/>
          <p:nvPr/>
        </p:nvCxnSpPr>
        <p:spPr>
          <a:xfrm rot="5400000">
            <a:off x="3821901" y="4679165"/>
            <a:ext cx="35719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14 - Ευθεία γραμμή σύνδεσης"/>
          <p:cNvCxnSpPr/>
          <p:nvPr/>
        </p:nvCxnSpPr>
        <p:spPr>
          <a:xfrm rot="5400000">
            <a:off x="7535883" y="4679165"/>
            <a:ext cx="35798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23 - Ευθεία γραμμή σύνδεσης"/>
          <p:cNvCxnSpPr/>
          <p:nvPr/>
        </p:nvCxnSpPr>
        <p:spPr>
          <a:xfrm rot="5400000">
            <a:off x="3893736" y="5321710"/>
            <a:ext cx="21431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24 - Ευθεία γραμμή σύνδεσης"/>
          <p:cNvCxnSpPr/>
          <p:nvPr/>
        </p:nvCxnSpPr>
        <p:spPr>
          <a:xfrm rot="5400000">
            <a:off x="7608512" y="5321710"/>
            <a:ext cx="214314" cy="79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25 - Ευθεία γραμμή σύνδεσης"/>
          <p:cNvCxnSpPr/>
          <p:nvPr/>
        </p:nvCxnSpPr>
        <p:spPr>
          <a:xfrm rot="10800000">
            <a:off x="4000496" y="5429264"/>
            <a:ext cx="3714776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28 - Ευθύγραμμο βέλος σύνδεσης"/>
          <p:cNvCxnSpPr>
            <a:endCxn id="6" idx="0"/>
          </p:cNvCxnSpPr>
          <p:nvPr/>
        </p:nvCxnSpPr>
        <p:spPr>
          <a:xfrm rot="16200000" flipH="1">
            <a:off x="5732868" y="4054083"/>
            <a:ext cx="285750" cy="35719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29 - Ευθύγραμμο βέλος σύνδεσης"/>
          <p:cNvCxnSpPr/>
          <p:nvPr/>
        </p:nvCxnSpPr>
        <p:spPr>
          <a:xfrm rot="16200000" flipH="1">
            <a:off x="5822165" y="5607859"/>
            <a:ext cx="214316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32 - Διάγραμμα ροής: Παραπομπή"/>
          <p:cNvSpPr/>
          <p:nvPr/>
        </p:nvSpPr>
        <p:spPr>
          <a:xfrm>
            <a:off x="5857884" y="5357826"/>
            <a:ext cx="142876" cy="142876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34" name="33 - TextBox"/>
          <p:cNvSpPr txBox="1"/>
          <p:nvPr/>
        </p:nvSpPr>
        <p:spPr>
          <a:xfrm>
            <a:off x="4000496" y="407194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NAI</a:t>
            </a:r>
            <a:endParaRPr lang="el-GR" dirty="0"/>
          </a:p>
        </p:txBody>
      </p:sp>
      <p:sp>
        <p:nvSpPr>
          <p:cNvPr id="35" name="34 - TextBox"/>
          <p:cNvSpPr txBox="1"/>
          <p:nvPr/>
        </p:nvSpPr>
        <p:spPr>
          <a:xfrm>
            <a:off x="7143768" y="4071942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OXI</a:t>
            </a:r>
            <a:endParaRPr lang="el-GR" dirty="0"/>
          </a:p>
        </p:txBody>
      </p:sp>
      <p:sp>
        <p:nvSpPr>
          <p:cNvPr id="22" name="21 - Έλλειψη"/>
          <p:cNvSpPr/>
          <p:nvPr/>
        </p:nvSpPr>
        <p:spPr>
          <a:xfrm>
            <a:off x="5214942" y="714356"/>
            <a:ext cx="1357322" cy="214314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ΑΡΧΉ</a:t>
            </a:r>
            <a:endParaRPr lang="el-GR" dirty="0"/>
          </a:p>
        </p:txBody>
      </p:sp>
      <p:sp>
        <p:nvSpPr>
          <p:cNvPr id="23" name="22 - Έλλειψη"/>
          <p:cNvSpPr/>
          <p:nvPr/>
        </p:nvSpPr>
        <p:spPr>
          <a:xfrm>
            <a:off x="5286380" y="6429396"/>
            <a:ext cx="1357322" cy="214314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ΤΕΛΟΣ</a:t>
            </a:r>
            <a:endParaRPr lang="el-GR" dirty="0"/>
          </a:p>
        </p:txBody>
      </p:sp>
      <p:sp>
        <p:nvSpPr>
          <p:cNvPr id="27" name="26 - Διάγραμμα ροής: Είσοδος/έξοδος"/>
          <p:cNvSpPr/>
          <p:nvPr/>
        </p:nvSpPr>
        <p:spPr>
          <a:xfrm>
            <a:off x="4714876" y="1071546"/>
            <a:ext cx="2357454" cy="285752"/>
          </a:xfrm>
          <a:prstGeom prst="flowChartInputOutpu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bath_a_tr</a:t>
            </a:r>
            <a:endParaRPr lang="el-GR" dirty="0"/>
          </a:p>
        </p:txBody>
      </p:sp>
      <p:sp>
        <p:nvSpPr>
          <p:cNvPr id="28" name="27 - Διάγραμμα ροής: Είσοδος/έξοδος"/>
          <p:cNvSpPr/>
          <p:nvPr/>
        </p:nvSpPr>
        <p:spPr>
          <a:xfrm>
            <a:off x="4643438" y="1571612"/>
            <a:ext cx="2357454" cy="285752"/>
          </a:xfrm>
          <a:prstGeom prst="flowChartInputOutpu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bath_b_tr</a:t>
            </a:r>
            <a:endParaRPr lang="el-GR" dirty="0"/>
          </a:p>
        </p:txBody>
      </p:sp>
      <p:sp>
        <p:nvSpPr>
          <p:cNvPr id="31" name="30 - Διάγραμμα ροής: Είσοδος/έξοδος"/>
          <p:cNvSpPr/>
          <p:nvPr/>
        </p:nvSpPr>
        <p:spPr>
          <a:xfrm>
            <a:off x="4572000" y="2071678"/>
            <a:ext cx="2357454" cy="285752"/>
          </a:xfrm>
          <a:prstGeom prst="flowChartInputOutpu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bath_c_tr</a:t>
            </a:r>
            <a:endParaRPr lang="el-GR" dirty="0"/>
          </a:p>
        </p:txBody>
      </p:sp>
      <p:sp>
        <p:nvSpPr>
          <p:cNvPr id="32" name="31 - Διάγραμμα ροής: Είσοδος/έξοδος"/>
          <p:cNvSpPr/>
          <p:nvPr/>
        </p:nvSpPr>
        <p:spPr>
          <a:xfrm>
            <a:off x="4643438" y="2571744"/>
            <a:ext cx="2357454" cy="285752"/>
          </a:xfrm>
          <a:prstGeom prst="flowChartInputOutput">
            <a:avLst/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bat_tel_ex</a:t>
            </a:r>
            <a:endParaRPr lang="el-GR" dirty="0"/>
          </a:p>
        </p:txBody>
      </p:sp>
      <p:sp>
        <p:nvSpPr>
          <p:cNvPr id="43" name="42 - Διάγραμμα ροής: Διεργασία"/>
          <p:cNvSpPr/>
          <p:nvPr/>
        </p:nvSpPr>
        <p:spPr>
          <a:xfrm>
            <a:off x="3214678" y="3071810"/>
            <a:ext cx="5357850" cy="35719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 smtClean="0"/>
              <a:t>Bath_sum</a:t>
            </a:r>
            <a:r>
              <a:rPr lang="en-US" sz="1400" dirty="0" smtClean="0"/>
              <a:t> &lt;- </a:t>
            </a:r>
            <a:r>
              <a:rPr lang="en-US" sz="1400" dirty="0" err="1" smtClean="0"/>
              <a:t>bath_a_tr</a:t>
            </a:r>
            <a:r>
              <a:rPr lang="en-US" sz="1400" dirty="0" smtClean="0"/>
              <a:t> + </a:t>
            </a:r>
            <a:r>
              <a:rPr lang="en-US" sz="1400" dirty="0" err="1" smtClean="0"/>
              <a:t>bath_b_tr</a:t>
            </a:r>
            <a:r>
              <a:rPr lang="en-US" sz="1400" dirty="0" smtClean="0"/>
              <a:t> + </a:t>
            </a:r>
            <a:r>
              <a:rPr lang="en-US" sz="1400" dirty="0" err="1" smtClean="0"/>
              <a:t>bath_c_tr</a:t>
            </a:r>
            <a:r>
              <a:rPr lang="en-US" sz="1400" dirty="0" smtClean="0"/>
              <a:t> + </a:t>
            </a:r>
            <a:r>
              <a:rPr lang="en-US" sz="1400" dirty="0" err="1" smtClean="0"/>
              <a:t>bath_tel_ex</a:t>
            </a:r>
            <a:endParaRPr lang="el-GR" sz="1400" dirty="0"/>
          </a:p>
        </p:txBody>
      </p:sp>
      <p:sp>
        <p:nvSpPr>
          <p:cNvPr id="44" name="43 - Διάγραμμα ροής: Διεργασία"/>
          <p:cNvSpPr/>
          <p:nvPr/>
        </p:nvSpPr>
        <p:spPr>
          <a:xfrm>
            <a:off x="4643438" y="3643314"/>
            <a:ext cx="2428892" cy="357190"/>
          </a:xfrm>
          <a:prstGeom prst="flowChartProcess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400" dirty="0" err="1"/>
              <a:t>b</a:t>
            </a:r>
            <a:r>
              <a:rPr lang="en-US" sz="1400" dirty="0" err="1" smtClean="0"/>
              <a:t>ath_mo</a:t>
            </a:r>
            <a:r>
              <a:rPr lang="en-US" sz="1400" dirty="0" smtClean="0"/>
              <a:t> &lt;- </a:t>
            </a:r>
            <a:r>
              <a:rPr lang="en-US" sz="1400" dirty="0" err="1" smtClean="0"/>
              <a:t>bath_sum</a:t>
            </a:r>
            <a:r>
              <a:rPr lang="en-US" sz="1400" dirty="0" smtClean="0"/>
              <a:t> / 4</a:t>
            </a:r>
            <a:endParaRPr lang="el-GR" sz="1400" dirty="0"/>
          </a:p>
        </p:txBody>
      </p:sp>
      <p:cxnSp>
        <p:nvCxnSpPr>
          <p:cNvPr id="45" name="44 - Ευθύγραμμο βέλος σύνδεσης"/>
          <p:cNvCxnSpPr/>
          <p:nvPr/>
        </p:nvCxnSpPr>
        <p:spPr>
          <a:xfrm rot="16200000" flipH="1">
            <a:off x="5750727" y="1464456"/>
            <a:ext cx="214316" cy="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45 - Ευθύγραμμο βέλος σύνδεσης"/>
          <p:cNvCxnSpPr/>
          <p:nvPr/>
        </p:nvCxnSpPr>
        <p:spPr>
          <a:xfrm rot="16200000" flipH="1">
            <a:off x="5750727" y="964390"/>
            <a:ext cx="214316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46 - Ευθύγραμμο βέλος σύνδεσης"/>
          <p:cNvCxnSpPr/>
          <p:nvPr/>
        </p:nvCxnSpPr>
        <p:spPr>
          <a:xfrm rot="16200000" flipH="1">
            <a:off x="5750727" y="1964522"/>
            <a:ext cx="214316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47 - Ευθύγραμμο βέλος σύνδεσης"/>
          <p:cNvCxnSpPr/>
          <p:nvPr/>
        </p:nvCxnSpPr>
        <p:spPr>
          <a:xfrm rot="16200000" flipH="1">
            <a:off x="5750727" y="1464456"/>
            <a:ext cx="214316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50 - Ευθύγραμμο βέλος σύνδεσης"/>
          <p:cNvCxnSpPr/>
          <p:nvPr/>
        </p:nvCxnSpPr>
        <p:spPr>
          <a:xfrm rot="16200000" flipH="1">
            <a:off x="5750726" y="2964654"/>
            <a:ext cx="214316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51 - Ευθύγραμμο βέλος σύνδεσης"/>
          <p:cNvCxnSpPr/>
          <p:nvPr/>
        </p:nvCxnSpPr>
        <p:spPr>
          <a:xfrm rot="16200000" flipH="1">
            <a:off x="5750727" y="3536158"/>
            <a:ext cx="214316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55 - Ευθύγραμμο βέλος σύνδεσης"/>
          <p:cNvCxnSpPr/>
          <p:nvPr/>
        </p:nvCxnSpPr>
        <p:spPr>
          <a:xfrm rot="16200000" flipH="1">
            <a:off x="5750727" y="2464588"/>
            <a:ext cx="214316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56 - Διάγραμμα ροής: Έξοδος σε εκτυπωτή"/>
          <p:cNvSpPr/>
          <p:nvPr/>
        </p:nvSpPr>
        <p:spPr>
          <a:xfrm>
            <a:off x="5286380" y="5715016"/>
            <a:ext cx="1428760" cy="500066"/>
          </a:xfrm>
          <a:prstGeom prst="flowChartDocumen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apotelesma</a:t>
            </a:r>
            <a:endParaRPr lang="el-GR" dirty="0"/>
          </a:p>
        </p:txBody>
      </p:sp>
      <p:cxnSp>
        <p:nvCxnSpPr>
          <p:cNvPr id="58" name="57 - Ευθύγραμμο βέλος σύνδεσης"/>
          <p:cNvCxnSpPr/>
          <p:nvPr/>
        </p:nvCxnSpPr>
        <p:spPr>
          <a:xfrm rot="16200000" flipH="1">
            <a:off x="5822165" y="6322240"/>
            <a:ext cx="214316" cy="1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35 - TextBox"/>
          <p:cNvSpPr txBox="1"/>
          <p:nvPr/>
        </p:nvSpPr>
        <p:spPr>
          <a:xfrm>
            <a:off x="0" y="571480"/>
            <a:ext cx="278608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l-GR" sz="1400" dirty="0"/>
          </a:p>
          <a:p>
            <a:pPr marL="342900" indent="-342900">
              <a:buAutoNum type="arabicParenR"/>
            </a:pPr>
            <a:r>
              <a:rPr lang="el-GR" sz="1400" dirty="0" smtClean="0">
                <a:hlinkClick r:id="rId2" action="ppaction://hlinksldjump"/>
              </a:rPr>
              <a:t>Κατανόηση προβλήματος</a:t>
            </a: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r>
              <a:rPr lang="el-GR" sz="1400" dirty="0" smtClean="0"/>
              <a:t>Ανάλυση του προβλήματος</a:t>
            </a:r>
          </a:p>
          <a:p>
            <a:pPr marL="342900" indent="-342900"/>
            <a:r>
              <a:rPr lang="el-GR" sz="1400" dirty="0" smtClean="0"/>
              <a:t>	</a:t>
            </a:r>
            <a:r>
              <a:rPr lang="el-GR" sz="1400" dirty="0" smtClean="0">
                <a:hlinkClick r:id="rId3" action="ppaction://hlinksldjump"/>
              </a:rPr>
              <a:t>ΠΡΩΤΟ </a:t>
            </a:r>
            <a:r>
              <a:rPr lang="el-GR" sz="1400" dirty="0" smtClean="0">
                <a:hlinkClick r:id="rId4" action="ppaction://hlinksldjump"/>
              </a:rPr>
              <a:t>ΔΕΥΤΕΡΟ </a:t>
            </a:r>
            <a:r>
              <a:rPr lang="el-GR" sz="1400" dirty="0" smtClean="0">
                <a:hlinkClick r:id="rId5" action="ppaction://hlinksldjump"/>
              </a:rPr>
              <a:t>ΤΡΙΤΟ</a:t>
            </a: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/>
            <a:endParaRPr lang="el-GR" sz="1400" dirty="0"/>
          </a:p>
          <a:p>
            <a:pPr marL="342900" indent="-342900">
              <a:buAutoNum type="arabicParenR" startAt="3"/>
            </a:pPr>
            <a:r>
              <a:rPr lang="el-GR" sz="1400" dirty="0" smtClean="0">
                <a:hlinkClick r:id="rId6" action="ppaction://hlinksldjump"/>
              </a:rPr>
              <a:t>Αλγόριθμος</a:t>
            </a:r>
            <a:endParaRPr lang="el-GR" sz="1400" dirty="0" smtClean="0"/>
          </a:p>
          <a:p>
            <a:pPr marL="342900" indent="-342900">
              <a:buAutoNum type="arabicParenR" startAt="3"/>
            </a:pPr>
            <a:endParaRPr lang="el-GR" sz="1400" dirty="0"/>
          </a:p>
          <a:p>
            <a:pPr marL="342900" indent="-342900">
              <a:buAutoNum type="arabicParenR" startAt="3"/>
            </a:pPr>
            <a:endParaRPr lang="el-GR" sz="1400" dirty="0" smtClean="0"/>
          </a:p>
          <a:p>
            <a:pPr marL="342900" indent="-342900"/>
            <a:endParaRPr lang="el-GR" sz="1400" dirty="0" smtClean="0"/>
          </a:p>
          <a:p>
            <a:pPr marL="342900" indent="-342900">
              <a:buAutoNum type="arabicParenR" startAt="4"/>
            </a:pPr>
            <a:r>
              <a:rPr lang="el-GR" sz="1400" dirty="0" smtClean="0">
                <a:hlinkClick r:id="rId7" action="ppaction://hlinksldjump"/>
              </a:rPr>
              <a:t>Πρόγραμμα στη </a:t>
            </a:r>
            <a:r>
              <a:rPr lang="en-US" sz="1400" dirty="0" smtClean="0">
                <a:hlinkClick r:id="rId7" action="ppaction://hlinksldjump"/>
              </a:rPr>
              <a:t>LOGO</a:t>
            </a:r>
            <a:endParaRPr lang="el-GR" sz="1400" dirty="0" smtClean="0"/>
          </a:p>
          <a:p>
            <a:pPr marL="342900" indent="-342900">
              <a:buAutoNum type="arabicParenR" startAt="4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n-US" sz="1400" dirty="0"/>
          </a:p>
          <a:p>
            <a:pPr marL="342900" indent="-342900">
              <a:buAutoNum type="arabicParenR" startAt="5"/>
            </a:pPr>
            <a:r>
              <a:rPr lang="el-GR" sz="1400" dirty="0" smtClean="0">
                <a:hlinkClick r:id="rId8" action="ppaction://hlinksldjump"/>
              </a:rPr>
              <a:t>Εκτέλεση του προγράμματος</a:t>
            </a:r>
            <a:endParaRPr lang="el-GR" sz="1400" dirty="0" smtClean="0"/>
          </a:p>
          <a:p>
            <a:pPr marL="342900" indent="-342900">
              <a:buAutoNum type="arabicParenR" startAt="5"/>
            </a:pPr>
            <a:endParaRPr lang="el-GR" sz="1400" dirty="0"/>
          </a:p>
          <a:p>
            <a:pPr marL="342900" indent="-342900">
              <a:buAutoNum type="arabicParenR" startAt="5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/>
            <a:r>
              <a:rPr lang="el-GR" sz="1400" dirty="0" smtClean="0"/>
              <a:t>6)	</a:t>
            </a:r>
            <a:r>
              <a:rPr lang="el-GR" sz="1400" dirty="0" smtClean="0">
                <a:hlinkClick r:id="rId9" action="ppaction://hlinksldjump"/>
              </a:rPr>
              <a:t>Έλεγχος αποτελεσμάτων</a:t>
            </a: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/>
          </a:p>
        </p:txBody>
      </p:sp>
      <p:sp>
        <p:nvSpPr>
          <p:cNvPr id="37" name="36 - Κουμπί ενέργειας: Προσαρμογή">
            <a:hlinkClick r:id="" action="ppaction://hlinkshowjump?jump=endshow" highlightClick="1"/>
          </p:cNvPr>
          <p:cNvSpPr/>
          <p:nvPr/>
        </p:nvSpPr>
        <p:spPr>
          <a:xfrm>
            <a:off x="428596" y="6143644"/>
            <a:ext cx="1643074" cy="35719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ΕΞΟΔΟΣ</a:t>
            </a:r>
          </a:p>
        </p:txBody>
      </p:sp>
      <p:sp>
        <p:nvSpPr>
          <p:cNvPr id="38" name="37 - Κουμπί ενέργειας: Προσαρμογή">
            <a:hlinkClick r:id="rId10" action="ppaction://hlinksldjump" highlightClick="1"/>
          </p:cNvPr>
          <p:cNvSpPr/>
          <p:nvPr/>
        </p:nvSpPr>
        <p:spPr>
          <a:xfrm>
            <a:off x="500034" y="214290"/>
            <a:ext cx="1643074" cy="35719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ΠΡΟΒΛΗΜΑ</a:t>
            </a:r>
          </a:p>
        </p:txBody>
      </p:sp>
      <p:sp>
        <p:nvSpPr>
          <p:cNvPr id="39" name="38 - Κουμπί ενέργειας: Κεντρική σελίδα">
            <a:hlinkClick r:id="" action="ppaction://hlinkshowjump?jump=firstslide" highlightClick="1"/>
          </p:cNvPr>
          <p:cNvSpPr/>
          <p:nvPr/>
        </p:nvSpPr>
        <p:spPr>
          <a:xfrm>
            <a:off x="0" y="214290"/>
            <a:ext cx="500034" cy="35719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- TextBox"/>
          <p:cNvSpPr txBox="1"/>
          <p:nvPr/>
        </p:nvSpPr>
        <p:spPr>
          <a:xfrm>
            <a:off x="3000364" y="0"/>
            <a:ext cx="6143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dirty="0" smtClean="0">
                <a:solidFill>
                  <a:srgbClr val="FF0000"/>
                </a:solidFill>
              </a:rPr>
              <a:t>ΠΡΟΓΡΑΜΜΑ ΣΤΗ </a:t>
            </a:r>
            <a:r>
              <a:rPr lang="en-US" sz="3200" dirty="0" smtClean="0">
                <a:solidFill>
                  <a:srgbClr val="FF0000"/>
                </a:solidFill>
              </a:rPr>
              <a:t>LOGO</a:t>
            </a:r>
            <a:endParaRPr lang="el-GR" sz="3200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57525" y="1357298"/>
            <a:ext cx="6086475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- TextBox"/>
          <p:cNvSpPr txBox="1"/>
          <p:nvPr/>
        </p:nvSpPr>
        <p:spPr>
          <a:xfrm>
            <a:off x="0" y="571480"/>
            <a:ext cx="278608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l-GR" sz="1400" dirty="0"/>
          </a:p>
          <a:p>
            <a:pPr marL="342900" indent="-342900">
              <a:buAutoNum type="arabicParenR"/>
            </a:pPr>
            <a:r>
              <a:rPr lang="el-GR" sz="1400" dirty="0" smtClean="0">
                <a:hlinkClick r:id="rId3" action="ppaction://hlinksldjump"/>
              </a:rPr>
              <a:t>Κατανόηση προβλήματος</a:t>
            </a: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r>
              <a:rPr lang="el-GR" sz="1400" dirty="0" smtClean="0"/>
              <a:t>Ανάλυση του προβλήματος</a:t>
            </a:r>
          </a:p>
          <a:p>
            <a:pPr marL="342900" indent="-342900"/>
            <a:r>
              <a:rPr lang="el-GR" sz="1400" dirty="0" smtClean="0"/>
              <a:t>	</a:t>
            </a:r>
            <a:r>
              <a:rPr lang="el-GR" sz="1400" dirty="0" smtClean="0">
                <a:hlinkClick r:id="rId4" action="ppaction://hlinksldjump"/>
              </a:rPr>
              <a:t>ΠΡΩΤΟ </a:t>
            </a:r>
            <a:r>
              <a:rPr lang="el-GR" sz="1400" dirty="0" smtClean="0">
                <a:hlinkClick r:id="rId5" action="ppaction://hlinksldjump"/>
              </a:rPr>
              <a:t>ΔΕΥΤΕΡΟ </a:t>
            </a:r>
            <a:r>
              <a:rPr lang="el-GR" sz="1400" dirty="0" smtClean="0">
                <a:hlinkClick r:id="rId6" action="ppaction://hlinksldjump"/>
              </a:rPr>
              <a:t>ΤΡΙΤΟ</a:t>
            </a: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/>
            <a:endParaRPr lang="el-GR" sz="1400" dirty="0"/>
          </a:p>
          <a:p>
            <a:pPr marL="342900" indent="-342900">
              <a:buAutoNum type="arabicParenR" startAt="3"/>
            </a:pPr>
            <a:r>
              <a:rPr lang="el-GR" sz="1400" dirty="0" smtClean="0">
                <a:hlinkClick r:id="rId7" action="ppaction://hlinksldjump"/>
              </a:rPr>
              <a:t>Αλγόριθμος</a:t>
            </a:r>
            <a:endParaRPr lang="el-GR" sz="1400" dirty="0" smtClean="0"/>
          </a:p>
          <a:p>
            <a:pPr marL="342900" indent="-342900">
              <a:buAutoNum type="arabicParenR" startAt="3"/>
            </a:pPr>
            <a:endParaRPr lang="el-GR" sz="1400" dirty="0"/>
          </a:p>
          <a:p>
            <a:pPr marL="342900" indent="-342900">
              <a:buAutoNum type="arabicParenR" startAt="3"/>
            </a:pPr>
            <a:endParaRPr lang="el-GR" sz="1400" dirty="0" smtClean="0"/>
          </a:p>
          <a:p>
            <a:pPr marL="342900" indent="-342900"/>
            <a:endParaRPr lang="el-GR" sz="1400" dirty="0" smtClean="0"/>
          </a:p>
          <a:p>
            <a:pPr marL="342900" indent="-342900">
              <a:buAutoNum type="arabicParenR" startAt="4"/>
            </a:pPr>
            <a:r>
              <a:rPr lang="el-GR" sz="1400" dirty="0" smtClean="0">
                <a:hlinkClick r:id="rId8" action="ppaction://hlinksldjump"/>
              </a:rPr>
              <a:t>Πρόγραμμα στη </a:t>
            </a:r>
            <a:r>
              <a:rPr lang="en-US" sz="1400" dirty="0" smtClean="0">
                <a:hlinkClick r:id="rId8" action="ppaction://hlinksldjump"/>
              </a:rPr>
              <a:t>LOGO</a:t>
            </a:r>
            <a:endParaRPr lang="el-GR" sz="1400" dirty="0" smtClean="0"/>
          </a:p>
          <a:p>
            <a:pPr marL="342900" indent="-342900">
              <a:buAutoNum type="arabicParenR" startAt="4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n-US" sz="1400" dirty="0"/>
          </a:p>
          <a:p>
            <a:pPr marL="342900" indent="-342900">
              <a:buAutoNum type="arabicParenR" startAt="5"/>
            </a:pPr>
            <a:r>
              <a:rPr lang="el-GR" sz="1400" dirty="0" smtClean="0">
                <a:hlinkClick r:id="rId9" action="ppaction://hlinksldjump"/>
              </a:rPr>
              <a:t>Εκτέλεση του προγράμματος</a:t>
            </a:r>
            <a:endParaRPr lang="el-GR" sz="1400" dirty="0" smtClean="0"/>
          </a:p>
          <a:p>
            <a:pPr marL="342900" indent="-342900">
              <a:buAutoNum type="arabicParenR" startAt="5"/>
            </a:pPr>
            <a:endParaRPr lang="el-GR" sz="1400" dirty="0"/>
          </a:p>
          <a:p>
            <a:pPr marL="342900" indent="-342900">
              <a:buAutoNum type="arabicParenR" startAt="5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/>
            <a:r>
              <a:rPr lang="el-GR" sz="1400" dirty="0" smtClean="0"/>
              <a:t>6)	</a:t>
            </a:r>
            <a:r>
              <a:rPr lang="el-GR" sz="1400" dirty="0" smtClean="0">
                <a:hlinkClick r:id="rId10" action="ppaction://hlinksldjump"/>
              </a:rPr>
              <a:t>Έλεγχος αποτελεσμάτων</a:t>
            </a: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/>
          </a:p>
        </p:txBody>
      </p:sp>
      <p:sp>
        <p:nvSpPr>
          <p:cNvPr id="7" name="6 - Κουμπί ενέργειας: Προσαρμογή">
            <a:hlinkClick r:id="" action="ppaction://hlinkshowjump?jump=endshow" highlightClick="1"/>
          </p:cNvPr>
          <p:cNvSpPr/>
          <p:nvPr/>
        </p:nvSpPr>
        <p:spPr>
          <a:xfrm>
            <a:off x="428596" y="6143644"/>
            <a:ext cx="1643074" cy="35719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ΕΞΟΔΟΣ</a:t>
            </a:r>
          </a:p>
        </p:txBody>
      </p:sp>
      <p:sp>
        <p:nvSpPr>
          <p:cNvPr id="9" name="8 - Κουμπί ενέργειας: Προσαρμογή">
            <a:hlinkClick r:id="rId11" action="ppaction://hlinksldjump" highlightClick="1"/>
          </p:cNvPr>
          <p:cNvSpPr/>
          <p:nvPr/>
        </p:nvSpPr>
        <p:spPr>
          <a:xfrm>
            <a:off x="500034" y="214290"/>
            <a:ext cx="1643074" cy="35719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ΠΡΟΒΛΗΜΑ</a:t>
            </a:r>
          </a:p>
        </p:txBody>
      </p:sp>
      <p:sp>
        <p:nvSpPr>
          <p:cNvPr id="10" name="9 - Κουμπί ενέργειας: Κεντρική σελίδα">
            <a:hlinkClick r:id="" action="ppaction://hlinkshowjump?jump=firstslide" highlightClick="1"/>
          </p:cNvPr>
          <p:cNvSpPr/>
          <p:nvPr/>
        </p:nvSpPr>
        <p:spPr>
          <a:xfrm>
            <a:off x="0" y="214290"/>
            <a:ext cx="500034" cy="35719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- TextBox"/>
          <p:cNvSpPr txBox="1"/>
          <p:nvPr/>
        </p:nvSpPr>
        <p:spPr>
          <a:xfrm>
            <a:off x="3000364" y="0"/>
            <a:ext cx="6143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dirty="0" smtClean="0">
                <a:solidFill>
                  <a:srgbClr val="FF0000"/>
                </a:solidFill>
              </a:rPr>
              <a:t>ΕΚΤΕΛΕΣΗ ΠΡΟΓΡΑΜΜΑΤΟΣ</a:t>
            </a:r>
            <a:endParaRPr lang="el-GR" sz="3200" dirty="0">
              <a:solidFill>
                <a:srgbClr val="FF0000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0" y="1214422"/>
            <a:ext cx="46958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00430" y="3714752"/>
            <a:ext cx="46958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7 - TextBox"/>
          <p:cNvSpPr txBox="1"/>
          <p:nvPr/>
        </p:nvSpPr>
        <p:spPr>
          <a:xfrm>
            <a:off x="0" y="571480"/>
            <a:ext cx="278608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l-GR" sz="1400" dirty="0"/>
          </a:p>
          <a:p>
            <a:pPr marL="342900" indent="-342900">
              <a:buAutoNum type="arabicParenR"/>
            </a:pPr>
            <a:r>
              <a:rPr lang="el-GR" sz="1400" dirty="0" smtClean="0">
                <a:hlinkClick r:id="rId4" action="ppaction://hlinksldjump"/>
              </a:rPr>
              <a:t>Κατανόηση προβλήματος</a:t>
            </a: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r>
              <a:rPr lang="el-GR" sz="1400" dirty="0" smtClean="0"/>
              <a:t>Ανάλυση του προβλήματος</a:t>
            </a:r>
          </a:p>
          <a:p>
            <a:pPr marL="342900" indent="-342900"/>
            <a:r>
              <a:rPr lang="el-GR" sz="1400" dirty="0" smtClean="0"/>
              <a:t>	</a:t>
            </a:r>
            <a:r>
              <a:rPr lang="el-GR" sz="1400" dirty="0" smtClean="0">
                <a:hlinkClick r:id="rId5" action="ppaction://hlinksldjump"/>
              </a:rPr>
              <a:t>ΠΡΩΤΟ </a:t>
            </a:r>
            <a:r>
              <a:rPr lang="el-GR" sz="1400" dirty="0" smtClean="0">
                <a:hlinkClick r:id="rId6" action="ppaction://hlinksldjump"/>
              </a:rPr>
              <a:t>ΔΕΥΤΕΡΟ </a:t>
            </a:r>
            <a:r>
              <a:rPr lang="el-GR" sz="1400" dirty="0" smtClean="0">
                <a:hlinkClick r:id="rId7" action="ppaction://hlinksldjump"/>
              </a:rPr>
              <a:t>ΤΡΙΤΟ</a:t>
            </a: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/>
            <a:endParaRPr lang="el-GR" sz="1400" dirty="0"/>
          </a:p>
          <a:p>
            <a:pPr marL="342900" indent="-342900">
              <a:buAutoNum type="arabicParenR" startAt="3"/>
            </a:pPr>
            <a:r>
              <a:rPr lang="el-GR" sz="1400" dirty="0" smtClean="0">
                <a:hlinkClick r:id="rId8" action="ppaction://hlinksldjump"/>
              </a:rPr>
              <a:t>Αλγόριθμος</a:t>
            </a:r>
            <a:endParaRPr lang="el-GR" sz="1400" dirty="0" smtClean="0"/>
          </a:p>
          <a:p>
            <a:pPr marL="342900" indent="-342900">
              <a:buAutoNum type="arabicParenR" startAt="3"/>
            </a:pPr>
            <a:endParaRPr lang="el-GR" sz="1400" dirty="0"/>
          </a:p>
          <a:p>
            <a:pPr marL="342900" indent="-342900">
              <a:buAutoNum type="arabicParenR" startAt="3"/>
            </a:pPr>
            <a:endParaRPr lang="el-GR" sz="1400" dirty="0" smtClean="0"/>
          </a:p>
          <a:p>
            <a:pPr marL="342900" indent="-342900"/>
            <a:endParaRPr lang="el-GR" sz="1400" dirty="0" smtClean="0"/>
          </a:p>
          <a:p>
            <a:pPr marL="342900" indent="-342900">
              <a:buAutoNum type="arabicParenR" startAt="4"/>
            </a:pPr>
            <a:r>
              <a:rPr lang="el-GR" sz="1400" dirty="0" smtClean="0">
                <a:hlinkClick r:id="rId9" action="ppaction://hlinksldjump"/>
              </a:rPr>
              <a:t>Πρόγραμμα στη </a:t>
            </a:r>
            <a:r>
              <a:rPr lang="en-US" sz="1400" dirty="0" smtClean="0">
                <a:hlinkClick r:id="rId9" action="ppaction://hlinksldjump"/>
              </a:rPr>
              <a:t>LOGO</a:t>
            </a:r>
            <a:endParaRPr lang="el-GR" sz="1400" dirty="0" smtClean="0"/>
          </a:p>
          <a:p>
            <a:pPr marL="342900" indent="-342900">
              <a:buAutoNum type="arabicParenR" startAt="4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n-US" sz="1400" dirty="0"/>
          </a:p>
          <a:p>
            <a:pPr marL="342900" indent="-342900">
              <a:buAutoNum type="arabicParenR" startAt="5"/>
            </a:pPr>
            <a:r>
              <a:rPr lang="el-GR" sz="1400" dirty="0" smtClean="0">
                <a:hlinkClick r:id="rId10" action="ppaction://hlinksldjump"/>
              </a:rPr>
              <a:t>Εκτέλεση του προγράμματος</a:t>
            </a:r>
            <a:endParaRPr lang="el-GR" sz="1400" dirty="0" smtClean="0"/>
          </a:p>
          <a:p>
            <a:pPr marL="342900" indent="-342900">
              <a:buAutoNum type="arabicParenR" startAt="5"/>
            </a:pPr>
            <a:endParaRPr lang="el-GR" sz="1400" dirty="0"/>
          </a:p>
          <a:p>
            <a:pPr marL="342900" indent="-342900">
              <a:buAutoNum type="arabicParenR" startAt="5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/>
            <a:r>
              <a:rPr lang="el-GR" sz="1400" dirty="0" smtClean="0"/>
              <a:t>6)	</a:t>
            </a:r>
            <a:r>
              <a:rPr lang="el-GR" sz="1400" dirty="0" smtClean="0">
                <a:hlinkClick r:id="rId11" action="ppaction://hlinksldjump"/>
              </a:rPr>
              <a:t>Έλεγχος αποτελεσμάτων</a:t>
            </a: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/>
          </a:p>
        </p:txBody>
      </p:sp>
      <p:sp>
        <p:nvSpPr>
          <p:cNvPr id="9" name="8 - Κουμπί ενέργειας: Προσαρμογή">
            <a:hlinkClick r:id="" action="ppaction://hlinkshowjump?jump=endshow" highlightClick="1"/>
          </p:cNvPr>
          <p:cNvSpPr/>
          <p:nvPr/>
        </p:nvSpPr>
        <p:spPr>
          <a:xfrm>
            <a:off x="428596" y="6143644"/>
            <a:ext cx="1643074" cy="35719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ΕΞΟΔΟΣ</a:t>
            </a:r>
          </a:p>
        </p:txBody>
      </p:sp>
      <p:sp>
        <p:nvSpPr>
          <p:cNvPr id="10" name="9 - Κουμπί ενέργειας: Προσαρμογή">
            <a:hlinkClick r:id="rId12" action="ppaction://hlinksldjump" highlightClick="1"/>
          </p:cNvPr>
          <p:cNvSpPr/>
          <p:nvPr/>
        </p:nvSpPr>
        <p:spPr>
          <a:xfrm>
            <a:off x="500034" y="214290"/>
            <a:ext cx="1643074" cy="35719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ΠΡΟΒΛΗΜΑ</a:t>
            </a:r>
          </a:p>
        </p:txBody>
      </p:sp>
      <p:sp>
        <p:nvSpPr>
          <p:cNvPr id="11" name="10 - Κουμπί ενέργειας: Κεντρική σελίδα">
            <a:hlinkClick r:id="" action="ppaction://hlinkshowjump?jump=firstslide" highlightClick="1"/>
          </p:cNvPr>
          <p:cNvSpPr/>
          <p:nvPr/>
        </p:nvSpPr>
        <p:spPr>
          <a:xfrm>
            <a:off x="0" y="214290"/>
            <a:ext cx="500034" cy="35719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- TextBox"/>
          <p:cNvSpPr txBox="1"/>
          <p:nvPr/>
        </p:nvSpPr>
        <p:spPr>
          <a:xfrm>
            <a:off x="3000364" y="0"/>
            <a:ext cx="61436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sz="3200" dirty="0" smtClean="0">
                <a:solidFill>
                  <a:srgbClr val="FF0000"/>
                </a:solidFill>
              </a:rPr>
              <a:t>ΕΛΕΓΧΟΣ ΑΠΟΤΕΛΕΣΜΑΤΩΝ</a:t>
            </a:r>
            <a:endParaRPr lang="el-GR" sz="3200" dirty="0">
              <a:solidFill>
                <a:srgbClr val="FF0000"/>
              </a:solidFill>
            </a:endParaRPr>
          </a:p>
        </p:txBody>
      </p:sp>
      <p:graphicFrame>
        <p:nvGraphicFramePr>
          <p:cNvPr id="8" name="7 - Πίνακας"/>
          <p:cNvGraphicFramePr>
            <a:graphicFrameLocks noGrp="1"/>
          </p:cNvGraphicFramePr>
          <p:nvPr/>
        </p:nvGraphicFramePr>
        <p:xfrm>
          <a:off x="2714612" y="1142984"/>
          <a:ext cx="6429388" cy="2346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1837"/>
                <a:gridCol w="452061"/>
                <a:gridCol w="376725"/>
                <a:gridCol w="527414"/>
                <a:gridCol w="1280864"/>
                <a:gridCol w="602759"/>
                <a:gridCol w="644599"/>
                <a:gridCol w="535782"/>
                <a:gridCol w="401862"/>
                <a:gridCol w="669703"/>
                <a:gridCol w="535782"/>
              </a:tblGrid>
              <a:tr h="391356">
                <a:tc gridSpan="4">
                  <a:txBody>
                    <a:bodyPr/>
                    <a:lstStyle/>
                    <a:p>
                      <a:r>
                        <a:rPr lang="el-GR" dirty="0" smtClean="0"/>
                        <a:t>Δεδομένα</a:t>
                      </a:r>
                      <a:endParaRPr lang="el-G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dirty="0" smtClean="0"/>
                        <a:t>Επεξεργασία στο χέρι</a:t>
                      </a:r>
                      <a:endParaRPr lang="el-GR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l-GR" dirty="0" smtClean="0"/>
                        <a:t>Αποτέλεσμα στο χέρι</a:t>
                      </a:r>
                      <a:endParaRPr lang="el-G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l-GR" dirty="0" smtClean="0"/>
                        <a:t>Αποτέλεσμα στον Η/Υ</a:t>
                      </a:r>
                      <a:endParaRPr lang="el-G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l-GR"/>
                    </a:p>
                  </a:txBody>
                  <a:tcPr/>
                </a:tc>
              </a:tr>
              <a:tr h="226738">
                <a:tc>
                  <a:txBody>
                    <a:bodyPr/>
                    <a:lstStyle/>
                    <a:p>
                      <a:r>
                        <a:rPr lang="el-GR" dirty="0" smtClean="0"/>
                        <a:t>Α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dirty="0" smtClean="0"/>
                        <a:t>Β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dirty="0" smtClean="0"/>
                        <a:t>Γ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τελικές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200" dirty="0" smtClean="0"/>
                        <a:t>Κάνω πράξεις στο τετράδιο</a:t>
                      </a:r>
                      <a:endParaRPr lang="el-G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600" dirty="0" err="1" smtClean="0"/>
                        <a:t>Αθ</a:t>
                      </a:r>
                      <a:r>
                        <a:rPr lang="el-GR" sz="1600" dirty="0" smtClean="0"/>
                        <a:t>.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600" dirty="0" smtClean="0"/>
                        <a:t>ΜΟ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800" dirty="0" smtClean="0"/>
                        <a:t>Απ.</a:t>
                      </a:r>
                      <a:endParaRPr lang="el-GR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600" dirty="0" err="1" smtClean="0"/>
                        <a:t>Αθ</a:t>
                      </a:r>
                      <a:r>
                        <a:rPr lang="el-GR" sz="1600" dirty="0" smtClean="0"/>
                        <a:t>.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600" dirty="0" smtClean="0"/>
                        <a:t>ΜΟ</a:t>
                      </a:r>
                      <a:endParaRPr lang="el-GR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800" dirty="0" smtClean="0"/>
                        <a:t>Απ.</a:t>
                      </a:r>
                      <a:endParaRPr lang="el-GR" sz="1800" dirty="0"/>
                    </a:p>
                  </a:txBody>
                  <a:tcPr/>
                </a:tc>
              </a:tr>
              <a:tr h="226738">
                <a:tc>
                  <a:txBody>
                    <a:bodyPr/>
                    <a:lstStyle/>
                    <a:p>
                      <a:r>
                        <a:rPr lang="el-GR" sz="1200" dirty="0" smtClean="0"/>
                        <a:t>8</a:t>
                      </a:r>
                      <a:endParaRPr lang="el-G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200" dirty="0" smtClean="0"/>
                        <a:t>9</a:t>
                      </a:r>
                      <a:endParaRPr lang="el-G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200" dirty="0" smtClean="0"/>
                        <a:t>10</a:t>
                      </a:r>
                      <a:endParaRPr lang="el-G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200" dirty="0" smtClean="0"/>
                        <a:t>10</a:t>
                      </a:r>
                      <a:endParaRPr lang="el-G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200" dirty="0" smtClean="0"/>
                        <a:t>&gt;&gt;</a:t>
                      </a:r>
                      <a:endParaRPr lang="el-G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200" dirty="0" smtClean="0"/>
                        <a:t>37</a:t>
                      </a:r>
                      <a:endParaRPr lang="el-G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200" dirty="0" smtClean="0"/>
                        <a:t>9.25</a:t>
                      </a:r>
                      <a:endParaRPr lang="el-G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200" dirty="0" smtClean="0"/>
                        <a:t>ΔΠ</a:t>
                      </a:r>
                      <a:endParaRPr lang="el-G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200" dirty="0" smtClean="0"/>
                        <a:t>37</a:t>
                      </a:r>
                      <a:endParaRPr lang="el-G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200" dirty="0" smtClean="0"/>
                        <a:t>9.25</a:t>
                      </a:r>
                      <a:endParaRPr lang="el-GR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200" dirty="0" smtClean="0"/>
                        <a:t>ΔΠ</a:t>
                      </a:r>
                      <a:endParaRPr lang="el-GR" sz="1200" dirty="0"/>
                    </a:p>
                  </a:txBody>
                  <a:tcPr/>
                </a:tc>
              </a:tr>
              <a:tr h="226738"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12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14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15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16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&gt;&gt;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57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14.25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Π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57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14.25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Π</a:t>
                      </a:r>
                      <a:endParaRPr lang="el-GR" sz="1100" dirty="0"/>
                    </a:p>
                  </a:txBody>
                  <a:tcPr/>
                </a:tc>
              </a:tr>
              <a:tr h="226738"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8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12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10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6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&gt;&gt;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36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9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ΔΠ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36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9</a:t>
                      </a:r>
                      <a:endParaRPr lang="el-GR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100" dirty="0" smtClean="0"/>
                        <a:t>ΔΠ</a:t>
                      </a:r>
                      <a:endParaRPr lang="el-GR" sz="11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8 - TextBox"/>
          <p:cNvSpPr txBox="1"/>
          <p:nvPr/>
        </p:nvSpPr>
        <p:spPr>
          <a:xfrm>
            <a:off x="3071802" y="3643314"/>
            <a:ext cx="607219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l-GR" dirty="0" smtClean="0">
                <a:solidFill>
                  <a:srgbClr val="92D050"/>
                </a:solidFill>
              </a:rPr>
              <a:t>Αν συγκρίνουμε τα αποτελέσματα στο χέρι με αυτά του Η/Υ διαπιστώνουμε ότι είμαστε μάγκες γιατί δεν κάναμε πουθενά λάθη. Ούτε συντακτικά, ούτε λογικά</a:t>
            </a:r>
            <a:endParaRPr lang="el-GR" dirty="0">
              <a:solidFill>
                <a:srgbClr val="92D050"/>
              </a:solidFill>
            </a:endParaRPr>
          </a:p>
        </p:txBody>
      </p:sp>
      <p:sp>
        <p:nvSpPr>
          <p:cNvPr id="10" name="9 - TextBox"/>
          <p:cNvSpPr txBox="1"/>
          <p:nvPr/>
        </p:nvSpPr>
        <p:spPr>
          <a:xfrm>
            <a:off x="0" y="571480"/>
            <a:ext cx="278608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l-GR" sz="1400" dirty="0"/>
          </a:p>
          <a:p>
            <a:pPr marL="342900" indent="-342900">
              <a:buAutoNum type="arabicParenR"/>
            </a:pPr>
            <a:r>
              <a:rPr lang="el-GR" sz="1400" dirty="0" smtClean="0">
                <a:hlinkClick r:id="rId2" action="ppaction://hlinksldjump"/>
              </a:rPr>
              <a:t>Κατανόηση προβλήματος</a:t>
            </a: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r>
              <a:rPr lang="el-GR" sz="1400" dirty="0" smtClean="0"/>
              <a:t>Ανάλυση του προβλήματος</a:t>
            </a:r>
          </a:p>
          <a:p>
            <a:pPr marL="342900" indent="-342900"/>
            <a:r>
              <a:rPr lang="el-GR" sz="1400" dirty="0" smtClean="0"/>
              <a:t>	</a:t>
            </a:r>
            <a:r>
              <a:rPr lang="el-GR" sz="1400" dirty="0" smtClean="0">
                <a:hlinkClick r:id="rId3" action="ppaction://hlinksldjump"/>
              </a:rPr>
              <a:t>ΠΡΩΤΟ </a:t>
            </a:r>
            <a:r>
              <a:rPr lang="el-GR" sz="1400" dirty="0" smtClean="0">
                <a:hlinkClick r:id="rId4" action="ppaction://hlinksldjump"/>
              </a:rPr>
              <a:t>ΔΕΥΤΕΡΟ </a:t>
            </a:r>
            <a:r>
              <a:rPr lang="el-GR" sz="1400" dirty="0" smtClean="0">
                <a:hlinkClick r:id="rId5" action="ppaction://hlinksldjump"/>
              </a:rPr>
              <a:t>ΤΡΙΤΟ</a:t>
            </a: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/>
            <a:endParaRPr lang="el-GR" sz="1400" dirty="0"/>
          </a:p>
          <a:p>
            <a:pPr marL="342900" indent="-342900">
              <a:buAutoNum type="arabicParenR" startAt="3"/>
            </a:pPr>
            <a:r>
              <a:rPr lang="el-GR" sz="1400" dirty="0" smtClean="0">
                <a:hlinkClick r:id="rId6" action="ppaction://hlinksldjump"/>
              </a:rPr>
              <a:t>Αλγόριθμος</a:t>
            </a:r>
            <a:endParaRPr lang="el-GR" sz="1400" dirty="0" smtClean="0"/>
          </a:p>
          <a:p>
            <a:pPr marL="342900" indent="-342900">
              <a:buAutoNum type="arabicParenR" startAt="3"/>
            </a:pPr>
            <a:endParaRPr lang="el-GR" sz="1400" dirty="0"/>
          </a:p>
          <a:p>
            <a:pPr marL="342900" indent="-342900">
              <a:buAutoNum type="arabicParenR" startAt="3"/>
            </a:pPr>
            <a:endParaRPr lang="el-GR" sz="1400" dirty="0" smtClean="0"/>
          </a:p>
          <a:p>
            <a:pPr marL="342900" indent="-342900"/>
            <a:endParaRPr lang="el-GR" sz="1400" dirty="0" smtClean="0"/>
          </a:p>
          <a:p>
            <a:pPr marL="342900" indent="-342900">
              <a:buAutoNum type="arabicParenR" startAt="4"/>
            </a:pPr>
            <a:r>
              <a:rPr lang="el-GR" sz="1400" dirty="0" smtClean="0">
                <a:hlinkClick r:id="rId7" action="ppaction://hlinksldjump"/>
              </a:rPr>
              <a:t>Πρόγραμμα στη </a:t>
            </a:r>
            <a:r>
              <a:rPr lang="en-US" sz="1400" dirty="0" smtClean="0">
                <a:hlinkClick r:id="rId7" action="ppaction://hlinksldjump"/>
              </a:rPr>
              <a:t>LOGO</a:t>
            </a:r>
            <a:endParaRPr lang="el-GR" sz="1400" dirty="0" smtClean="0"/>
          </a:p>
          <a:p>
            <a:pPr marL="342900" indent="-342900">
              <a:buAutoNum type="arabicParenR" startAt="4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n-US" sz="1400" dirty="0"/>
          </a:p>
          <a:p>
            <a:pPr marL="342900" indent="-342900">
              <a:buAutoNum type="arabicParenR" startAt="5"/>
            </a:pPr>
            <a:r>
              <a:rPr lang="el-GR" sz="1400" dirty="0" smtClean="0">
                <a:hlinkClick r:id="rId8" action="ppaction://hlinksldjump"/>
              </a:rPr>
              <a:t>Εκτέλεση του προγράμματος</a:t>
            </a:r>
            <a:endParaRPr lang="el-GR" sz="1400" dirty="0" smtClean="0"/>
          </a:p>
          <a:p>
            <a:pPr marL="342900" indent="-342900">
              <a:buAutoNum type="arabicParenR" startAt="5"/>
            </a:pPr>
            <a:endParaRPr lang="el-GR" sz="1400" dirty="0"/>
          </a:p>
          <a:p>
            <a:pPr marL="342900" indent="-342900">
              <a:buAutoNum type="arabicParenR" startAt="5"/>
            </a:pP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/>
            <a:r>
              <a:rPr lang="el-GR" sz="1400" dirty="0" smtClean="0"/>
              <a:t>6)	</a:t>
            </a:r>
            <a:r>
              <a:rPr lang="el-GR" sz="1400" dirty="0" smtClean="0">
                <a:hlinkClick r:id="rId9" action="ppaction://hlinksldjump"/>
              </a:rPr>
              <a:t>Έλεγχος αποτελεσμάτων</a:t>
            </a:r>
            <a:endParaRPr lang="el-GR" sz="1400" dirty="0" smtClean="0"/>
          </a:p>
          <a:p>
            <a:pPr marL="342900" indent="-342900">
              <a:buAutoNum type="arabicParenR"/>
            </a:pPr>
            <a:endParaRPr lang="el-GR" sz="1400" dirty="0"/>
          </a:p>
          <a:p>
            <a:pPr marL="342900" indent="-342900">
              <a:buAutoNum type="arabicParenR"/>
            </a:pPr>
            <a:endParaRPr lang="el-GR" sz="1400" dirty="0"/>
          </a:p>
        </p:txBody>
      </p:sp>
      <p:sp>
        <p:nvSpPr>
          <p:cNvPr id="11" name="10 - Κουμπί ενέργειας: Προσαρμογή">
            <a:hlinkClick r:id="" action="ppaction://hlinkshowjump?jump=endshow" highlightClick="1"/>
          </p:cNvPr>
          <p:cNvSpPr/>
          <p:nvPr/>
        </p:nvSpPr>
        <p:spPr>
          <a:xfrm>
            <a:off x="428596" y="6143644"/>
            <a:ext cx="1643074" cy="35719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ΕΞΟΔΟΣ</a:t>
            </a:r>
          </a:p>
        </p:txBody>
      </p:sp>
      <p:sp>
        <p:nvSpPr>
          <p:cNvPr id="12" name="11 - Κουμπί ενέργειας: Προσαρμογή">
            <a:hlinkClick r:id="rId10" action="ppaction://hlinksldjump" highlightClick="1"/>
          </p:cNvPr>
          <p:cNvSpPr/>
          <p:nvPr/>
        </p:nvSpPr>
        <p:spPr>
          <a:xfrm>
            <a:off x="500034" y="214290"/>
            <a:ext cx="1643074" cy="357190"/>
          </a:xfrm>
          <a:prstGeom prst="actionButtonBlan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l-GR" dirty="0" smtClean="0"/>
              <a:t>ΠΡΟΒΛΗΜΑ</a:t>
            </a:r>
          </a:p>
        </p:txBody>
      </p:sp>
      <p:sp>
        <p:nvSpPr>
          <p:cNvPr id="13" name="12 - Κουμπί ενέργειας: Κεντρική σελίδα">
            <a:hlinkClick r:id="" action="ppaction://hlinkshowjump?jump=firstslide" highlightClick="1"/>
          </p:cNvPr>
          <p:cNvSpPr/>
          <p:nvPr/>
        </p:nvSpPr>
        <p:spPr>
          <a:xfrm>
            <a:off x="0" y="214290"/>
            <a:ext cx="500034" cy="35719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Αφθονία">
  <a:themeElements>
    <a:clrScheme name="Αποκορύφωμα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Αφθονία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Αφθονία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145</TotalTime>
  <Words>328</Words>
  <Application>Microsoft Office PowerPoint</Application>
  <PresentationFormat>Προβολή στην οθόνη (4:3)</PresentationFormat>
  <Paragraphs>345</Paragraphs>
  <Slides>10</Slides>
  <Notes>0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10</vt:i4>
      </vt:variant>
    </vt:vector>
  </HeadingPairs>
  <TitlesOfParts>
    <vt:vector size="11" baseType="lpstr">
      <vt:lpstr>Αφθονία</vt:lpstr>
      <vt:lpstr>ΕΛΕΓΧΟΣ ΠΕΡΙΠΤΩΣΗΣ</vt:lpstr>
      <vt:lpstr>Διαφάνεια 2</vt:lpstr>
      <vt:lpstr>Διαφάνεια 3</vt:lpstr>
      <vt:lpstr>Διαφάνεια 4</vt:lpstr>
      <vt:lpstr>Διαφάνεια 5</vt:lpstr>
      <vt:lpstr>Διαφάνεια 6</vt:lpstr>
      <vt:lpstr>Διαφάνεια 7</vt:lpstr>
      <vt:lpstr>Διαφάνεια 8</vt:lpstr>
      <vt:lpstr>Διαφάνεια 9</vt:lpstr>
      <vt:lpstr>Διαφάνεια 10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Διαφάνεια 1</dc:title>
  <dc:creator>X</dc:creator>
  <cp:lastModifiedBy>X</cp:lastModifiedBy>
  <cp:revision>51</cp:revision>
  <dcterms:created xsi:type="dcterms:W3CDTF">2009-11-26T14:29:42Z</dcterms:created>
  <dcterms:modified xsi:type="dcterms:W3CDTF">2009-11-26T17:08:34Z</dcterms:modified>
</cp:coreProperties>
</file>