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78" r:id="rId3"/>
    <p:sldId id="277" r:id="rId4"/>
    <p:sldId id="282" r:id="rId5"/>
    <p:sldId id="276" r:id="rId6"/>
    <p:sldId id="283" r:id="rId7"/>
    <p:sldId id="284" r:id="rId8"/>
    <p:sldId id="274" r:id="rId9"/>
    <p:sldId id="288" r:id="rId10"/>
    <p:sldId id="289" r:id="rId11"/>
    <p:sldId id="290" r:id="rId12"/>
    <p:sldId id="272" r:id="rId13"/>
    <p:sldId id="257" r:id="rId14"/>
    <p:sldId id="258" r:id="rId15"/>
    <p:sldId id="259" r:id="rId16"/>
    <p:sldId id="261" r:id="rId17"/>
    <p:sldId id="262" r:id="rId18"/>
    <p:sldId id="263" r:id="rId19"/>
    <p:sldId id="264" r:id="rId20"/>
    <p:sldId id="265" r:id="rId21"/>
    <p:sldId id="266" r:id="rId22"/>
    <p:sldId id="267" r:id="rId23"/>
    <p:sldId id="268" r:id="rId24"/>
    <p:sldId id="269" r:id="rId25"/>
    <p:sldId id="270" r:id="rId26"/>
    <p:sldId id="271" r:id="rId27"/>
    <p:sldId id="292" r:id="rId28"/>
    <p:sldId id="291" r:id="rId29"/>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CCFFCC"/>
    <a:srgbClr val="DDDDDD"/>
    <a:srgbClr val="B2B2B2"/>
    <a:srgbClr val="00CC00"/>
    <a:srgbClr val="FFCC66"/>
  </p:clrMru>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Μεσαίο στυλ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Μεσαίο στυλ 1 - Έμφαση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Μεσαίο στυλ 1 - Έμφαση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C2FFA5D-87B4-456A-9821-1D502468CF0F}" styleName="Στυλ με θέμα 1 - Έμφαση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21" autoAdjust="0"/>
    <p:restoredTop sz="94660"/>
  </p:normalViewPr>
  <p:slideViewPr>
    <p:cSldViewPr>
      <p:cViewPr varScale="1">
        <p:scale>
          <a:sx n="69" d="100"/>
          <a:sy n="69" d="100"/>
        </p:scale>
        <p:origin x="-55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smtClean="0"/>
              <a:t>Click to edit Master title style</a:t>
            </a:r>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6F30EA74-6D8E-43EC-967B-F8AAB05B7042}"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94073C5E-7CC4-4924-A98C-B9001085AF42}"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DBFB3F93-4707-4A8C-88F9-6C7CA2EA1FD6}"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l-GR"/>
          </a:p>
        </p:txBody>
      </p:sp>
      <p:sp>
        <p:nvSpPr>
          <p:cNvPr id="6" name="Footer Placeholder 2"/>
          <p:cNvSpPr>
            <a:spLocks noGrp="1"/>
          </p:cNvSpPr>
          <p:nvPr>
            <p:ph type="ftr" sz="quarter" idx="11"/>
          </p:nvPr>
        </p:nvSpPr>
        <p:spPr/>
        <p:txBody>
          <a:bodyPr/>
          <a:lstStyle>
            <a:lvl1pPr>
              <a:defRPr/>
            </a:lvl1pPr>
          </a:lstStyle>
          <a:p>
            <a:pPr>
              <a:defRPr/>
            </a:pPr>
            <a:endParaRPr lang="el-GR"/>
          </a:p>
        </p:txBody>
      </p:sp>
      <p:sp>
        <p:nvSpPr>
          <p:cNvPr id="7" name="Slide Number Placeholder 22"/>
          <p:cNvSpPr>
            <a:spLocks noGrp="1"/>
          </p:cNvSpPr>
          <p:nvPr>
            <p:ph type="sldNum" sz="quarter" idx="12"/>
          </p:nvPr>
        </p:nvSpPr>
        <p:spPr/>
        <p:txBody>
          <a:bodyPr/>
          <a:lstStyle>
            <a:lvl1pPr>
              <a:defRPr/>
            </a:lvl1pPr>
          </a:lstStyle>
          <a:p>
            <a:pPr>
              <a:defRPr/>
            </a:pPr>
            <a:fld id="{63AAF22D-DFEA-4CEE-BFD8-4FFB7DB79284}"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el-GR"/>
          </a:p>
        </p:txBody>
      </p:sp>
      <p:sp>
        <p:nvSpPr>
          <p:cNvPr id="8" name="Footer Placeholder 2"/>
          <p:cNvSpPr>
            <a:spLocks noGrp="1"/>
          </p:cNvSpPr>
          <p:nvPr>
            <p:ph type="ftr" sz="quarter" idx="11"/>
          </p:nvPr>
        </p:nvSpPr>
        <p:spPr/>
        <p:txBody>
          <a:bodyPr/>
          <a:lstStyle>
            <a:lvl1pPr>
              <a:defRPr/>
            </a:lvl1pPr>
          </a:lstStyle>
          <a:p>
            <a:pPr>
              <a:defRPr/>
            </a:pPr>
            <a:endParaRPr lang="el-GR"/>
          </a:p>
        </p:txBody>
      </p:sp>
      <p:sp>
        <p:nvSpPr>
          <p:cNvPr id="9" name="Slide Number Placeholder 22"/>
          <p:cNvSpPr>
            <a:spLocks noGrp="1"/>
          </p:cNvSpPr>
          <p:nvPr>
            <p:ph type="sldNum" sz="quarter" idx="12"/>
          </p:nvPr>
        </p:nvSpPr>
        <p:spPr/>
        <p:txBody>
          <a:bodyPr/>
          <a:lstStyle>
            <a:lvl1pPr>
              <a:defRPr/>
            </a:lvl1pPr>
          </a:lstStyle>
          <a:p>
            <a:pPr>
              <a:defRPr/>
            </a:pPr>
            <a:fld id="{52C035EF-06C3-4B9B-9DD6-77C3BDE1E6AD}"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l-GR"/>
          </a:p>
        </p:txBody>
      </p:sp>
      <p:sp>
        <p:nvSpPr>
          <p:cNvPr id="4" name="Footer Placeholder 2"/>
          <p:cNvSpPr>
            <a:spLocks noGrp="1"/>
          </p:cNvSpPr>
          <p:nvPr>
            <p:ph type="ftr" sz="quarter" idx="11"/>
          </p:nvPr>
        </p:nvSpPr>
        <p:spPr/>
        <p:txBody>
          <a:bodyPr/>
          <a:lstStyle>
            <a:lvl1pPr>
              <a:defRPr/>
            </a:lvl1pPr>
          </a:lstStyle>
          <a:p>
            <a:pPr>
              <a:defRPr/>
            </a:pPr>
            <a:endParaRPr lang="el-GR"/>
          </a:p>
        </p:txBody>
      </p:sp>
      <p:sp>
        <p:nvSpPr>
          <p:cNvPr id="5" name="Slide Number Placeholder 22"/>
          <p:cNvSpPr>
            <a:spLocks noGrp="1"/>
          </p:cNvSpPr>
          <p:nvPr>
            <p:ph type="sldNum" sz="quarter" idx="12"/>
          </p:nvPr>
        </p:nvSpPr>
        <p:spPr/>
        <p:txBody>
          <a:bodyPr/>
          <a:lstStyle>
            <a:lvl1pPr>
              <a:defRPr/>
            </a:lvl1pPr>
          </a:lstStyle>
          <a:p>
            <a:pPr>
              <a:defRPr/>
            </a:pPr>
            <a:fld id="{97A9DA75-2059-432C-8FBD-472F7848CD96}"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l-GR"/>
          </a:p>
        </p:txBody>
      </p:sp>
      <p:sp>
        <p:nvSpPr>
          <p:cNvPr id="3" name="Footer Placeholder 2"/>
          <p:cNvSpPr>
            <a:spLocks noGrp="1"/>
          </p:cNvSpPr>
          <p:nvPr>
            <p:ph type="ftr" sz="quarter" idx="11"/>
          </p:nvPr>
        </p:nvSpPr>
        <p:spPr/>
        <p:txBody>
          <a:bodyPr/>
          <a:lstStyle>
            <a:lvl1pPr>
              <a:defRPr/>
            </a:lvl1pPr>
          </a:lstStyle>
          <a:p>
            <a:pPr>
              <a:defRPr/>
            </a:pPr>
            <a:endParaRPr lang="el-GR"/>
          </a:p>
        </p:txBody>
      </p:sp>
      <p:sp>
        <p:nvSpPr>
          <p:cNvPr id="4" name="Slide Number Placeholder 22"/>
          <p:cNvSpPr>
            <a:spLocks noGrp="1"/>
          </p:cNvSpPr>
          <p:nvPr>
            <p:ph type="sldNum" sz="quarter" idx="12"/>
          </p:nvPr>
        </p:nvSpPr>
        <p:spPr/>
        <p:txBody>
          <a:bodyPr/>
          <a:lstStyle>
            <a:lvl1pPr>
              <a:defRPr/>
            </a:lvl1pPr>
          </a:lstStyle>
          <a:p>
            <a:pPr>
              <a:defRPr/>
            </a:pPr>
            <a:fld id="{6F2BE62A-DEC2-42C4-A47D-1DE1A94C5F5D}"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l-GR"/>
          </a:p>
        </p:txBody>
      </p:sp>
      <p:sp>
        <p:nvSpPr>
          <p:cNvPr id="6" name="Footer Placeholder 2"/>
          <p:cNvSpPr>
            <a:spLocks noGrp="1"/>
          </p:cNvSpPr>
          <p:nvPr>
            <p:ph type="ftr" sz="quarter" idx="11"/>
          </p:nvPr>
        </p:nvSpPr>
        <p:spPr/>
        <p:txBody>
          <a:bodyPr/>
          <a:lstStyle>
            <a:lvl1pPr>
              <a:defRPr/>
            </a:lvl1pPr>
          </a:lstStyle>
          <a:p>
            <a:pPr>
              <a:defRPr/>
            </a:pPr>
            <a:endParaRPr lang="el-GR"/>
          </a:p>
        </p:txBody>
      </p:sp>
      <p:sp>
        <p:nvSpPr>
          <p:cNvPr id="7" name="Slide Number Placeholder 22"/>
          <p:cNvSpPr>
            <a:spLocks noGrp="1"/>
          </p:cNvSpPr>
          <p:nvPr>
            <p:ph type="sldNum" sz="quarter" idx="12"/>
          </p:nvPr>
        </p:nvSpPr>
        <p:spPr/>
        <p:txBody>
          <a:bodyPr/>
          <a:lstStyle>
            <a:lvl1pPr>
              <a:defRPr/>
            </a:lvl1pPr>
          </a:lstStyle>
          <a:p>
            <a:pPr>
              <a:defRPr/>
            </a:pPr>
            <a:fld id="{B79E08B9-C0A7-48FF-AC3D-38FAC33E8205}"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13"/>
          <p:cNvSpPr>
            <a:spLocks noGrp="1"/>
          </p:cNvSpPr>
          <p:nvPr>
            <p:ph type="dt" sz="half" idx="10"/>
          </p:nvPr>
        </p:nvSpPr>
        <p:spPr/>
        <p:txBody>
          <a:bodyPr/>
          <a:lstStyle>
            <a:lvl1pPr>
              <a:defRPr/>
            </a:lvl1pPr>
          </a:lstStyle>
          <a:p>
            <a:pPr>
              <a:defRPr/>
            </a:pPr>
            <a:endParaRPr lang="el-GR"/>
          </a:p>
        </p:txBody>
      </p:sp>
      <p:sp>
        <p:nvSpPr>
          <p:cNvPr id="6" name="Footer Placeholder 2"/>
          <p:cNvSpPr>
            <a:spLocks noGrp="1"/>
          </p:cNvSpPr>
          <p:nvPr>
            <p:ph type="ftr" sz="quarter" idx="11"/>
          </p:nvPr>
        </p:nvSpPr>
        <p:spPr/>
        <p:txBody>
          <a:bodyPr/>
          <a:lstStyle>
            <a:lvl1pPr>
              <a:defRPr/>
            </a:lvl1pPr>
          </a:lstStyle>
          <a:p>
            <a:pPr>
              <a:defRPr/>
            </a:pPr>
            <a:endParaRPr lang="el-GR"/>
          </a:p>
        </p:txBody>
      </p:sp>
      <p:sp>
        <p:nvSpPr>
          <p:cNvPr id="7" name="Slide Number Placeholder 22"/>
          <p:cNvSpPr>
            <a:spLocks noGrp="1"/>
          </p:cNvSpPr>
          <p:nvPr>
            <p:ph type="sldNum" sz="quarter" idx="12"/>
          </p:nvPr>
        </p:nvSpPr>
        <p:spPr/>
        <p:txBody>
          <a:bodyPr/>
          <a:lstStyle>
            <a:lvl1pPr>
              <a:defRPr/>
            </a:lvl1pPr>
          </a:lstStyle>
          <a:p>
            <a:pPr>
              <a:defRPr/>
            </a:pPr>
            <a:fld id="{63C40FF9-42BC-4082-A63A-F538535FC10F}"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E3DB2B04-97A9-4188-8E17-20BCE02BF17C}"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l-GR"/>
          </a:p>
        </p:txBody>
      </p:sp>
      <p:sp>
        <p:nvSpPr>
          <p:cNvPr id="5" name="Footer Placeholder 2"/>
          <p:cNvSpPr>
            <a:spLocks noGrp="1"/>
          </p:cNvSpPr>
          <p:nvPr>
            <p:ph type="ftr" sz="quarter" idx="11"/>
          </p:nvPr>
        </p:nvSpPr>
        <p:spPr/>
        <p:txBody>
          <a:bodyPr/>
          <a:lstStyle>
            <a:lvl1pPr>
              <a:defRPr/>
            </a:lvl1pPr>
          </a:lstStyle>
          <a:p>
            <a:pPr>
              <a:defRPr/>
            </a:pPr>
            <a:endParaRPr lang="el-GR"/>
          </a:p>
        </p:txBody>
      </p:sp>
      <p:sp>
        <p:nvSpPr>
          <p:cNvPr id="6" name="Slide Number Placeholder 22"/>
          <p:cNvSpPr>
            <a:spLocks noGrp="1"/>
          </p:cNvSpPr>
          <p:nvPr>
            <p:ph type="sldNum" sz="quarter" idx="12"/>
          </p:nvPr>
        </p:nvSpPr>
        <p:spPr/>
        <p:txBody>
          <a:bodyPr/>
          <a:lstStyle>
            <a:lvl1pPr>
              <a:defRPr/>
            </a:lvl1pPr>
          </a:lstStyle>
          <a:p>
            <a:pPr>
              <a:defRPr/>
            </a:pPr>
            <a:fld id="{DD3A678B-8FAD-4450-A70B-417EFFED2063}"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smtClean="0"/>
              <a:t>Click to edit Master title style</a:t>
            </a:r>
            <a:endParaRPr lang="en-US"/>
          </a:p>
        </p:txBody>
      </p:sp>
      <p:sp>
        <p:nvSpPr>
          <p:cNvPr id="1027" name="Text Placeholder 12"/>
          <p:cNvSpPr>
            <a:spLocks noGrp="1"/>
          </p:cNvSpPr>
          <p:nvPr>
            <p:ph type="body" idx="1"/>
          </p:nvPr>
        </p:nvSpPr>
        <p:spPr bwMode="auto">
          <a:xfrm>
            <a:off x="457200" y="1600200"/>
            <a:ext cx="8229600" cy="4708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endParaRPr lang="el-G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el-G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smtClean="0">
                <a:solidFill>
                  <a:schemeClr val="tx1">
                    <a:shade val="50000"/>
                  </a:schemeClr>
                </a:solidFill>
              </a:defRPr>
            </a:lvl1pPr>
          </a:lstStyle>
          <a:p>
            <a:pPr>
              <a:defRPr/>
            </a:pPr>
            <a:fld id="{568138CE-870E-409F-A231-18539A41EB1F}"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fontAlgn="base">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fontAlgn="base">
        <a:spcBef>
          <a:spcPct val="0"/>
        </a:spcBef>
        <a:spcAft>
          <a:spcPct val="0"/>
        </a:spcAft>
        <a:defRPr sz="4100" b="1">
          <a:solidFill>
            <a:schemeClr val="tx1"/>
          </a:solidFill>
          <a:latin typeface="Arial" charset="0"/>
        </a:defRPr>
      </a:lvl2pPr>
      <a:lvl3pPr algn="ctr" rtl="0" fontAlgn="base">
        <a:spcBef>
          <a:spcPct val="0"/>
        </a:spcBef>
        <a:spcAft>
          <a:spcPct val="0"/>
        </a:spcAft>
        <a:defRPr sz="4100" b="1">
          <a:solidFill>
            <a:schemeClr val="tx1"/>
          </a:solidFill>
          <a:latin typeface="Arial" charset="0"/>
        </a:defRPr>
      </a:lvl3pPr>
      <a:lvl4pPr algn="ctr" rtl="0" fontAlgn="base">
        <a:spcBef>
          <a:spcPct val="0"/>
        </a:spcBef>
        <a:spcAft>
          <a:spcPct val="0"/>
        </a:spcAft>
        <a:defRPr sz="4100" b="1">
          <a:solidFill>
            <a:schemeClr val="tx1"/>
          </a:solidFill>
          <a:latin typeface="Arial" charset="0"/>
        </a:defRPr>
      </a:lvl4pPr>
      <a:lvl5pPr algn="ctr" rtl="0" fontAlgn="base">
        <a:spcBef>
          <a:spcPct val="0"/>
        </a:spcBef>
        <a:spcAft>
          <a:spcPct val="0"/>
        </a:spcAft>
        <a:defRPr sz="4100" b="1">
          <a:solidFill>
            <a:schemeClr val="tx1"/>
          </a:solidFill>
          <a:latin typeface="Arial" charset="0"/>
        </a:defRPr>
      </a:lvl5pPr>
      <a:lvl6pPr marL="457200" algn="ctr" rtl="0" fontAlgn="base">
        <a:spcBef>
          <a:spcPct val="0"/>
        </a:spcBef>
        <a:spcAft>
          <a:spcPct val="0"/>
        </a:spcAft>
        <a:defRPr sz="4100" b="1">
          <a:solidFill>
            <a:schemeClr val="tx1"/>
          </a:solidFill>
          <a:latin typeface="Arial" charset="0"/>
        </a:defRPr>
      </a:lvl6pPr>
      <a:lvl7pPr marL="914400" algn="ctr" rtl="0" fontAlgn="base">
        <a:spcBef>
          <a:spcPct val="0"/>
        </a:spcBef>
        <a:spcAft>
          <a:spcPct val="0"/>
        </a:spcAft>
        <a:defRPr sz="4100" b="1">
          <a:solidFill>
            <a:schemeClr val="tx1"/>
          </a:solidFill>
          <a:latin typeface="Arial" charset="0"/>
        </a:defRPr>
      </a:lvl7pPr>
      <a:lvl8pPr marL="1371600" algn="ctr" rtl="0" fontAlgn="base">
        <a:spcBef>
          <a:spcPct val="0"/>
        </a:spcBef>
        <a:spcAft>
          <a:spcPct val="0"/>
        </a:spcAft>
        <a:defRPr sz="4100" b="1">
          <a:solidFill>
            <a:schemeClr val="tx1"/>
          </a:solidFill>
          <a:latin typeface="Arial" charset="0"/>
        </a:defRPr>
      </a:lvl8pPr>
      <a:lvl9pPr marL="1828800" algn="ctr" rtl="0" fontAlgn="base">
        <a:spcBef>
          <a:spcPct val="0"/>
        </a:spcBef>
        <a:spcAft>
          <a:spcPct val="0"/>
        </a:spcAft>
        <a:defRPr sz="4100" b="1">
          <a:solidFill>
            <a:schemeClr val="tx1"/>
          </a:solidFill>
          <a:latin typeface="Arial" charset="0"/>
        </a:defRPr>
      </a:lvl9pPr>
    </p:titleStyle>
    <p:bodyStyle>
      <a:lvl1pPr marL="547688" indent="-411163" algn="l" rtl="0" fontAlgn="base">
        <a:spcBef>
          <a:spcPct val="20000"/>
        </a:spcBef>
        <a:spcAft>
          <a:spcPct val="0"/>
        </a:spcAft>
        <a:buClr>
          <a:srgbClr val="000000"/>
        </a:buClr>
        <a:buSzPct val="65000"/>
        <a:buFont typeface="Wingdings 2" pitchFamily="18" charset="2"/>
        <a:buChar char=""/>
        <a:defRPr sz="2800" kern="1200">
          <a:solidFill>
            <a:schemeClr val="tx1"/>
          </a:solidFill>
          <a:latin typeface="+mn-lt"/>
          <a:ea typeface="+mn-ea"/>
          <a:cs typeface="+mn-cs"/>
        </a:defRPr>
      </a:lvl1pPr>
      <a:lvl2pPr marL="868363" indent="-282575" algn="l" rtl="0" fontAlgn="base">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fontAlgn="base">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fontAlgn="base">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12.xml"/><Relationship Id="rId7" Type="http://schemas.openxmlformats.org/officeDocument/2006/relationships/slide" Target="slide5.xml"/><Relationship Id="rId12" Type="http://schemas.openxmlformats.org/officeDocument/2006/relationships/slide" Target="slide10.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9.xml"/><Relationship Id="rId5" Type="http://schemas.openxmlformats.org/officeDocument/2006/relationships/slide" Target="slide3.xml"/><Relationship Id="rId10" Type="http://schemas.openxmlformats.org/officeDocument/2006/relationships/slide" Target="slide8.xml"/><Relationship Id="rId4" Type="http://schemas.openxmlformats.org/officeDocument/2006/relationships/slide" Target="slide2.xml"/><Relationship Id="rId9" Type="http://schemas.openxmlformats.org/officeDocument/2006/relationships/slide" Target="slide7.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4.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7.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2.xml"/><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8.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2.xml"/><Relationship Id="rId3" Type="http://schemas.openxmlformats.org/officeDocument/2006/relationships/image" Target="../media/image4.jpeg"/><Relationship Id="rId7" Type="http://schemas.openxmlformats.org/officeDocument/2006/relationships/slide" Target="slide5.xml"/><Relationship Id="rId12" Type="http://schemas.openxmlformats.org/officeDocument/2006/relationships/slide" Target="slide10.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9.xml"/><Relationship Id="rId5" Type="http://schemas.openxmlformats.org/officeDocument/2006/relationships/slide" Target="slide3.xml"/><Relationship Id="rId10" Type="http://schemas.openxmlformats.org/officeDocument/2006/relationships/slide" Target="slide8.xml"/><Relationship Id="rId4" Type="http://schemas.openxmlformats.org/officeDocument/2006/relationships/slide" Target="slide2.xml"/><Relationship Id="rId9" Type="http://schemas.openxmlformats.org/officeDocument/2006/relationships/slide" Target="slide7.xml"/></Relationships>
</file>

<file path=ppt/slides/_rels/slide9.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2.xml"/><Relationship Id="rId3" Type="http://schemas.openxmlformats.org/officeDocument/2006/relationships/image" Target="../media/image4.jpeg"/><Relationship Id="rId7" Type="http://schemas.openxmlformats.org/officeDocument/2006/relationships/slide" Target="slide5.xml"/><Relationship Id="rId12" Type="http://schemas.openxmlformats.org/officeDocument/2006/relationships/slide" Target="slide10.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9.xml"/><Relationship Id="rId5" Type="http://schemas.openxmlformats.org/officeDocument/2006/relationships/slide" Target="slide3.xml"/><Relationship Id="rId10" Type="http://schemas.openxmlformats.org/officeDocument/2006/relationships/slide" Target="slide8.xml"/><Relationship Id="rId4" Type="http://schemas.openxmlformats.org/officeDocument/2006/relationships/slide" Target="slide2.xml"/><Relationship Id="rId9" Type="http://schemas.openxmlformats.org/officeDocument/2006/relationships/slide" Target="slide7.xml"/></Relationships>
</file>

<file path=ppt/slides/_rels/slide10.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2.xml"/><Relationship Id="rId3" Type="http://schemas.openxmlformats.org/officeDocument/2006/relationships/image" Target="../media/image4.jpeg"/><Relationship Id="rId7" Type="http://schemas.openxmlformats.org/officeDocument/2006/relationships/slide" Target="slide5.xml"/><Relationship Id="rId12" Type="http://schemas.openxmlformats.org/officeDocument/2006/relationships/slide" Target="slide10.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9.xml"/><Relationship Id="rId5" Type="http://schemas.openxmlformats.org/officeDocument/2006/relationships/slide" Target="slide3.xml"/><Relationship Id="rId10" Type="http://schemas.openxmlformats.org/officeDocument/2006/relationships/slide" Target="slide8.xml"/><Relationship Id="rId4" Type="http://schemas.openxmlformats.org/officeDocument/2006/relationships/slide" Target="slide2.xml"/><Relationship Id="rId9" Type="http://schemas.openxmlformats.org/officeDocument/2006/relationships/slide" Target="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w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38" name="37 - Κουμπί ενέργειας: Προσαρμογή">
            <a:hlinkClick r:id="rId3" action="ppaction://hlinksldjump" highlightClick="1"/>
          </p:cNvPr>
          <p:cNvSpPr/>
          <p:nvPr/>
        </p:nvSpPr>
        <p:spPr>
          <a:xfrm>
            <a:off x="357158" y="5929330"/>
            <a:ext cx="1785950" cy="57150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dirty="0" smtClean="0">
                <a:solidFill>
                  <a:srgbClr val="C00000"/>
                </a:solidFill>
              </a:rPr>
              <a:t>ΤΟ ΠΑΙΧΝΙΔΙ</a:t>
            </a:r>
            <a:endParaRPr lang="el-GR" dirty="0">
              <a:solidFill>
                <a:srgbClr val="C00000"/>
              </a:solidFill>
            </a:endParaRPr>
          </a:p>
        </p:txBody>
      </p:sp>
      <p:sp>
        <p:nvSpPr>
          <p:cNvPr id="39"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6" name="45 - Κουμπί ενέργειας: Προσαρμογή">
            <a:hlinkClick r:id="" action="ppaction://hlinkshowjump?jump=endshow" highlightClick="1"/>
          </p:cNvPr>
          <p:cNvSpPr/>
          <p:nvPr/>
        </p:nvSpPr>
        <p:spPr>
          <a:xfrm>
            <a:off x="7572396" y="6215082"/>
            <a:ext cx="1285884" cy="428628"/>
          </a:xfrm>
          <a:prstGeom prst="actionButtonBlank">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ysClr val="windowText" lastClr="000000"/>
                </a:solidFill>
              </a:rPr>
              <a:t>ΤΕΛΟΣ</a:t>
            </a:r>
          </a:p>
        </p:txBody>
      </p:sp>
      <p:sp>
        <p:nvSpPr>
          <p:cNvPr id="15" name="14 - Ορθογώνιο"/>
          <p:cNvSpPr/>
          <p:nvPr/>
        </p:nvSpPr>
        <p:spPr>
          <a:xfrm>
            <a:off x="285720" y="1071546"/>
            <a:ext cx="2507418"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4" action="ppaction://hlinksldjump"/>
              </a:rPr>
              <a:t>ΛΙΓΑ ΛΟΓΙΑ ΓΙΑ ΑΡΧΗ</a:t>
            </a:r>
            <a:endParaRPr lang="el-GR" dirty="0">
              <a:solidFill>
                <a:srgbClr val="C00000"/>
              </a:solidFill>
            </a:endParaRPr>
          </a:p>
        </p:txBody>
      </p:sp>
      <p:sp>
        <p:nvSpPr>
          <p:cNvPr id="16" name="15 - Ορθογώνιο"/>
          <p:cNvSpPr/>
          <p:nvPr/>
        </p:nvSpPr>
        <p:spPr>
          <a:xfrm>
            <a:off x="285720" y="1928802"/>
            <a:ext cx="1484702"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5" action="ppaction://hlinksldjump"/>
              </a:rPr>
              <a:t>ΕΙΣΑΓΩΓΗ 1</a:t>
            </a:r>
            <a:endParaRPr lang="el-GR" dirty="0">
              <a:solidFill>
                <a:srgbClr val="C00000"/>
              </a:solidFill>
            </a:endParaRPr>
          </a:p>
        </p:txBody>
      </p:sp>
      <p:sp>
        <p:nvSpPr>
          <p:cNvPr id="17" name="16 - Ορθογώνιο"/>
          <p:cNvSpPr/>
          <p:nvPr/>
        </p:nvSpPr>
        <p:spPr>
          <a:xfrm>
            <a:off x="2071670" y="1928802"/>
            <a:ext cx="1484702"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6" action="ppaction://hlinksldjump"/>
              </a:rPr>
              <a:t>ΕΙΣΑΓΩΓΗ 2</a:t>
            </a:r>
            <a:endParaRPr lang="el-GR" dirty="0">
              <a:solidFill>
                <a:srgbClr val="C00000"/>
              </a:solidFill>
            </a:endParaRPr>
          </a:p>
        </p:txBody>
      </p:sp>
      <p:sp>
        <p:nvSpPr>
          <p:cNvPr id="18" name="17 - Ορθογώνιο"/>
          <p:cNvSpPr/>
          <p:nvPr/>
        </p:nvSpPr>
        <p:spPr>
          <a:xfrm>
            <a:off x="285720" y="2571744"/>
            <a:ext cx="3178691"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7" action="ppaction://hlinksldjump"/>
              </a:rPr>
              <a:t>Η ΤΡΕΧΟΥΣΑ ΚΑΤΑΣΤΑΣΗ 1</a:t>
            </a:r>
            <a:endParaRPr lang="el-GR" dirty="0">
              <a:solidFill>
                <a:srgbClr val="C00000"/>
              </a:solidFill>
            </a:endParaRPr>
          </a:p>
        </p:txBody>
      </p:sp>
      <p:sp>
        <p:nvSpPr>
          <p:cNvPr id="19" name="18 - Ορθογώνιο"/>
          <p:cNvSpPr/>
          <p:nvPr/>
        </p:nvSpPr>
        <p:spPr>
          <a:xfrm>
            <a:off x="2786050" y="3071810"/>
            <a:ext cx="3178691"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8" action="ppaction://hlinksldjump"/>
              </a:rPr>
              <a:t>Η ΤΡΕΧΟΥΣΑ ΚΑΤΑΣΤΑΣΗ 2</a:t>
            </a:r>
            <a:endParaRPr lang="el-GR" dirty="0">
              <a:solidFill>
                <a:srgbClr val="C00000"/>
              </a:solidFill>
            </a:endParaRPr>
          </a:p>
        </p:txBody>
      </p:sp>
      <p:sp>
        <p:nvSpPr>
          <p:cNvPr id="20" name="19 - Ορθογώνιο"/>
          <p:cNvSpPr/>
          <p:nvPr/>
        </p:nvSpPr>
        <p:spPr>
          <a:xfrm>
            <a:off x="5286380" y="3571876"/>
            <a:ext cx="3178691"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9" action="ppaction://hlinksldjump"/>
              </a:rPr>
              <a:t>Η ΤΡΕΧΟΥΣΑ ΚΑΤΑΣΤΑΣΗ 3</a:t>
            </a:r>
            <a:endParaRPr lang="el-GR" dirty="0">
              <a:solidFill>
                <a:srgbClr val="C00000"/>
              </a:solidFill>
            </a:endParaRPr>
          </a:p>
        </p:txBody>
      </p:sp>
      <p:sp>
        <p:nvSpPr>
          <p:cNvPr id="21" name="20 - Ορθογώνιο"/>
          <p:cNvSpPr/>
          <p:nvPr/>
        </p:nvSpPr>
        <p:spPr>
          <a:xfrm>
            <a:off x="285720" y="4071942"/>
            <a:ext cx="2517099"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10" action="ppaction://hlinksldjump"/>
              </a:rPr>
              <a:t>ΤΙ ΠΡΕΠΕΙ ΝΑ ΓΙΝΕΙ 1</a:t>
            </a:r>
            <a:endParaRPr lang="el-GR" dirty="0">
              <a:solidFill>
                <a:srgbClr val="C00000"/>
              </a:solidFill>
            </a:endParaRPr>
          </a:p>
        </p:txBody>
      </p:sp>
      <p:sp>
        <p:nvSpPr>
          <p:cNvPr id="22" name="21 - Ορθογώνιο"/>
          <p:cNvSpPr/>
          <p:nvPr/>
        </p:nvSpPr>
        <p:spPr>
          <a:xfrm>
            <a:off x="2285984" y="4643446"/>
            <a:ext cx="2517099"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11" action="ppaction://hlinksldjump"/>
              </a:rPr>
              <a:t>ΤΙ ΠΡΕΠΕΙ ΝΑ ΓΙΝΕΙ 2</a:t>
            </a:r>
            <a:endParaRPr lang="el-GR" dirty="0">
              <a:solidFill>
                <a:srgbClr val="C00000"/>
              </a:solidFill>
            </a:endParaRPr>
          </a:p>
        </p:txBody>
      </p:sp>
      <p:sp>
        <p:nvSpPr>
          <p:cNvPr id="23" name="22 - Ορθογώνιο"/>
          <p:cNvSpPr/>
          <p:nvPr/>
        </p:nvSpPr>
        <p:spPr>
          <a:xfrm>
            <a:off x="4357686" y="5143512"/>
            <a:ext cx="2517099"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dirty="0" smtClean="0">
                <a:solidFill>
                  <a:srgbClr val="C00000"/>
                </a:solidFill>
                <a:hlinkClick r:id="rId12" action="ppaction://hlinksldjump"/>
              </a:rPr>
              <a:t>ΤΙ ΠΡΕΠΕΙ ΝΑ ΓΙΝΕΙ 3</a:t>
            </a:r>
            <a:endParaRPr lang="el-GR" dirty="0">
              <a:solidFill>
                <a:srgbClr val="C00000"/>
              </a:solidFill>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duotone>
              <a:schemeClr val="accent1">
                <a:shade val="45000"/>
                <a:satMod val="135000"/>
              </a:schemeClr>
              <a:prstClr val="white"/>
            </a:duotone>
            <a:clrChange>
              <a:clrFrom>
                <a:srgbClr val="FFFFFF"/>
              </a:clrFrom>
              <a:clrTo>
                <a:srgbClr val="FFFFFF">
                  <a:alpha val="0"/>
                </a:srgbClr>
              </a:clrTo>
            </a:clrChange>
          </a:blip>
          <a:srcRect/>
          <a:stretch>
            <a:fillRect/>
          </a:stretch>
        </p:blipFill>
        <p:spPr bwMode="auto">
          <a:xfrm>
            <a:off x="214282" y="500042"/>
            <a:ext cx="8643998" cy="6143668"/>
          </a:xfrm>
          <a:prstGeom prst="rect">
            <a:avLst/>
          </a:prstGeom>
          <a:noFill/>
          <a:ln w="9525">
            <a:noFill/>
            <a:miter lim="800000"/>
            <a:headEnd/>
            <a:tailEnd/>
          </a:ln>
        </p:spPr>
      </p:pic>
      <p:sp>
        <p:nvSpPr>
          <p:cNvPr id="4"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5"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ΛΙΓΑ ΛΟΓΙΑ ΓΙΑ ΑΡΧΗ</a:t>
            </a:r>
            <a:endParaRPr lang="el-GR" sz="2200" dirty="0">
              <a:solidFill>
                <a:srgbClr val="C00000"/>
              </a:solidFill>
              <a:latin typeface="+mn-lt"/>
            </a:endParaRPr>
          </a:p>
        </p:txBody>
      </p:sp>
      <p:sp>
        <p:nvSpPr>
          <p:cNvPr id="6" name="5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44033"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marL="0" marR="0" lvl="0" indent="0" defTabSz="914400" eaLnBrk="0" latinLnBrk="0" hangingPunct="0">
              <a:lnSpc>
                <a:spcPct val="100000"/>
              </a:lnSpc>
              <a:buClrTx/>
              <a:buSzTx/>
              <a:buFontTx/>
              <a:buNone/>
              <a:tabLst/>
            </a:pPr>
            <a:r>
              <a:rPr lang="el-GR" sz="1900" dirty="0">
                <a:solidFill>
                  <a:schemeClr val="bg1"/>
                </a:solidFill>
                <a:latin typeface="+mn-lt"/>
              </a:rPr>
              <a:t>Σκοπός μου δεν είναι να κάνω μια επιστημονική εργασία και να την παρουσιάσω κάπου. Γι’ αυτό εσκεμμένα με το κείμενό μου προσπαθώ να σπάσω το καλούπι της τυπικής διεπιστημονικότητας. </a:t>
            </a:r>
            <a:r>
              <a:rPr lang="el-GR" sz="1900" dirty="0">
                <a:solidFill>
                  <a:schemeClr val="tx1"/>
                </a:solidFill>
                <a:latin typeface="+mn-lt"/>
              </a:rPr>
              <a:t>Σκοπός μου είναι να πω δυο κουβέντες με τον δικό μου τρόπο στους συναδέλφους σε σχέση με την επιμόρφωσή μας, μέσα από τα φίλτρα του συναισθήματος, της εμπειρίας, της μεταφοράς, του παραλληλισμού, της αισθητικής, του χιούμορ και τέλος της αγωνίας, γιατί δεν είναι όλα επιστήμη στον χώρο μας(με την  τυπική της έννοια).  </a:t>
            </a:r>
          </a:p>
          <a:p>
            <a:pPr marL="0" marR="0" lvl="0" indent="0" algn="just" defTabSz="914400" eaLnBrk="0" latinLnBrk="0" hangingPunct="0">
              <a:lnSpc>
                <a:spcPct val="100000"/>
              </a:lnSpc>
              <a:buClrTx/>
              <a:buSzTx/>
              <a:buFontTx/>
              <a:buNone/>
              <a:tabLst/>
            </a:pPr>
            <a:r>
              <a:rPr lang="el-GR" sz="1900" dirty="0">
                <a:solidFill>
                  <a:srgbClr val="FFFF00"/>
                </a:solidFill>
                <a:latin typeface="+mn-lt"/>
              </a:rPr>
              <a:t>Ο «Καπετάνιος» στον οποίο θα αναφέρομαι συχνά παρακάτω, δεν είναι άλλος από εμένα.</a:t>
            </a:r>
          </a:p>
          <a:p>
            <a:pPr marL="0" marR="0" lvl="0" indent="0" algn="just" defTabSz="914400" eaLnBrk="0" latinLnBrk="0" hangingPunct="0">
              <a:lnSpc>
                <a:spcPct val="100000"/>
              </a:lnSpc>
              <a:buClrTx/>
              <a:buSzTx/>
              <a:buFontTx/>
              <a:buNone/>
              <a:tabLst/>
            </a:pPr>
            <a:r>
              <a:rPr lang="el-GR" sz="1900" dirty="0">
                <a:solidFill>
                  <a:srgbClr val="FFFF00"/>
                </a:solidFill>
                <a:latin typeface="+mn-lt"/>
              </a:rPr>
              <a:t>Εγώ είμαι ένας απλός-μάχιμος-εργάτης(και έτσι θέλω να μείνω) καθηγητής Πληροφορικής με εμπειρία 13ων ετών. Τόπος  δράσης μου είναι η σχολική αίθουσα. </a:t>
            </a:r>
            <a:r>
              <a:rPr lang="el-GR" sz="1900" dirty="0">
                <a:solidFill>
                  <a:schemeClr val="bg1"/>
                </a:solidFill>
                <a:latin typeface="+mn-lt"/>
              </a:rPr>
              <a:t>Οι «διατροφικές συνήθειες» είναι ο τρόπος και ο τόπος που συνήθιζα και συνηθίζω να παίρνω την πνευματική-παιδαγωγική-συναισθηματική τροφή μου. </a:t>
            </a:r>
            <a:r>
              <a:rPr lang="el-GR" sz="1900" dirty="0">
                <a:solidFill>
                  <a:schemeClr val="tx1"/>
                </a:solidFill>
                <a:latin typeface="+mn-lt"/>
              </a:rPr>
              <a:t>Το «παιχνίδι» που παρουσιάζεται παρακάτω σατιρίζει την αγωνία που έχω ως εκπαιδευτικός να αποκτήσω τα απαραίτητα εφόδια (πνευματικά – συναισθηματικά – παιδαγωγικά – καλλιτεχνικά) μέσα από τις επιλογές και τις διαθέσεις της κοινωνίας (οι παίκτες δηλαδή είναι μέλη της Ελληνικής κοινωνίας). Το «παιχνίδι» διαθέτει επίσης και το στοιχείο της ανάδρασης-ανατροφοδότησης γιατί παίκτης του παιχνιδιού μπορεί να γίνει και ο ίδιος ο «Καπετάνιος». </a:t>
            </a:r>
          </a:p>
        </p:txBody>
      </p:sp>
      <p:sp>
        <p:nvSpPr>
          <p:cNvPr id="7" name="6 - Ορθογώνιο"/>
          <p:cNvSpPr/>
          <p:nvPr/>
        </p:nvSpPr>
        <p:spPr>
          <a:xfrm>
            <a:off x="4929190" y="428604"/>
            <a:ext cx="1539204" cy="24622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8" name="7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9" name="8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0" name="9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1" name="10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2" name="11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3" name="12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4" name="13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5" name="14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6" name="15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ΕΙΣΑΓΩΓΗ 1</a:t>
            </a:r>
            <a:endParaRPr lang="el-GR" sz="2200" dirty="0">
              <a:solidFill>
                <a:srgbClr val="C00000"/>
              </a:solidFill>
              <a:latin typeface="+mn-lt"/>
            </a:endParaRPr>
          </a:p>
        </p:txBody>
      </p:sp>
      <p:sp>
        <p:nvSpPr>
          <p:cNvPr id="5" name="4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6"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eaLnBrk="0" hangingPunct="0"/>
            <a:r>
              <a:rPr kumimoji="0" lang="el-GR" sz="20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0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Αν είναι να κάνεις κάτι,  κάντο καλά, αλλιώς μη το κάνεις καθόλου</a:t>
            </a:r>
            <a:r>
              <a:rPr kumimoji="0" lang="el-GR" sz="20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0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ή </a:t>
            </a:r>
            <a:r>
              <a:rPr kumimoji="0" lang="el-GR" sz="20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0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γιατί δεν πάω καλύτερα να σκαλίσω τον κήπο μου;</a:t>
            </a:r>
            <a:r>
              <a:rPr kumimoji="0" lang="el-GR" sz="20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0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Πείτε μου ειλικρινά, πόσα είναι τα σεμινάρια που παρακολουθήσατε, και δε φωνάξατε μέσα σας δυνατά κάποια από τις παραπάνω προτάσεις, σε κάποιο χρονικό σημείο του σεμιναρίου;</a:t>
            </a:r>
          </a:p>
          <a:p>
            <a:pPr eaLnBrk="0" hangingPunct="0"/>
            <a:r>
              <a:rPr lang="el-GR" sz="2000" dirty="0">
                <a:solidFill>
                  <a:schemeClr val="tx1"/>
                </a:solidFill>
              </a:rPr>
              <a:t>Είναι γεγονός ότι από το 1996 (τότε που με διορίσανε σ’ ένα δυσπρόσιτο νησί) μέχρι και πριν από 2-3 περίπου χρόνια, η «επιμόρφωση των εκπαιδευτικών» κυκλοφορούσε στους κύκλους των εκπαιδευτικών μόνο σαν ανέκδοτο.  Δηλαδή μετά τα γνωστά ανέκδοτα που ξεκινούν κάπως έτσι: «ήταν ένας Άγγλος ένας Γάλλος και ένας Γερμανός ….» κατέληγε πάντοτε η παρέα στο «εκείνο με την επιμόρφωση των εκπαιδευτικών το ξέρετε»; Και βέβαια λύνονταν όλοι στα γέλια. </a:t>
            </a:r>
            <a:endParaRPr lang="el-GR" sz="2000" dirty="0" smtClean="0">
              <a:solidFill>
                <a:schemeClr val="tx1"/>
              </a:solidFill>
            </a:endParaRPr>
          </a:p>
          <a:p>
            <a:pPr eaLnBrk="0" hangingPunct="0"/>
            <a:r>
              <a:rPr lang="el-GR" sz="2000" dirty="0">
                <a:solidFill>
                  <a:srgbClr val="FFFF00"/>
                </a:solidFill>
              </a:rPr>
              <a:t>Τα 2-3 τελευταία χρόνια η αλήθεια είναι ότι ξέσπασε μια «επιμορφωτική καταιγίδα» που όμοιά της δεν έχει ξαναζήσει το εκπαιδευτικό μας συνονθύλευμα. Δεκάδες, εκατοντάδες  επιμορφωτικά προγράμματα «τρέχουν» πανικόβλητα να βρουν επιμορφωτές και επιμορφωμένους. Για σταθείτε ρε παιδιά, στα καλά καθούμενα ξεσπά μια καταιγίδα και μείς θα βγούμε έξω με τους κουβάδες (και χωρίς ομπρέλα) να μαζέψουμε το «νερό» της υπόλοιπης ζωής μας;  Έτσι το είδατε το πράγμα εσείς οι μεγάλοι που τα σχεδιάζετε όλα από κει πάνω; Αυτά τα πράγματα θέλουν ρέγουλα (όπως λέει και ο πατέρας μου). Θέλουν τον ζωτικό τους χωροχρόνο για να αποδώσουν</a:t>
            </a:r>
            <a:r>
              <a:rPr lang="el-GR" sz="2000" dirty="0" smtClean="0">
                <a:solidFill>
                  <a:srgbClr val="FFFF00"/>
                </a:solidFill>
              </a:rPr>
              <a:t>.</a:t>
            </a:r>
            <a:endParaRPr kumimoji="0" lang="el-GR" sz="3600" b="0" i="0" u="none" strike="noStrike" cap="none" normalizeH="0" baseline="0" dirty="0" smtClean="0">
              <a:ln>
                <a:noFill/>
              </a:ln>
              <a:solidFill>
                <a:srgbClr val="FFFF00"/>
              </a:solidFill>
              <a:effectLst/>
              <a:latin typeface="Arial" pitchFamily="34" charset="0"/>
            </a:endParaRPr>
          </a:p>
        </p:txBody>
      </p:sp>
      <p:sp>
        <p:nvSpPr>
          <p:cNvPr id="7" name="6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8" name="7 - Ορθογώνιο"/>
          <p:cNvSpPr/>
          <p:nvPr/>
        </p:nvSpPr>
        <p:spPr>
          <a:xfrm>
            <a:off x="6572264" y="428604"/>
            <a:ext cx="760144" cy="2154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9" name="8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0" name="9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1" name="10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2" name="11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3" name="12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4" name="13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5" name="14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6" name="15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ΕΙΣΑΓΩΓΗ 2</a:t>
            </a:r>
            <a:endParaRPr lang="el-GR" sz="2200" dirty="0">
              <a:solidFill>
                <a:srgbClr val="C00000"/>
              </a:solidFill>
              <a:latin typeface="+mn-lt"/>
            </a:endParaRPr>
          </a:p>
        </p:txBody>
      </p:sp>
      <p:sp>
        <p:nvSpPr>
          <p:cNvPr id="5" name="4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6"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endParaRPr lang="el-GR" sz="2000" dirty="0" smtClean="0"/>
          </a:p>
          <a:p>
            <a:endParaRPr lang="el-GR" sz="2000" dirty="0"/>
          </a:p>
          <a:p>
            <a:r>
              <a:rPr lang="el-GR" sz="2000" dirty="0" smtClean="0"/>
              <a:t>Η </a:t>
            </a:r>
            <a:r>
              <a:rPr lang="el-GR" sz="2000" dirty="0"/>
              <a:t>Πανελλήνια Ένωση </a:t>
            </a:r>
            <a:r>
              <a:rPr lang="el-GR" sz="2000" dirty="0" err="1"/>
              <a:t>ΚΑθηγητών</a:t>
            </a:r>
            <a:r>
              <a:rPr lang="el-GR" sz="2000" dirty="0"/>
              <a:t> Πληροφορικής στο </a:t>
            </a:r>
            <a:r>
              <a:rPr lang="en-US" sz="2000" dirty="0"/>
              <a:t>BLOG</a:t>
            </a:r>
            <a:r>
              <a:rPr lang="el-GR" sz="2000" dirty="0"/>
              <a:t> της, διεξήγαγε μια ψηφοφορία σχετικά με την πρόσφατη επιμόρφωση στην ειδικότητά μας. Οι ψηφοφόροι ήταν «επιμορφωμένοι» καθηγητές Πληροφορικής. </a:t>
            </a:r>
            <a:r>
              <a:rPr lang="el-GR" sz="2000" dirty="0">
                <a:solidFill>
                  <a:schemeClr val="tx1"/>
                </a:solidFill>
              </a:rPr>
              <a:t>(Βέβαια δε βάζω και το χέρι μου στη φωτιά, ότι όλοι οι συμμετέχοντες στην ψηφοφορία είναι [«επιμορφωμένοι»] καθηγητές Πληροφορικής. Από την άλλη όμως γιατί να ψηφίσει σ’ αυτή τη ψηφοφορία η γειτόνισσα ή ο γείτονας του διπλανού </a:t>
            </a:r>
            <a:r>
              <a:rPr lang="en-US" sz="2000" dirty="0">
                <a:solidFill>
                  <a:schemeClr val="tx1"/>
                </a:solidFill>
              </a:rPr>
              <a:t>Blog</a:t>
            </a:r>
            <a:r>
              <a:rPr lang="el-GR" sz="2000" dirty="0">
                <a:solidFill>
                  <a:schemeClr val="tx1"/>
                </a:solidFill>
              </a:rPr>
              <a:t>;)</a:t>
            </a:r>
            <a:r>
              <a:rPr lang="el-GR" sz="2000" dirty="0"/>
              <a:t> </a:t>
            </a:r>
            <a:r>
              <a:rPr lang="el-GR" sz="2000" dirty="0">
                <a:solidFill>
                  <a:srgbClr val="FFFF00"/>
                </a:solidFill>
              </a:rPr>
              <a:t>Η ψηφοφορία έκλεισε  στο τέλος Οκτωβρίου του </a:t>
            </a:r>
            <a:r>
              <a:rPr lang="el-GR" sz="2000" dirty="0" smtClean="0">
                <a:solidFill>
                  <a:srgbClr val="FFFF00"/>
                </a:solidFill>
              </a:rPr>
              <a:t>2008. Ψήφοι</a:t>
            </a:r>
            <a:r>
              <a:rPr lang="el-GR" sz="2000" dirty="0">
                <a:solidFill>
                  <a:srgbClr val="FFFF00"/>
                </a:solidFill>
              </a:rPr>
              <a:t>: 230 </a:t>
            </a:r>
            <a:r>
              <a:rPr lang="el-GR" sz="2000" dirty="0" smtClean="0">
                <a:solidFill>
                  <a:srgbClr val="FFFF00"/>
                </a:solidFill>
              </a:rPr>
              <a:t>.</a:t>
            </a:r>
            <a:r>
              <a:rPr lang="el-GR" sz="2000" dirty="0" smtClean="0"/>
              <a:t> </a:t>
            </a:r>
          </a:p>
          <a:p>
            <a:endParaRPr lang="el-GR" sz="2000" dirty="0" smtClean="0"/>
          </a:p>
          <a:p>
            <a:r>
              <a:rPr lang="el-GR" sz="2000" b="1" i="1" dirty="0"/>
              <a:t>Πίνακας 1:</a:t>
            </a:r>
            <a:r>
              <a:rPr lang="el-GR" sz="2000" dirty="0"/>
              <a:t> </a:t>
            </a:r>
            <a:r>
              <a:rPr lang="el-GR" sz="2000" i="1" dirty="0"/>
              <a:t>Πως βρίσκετε την επιμόρφωση στην ειδικότητά μας έως τώρα</a:t>
            </a:r>
            <a:r>
              <a:rPr lang="el-GR" sz="2000" i="1" dirty="0" smtClean="0"/>
              <a:t>;</a:t>
            </a:r>
            <a:endParaRPr lang="el-GR" sz="2000" dirty="0" smtClean="0"/>
          </a:p>
          <a:p>
            <a:endParaRPr lang="el-GR" sz="2000" dirty="0"/>
          </a:p>
          <a:p>
            <a:endParaRPr lang="el-GR" sz="2000" dirty="0" smtClean="0"/>
          </a:p>
          <a:p>
            <a:endParaRPr lang="el-GR" sz="2000" dirty="0"/>
          </a:p>
          <a:p>
            <a:endParaRPr lang="el-GR" sz="2000" dirty="0" smtClean="0"/>
          </a:p>
          <a:p>
            <a:endParaRPr lang="el-GR" sz="2000" dirty="0"/>
          </a:p>
          <a:p>
            <a:endParaRPr lang="el-GR" sz="2000" dirty="0" smtClean="0"/>
          </a:p>
          <a:p>
            <a:endParaRPr lang="el-GR" sz="2000" dirty="0" smtClean="0"/>
          </a:p>
          <a:p>
            <a:endParaRPr lang="el-GR" sz="2000" dirty="0"/>
          </a:p>
          <a:p>
            <a:endParaRPr lang="el-GR" sz="2000" dirty="0"/>
          </a:p>
        </p:txBody>
      </p:sp>
      <p:graphicFrame>
        <p:nvGraphicFramePr>
          <p:cNvPr id="7" name="6 - Πίνακας"/>
          <p:cNvGraphicFramePr>
            <a:graphicFrameLocks noGrp="1"/>
          </p:cNvGraphicFramePr>
          <p:nvPr/>
        </p:nvGraphicFramePr>
        <p:xfrm>
          <a:off x="357158" y="4429132"/>
          <a:ext cx="4929222" cy="2239640"/>
        </p:xfrm>
        <a:graphic>
          <a:graphicData uri="http://schemas.openxmlformats.org/drawingml/2006/table">
            <a:tbl>
              <a:tblPr firstRow="1" bandRow="1">
                <a:tableStyleId>{3C2FFA5D-87B4-456A-9821-1D502468CF0F}</a:tableStyleId>
              </a:tblPr>
              <a:tblGrid>
                <a:gridCol w="1839956"/>
                <a:gridCol w="1374754"/>
                <a:gridCol w="1714512"/>
              </a:tblGrid>
              <a:tr h="340672">
                <a:tc>
                  <a:txBody>
                    <a:bodyPr/>
                    <a:lstStyle/>
                    <a:p>
                      <a:r>
                        <a:rPr kumimoji="0" lang="el-GR" sz="1600" b="1" kern="1200" dirty="0" smtClean="0">
                          <a:solidFill>
                            <a:schemeClr val="lt1"/>
                          </a:solidFill>
                          <a:latin typeface="+mn-lt"/>
                          <a:ea typeface="+mn-ea"/>
                          <a:cs typeface="+mn-cs"/>
                        </a:rPr>
                        <a:t>Χαρακτηρισμός</a:t>
                      </a:r>
                      <a:endParaRPr lang="el-GR" sz="1600" dirty="0"/>
                    </a:p>
                  </a:txBody>
                  <a:tcPr/>
                </a:tc>
                <a:tc>
                  <a:txBody>
                    <a:bodyPr/>
                    <a:lstStyle/>
                    <a:p>
                      <a:pPr algn="ctr"/>
                      <a:r>
                        <a:rPr lang="el-GR" sz="1600" dirty="0" smtClean="0"/>
                        <a:t>Πλήθος</a:t>
                      </a:r>
                      <a:endParaRPr lang="el-GR" sz="1600" dirty="0"/>
                    </a:p>
                  </a:txBody>
                  <a:tcPr/>
                </a:tc>
                <a:tc>
                  <a:txBody>
                    <a:bodyPr/>
                    <a:lstStyle/>
                    <a:p>
                      <a:r>
                        <a:rPr lang="el-GR" dirty="0" smtClean="0"/>
                        <a:t>Ποσοστό </a:t>
                      </a:r>
                      <a:endParaRPr lang="el-GR" dirty="0"/>
                    </a:p>
                  </a:txBody>
                  <a:tcPr/>
                </a:tc>
              </a:tr>
              <a:tr h="374776">
                <a:tc>
                  <a:txBody>
                    <a:bodyPr/>
                    <a:lstStyle/>
                    <a:p>
                      <a:pPr>
                        <a:lnSpc>
                          <a:spcPct val="115000"/>
                        </a:lnSpc>
                        <a:spcAft>
                          <a:spcPts val="0"/>
                        </a:spcAft>
                      </a:pPr>
                      <a:r>
                        <a:rPr lang="el-GR" sz="1600" dirty="0">
                          <a:solidFill>
                            <a:srgbClr val="000000"/>
                          </a:solidFill>
                          <a:latin typeface="Times New Roman"/>
                          <a:ea typeface="Times New Roman"/>
                          <a:cs typeface="Times New Roman"/>
                        </a:rPr>
                        <a:t>Πολύ καλή!</a:t>
                      </a:r>
                      <a:endParaRPr lang="el-GR" sz="1600" dirty="0">
                        <a:latin typeface="Calibri"/>
                        <a:ea typeface="Calibri"/>
                        <a:cs typeface="Times New Roman"/>
                      </a:endParaRPr>
                    </a:p>
                  </a:txBody>
                  <a:tcPr marL="68580" marR="68580" marT="0" marB="0"/>
                </a:tc>
                <a:tc>
                  <a:txBody>
                    <a:bodyPr/>
                    <a:lstStyle/>
                    <a:p>
                      <a:pPr algn="ctr"/>
                      <a:r>
                        <a:rPr lang="el-GR" sz="1600" dirty="0" smtClean="0">
                          <a:solidFill>
                            <a:srgbClr val="000000"/>
                          </a:solidFill>
                          <a:latin typeface="Times New Roman"/>
                          <a:ea typeface="Times New Roman"/>
                          <a:cs typeface="Times New Roman"/>
                        </a:rPr>
                        <a:t>15</a:t>
                      </a:r>
                      <a:endParaRPr lang="el-GR" sz="1600" dirty="0">
                        <a:latin typeface="Calibri"/>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600" dirty="0" smtClean="0">
                          <a:solidFill>
                            <a:srgbClr val="000000"/>
                          </a:solidFill>
                          <a:latin typeface="+mn-lt"/>
                          <a:ea typeface="Times New Roman"/>
                          <a:cs typeface="Times New Roman"/>
                        </a:rPr>
                        <a:t>(6%)</a:t>
                      </a:r>
                      <a:r>
                        <a:rPr lang="el-GR" sz="1600" dirty="0" smtClean="0">
                          <a:latin typeface="Calibri"/>
                          <a:ea typeface="Times New Roman"/>
                          <a:cs typeface="Times New Roman"/>
                        </a:rPr>
                        <a:t> </a:t>
                      </a:r>
                      <a:endParaRPr lang="el-GR" sz="1600" dirty="0"/>
                    </a:p>
                  </a:txBody>
                  <a:tcPr/>
                </a:tc>
              </a:tr>
              <a:tr h="374776">
                <a:tc>
                  <a:txBody>
                    <a:bodyPr/>
                    <a:lstStyle/>
                    <a:p>
                      <a:pPr>
                        <a:lnSpc>
                          <a:spcPct val="115000"/>
                        </a:lnSpc>
                        <a:spcAft>
                          <a:spcPts val="0"/>
                        </a:spcAft>
                      </a:pPr>
                      <a:r>
                        <a:rPr lang="el-GR" sz="1600" dirty="0">
                          <a:solidFill>
                            <a:srgbClr val="000000"/>
                          </a:solidFill>
                          <a:latin typeface="Times New Roman"/>
                          <a:ea typeface="Times New Roman"/>
                          <a:cs typeface="Times New Roman"/>
                        </a:rPr>
                        <a:t>Καλή...</a:t>
                      </a:r>
                      <a:endParaRPr lang="el-GR" sz="1600" dirty="0">
                        <a:latin typeface="Calibri"/>
                        <a:ea typeface="Calibri"/>
                        <a:cs typeface="Times New Roman"/>
                      </a:endParaRPr>
                    </a:p>
                  </a:txBody>
                  <a:tcPr marL="68580" marR="68580" marT="0" marB="0"/>
                </a:tc>
                <a:tc>
                  <a:txBody>
                    <a:bodyPr/>
                    <a:lstStyle/>
                    <a:p>
                      <a:pPr algn="ctr">
                        <a:lnSpc>
                          <a:spcPct val="115000"/>
                        </a:lnSpc>
                        <a:spcBef>
                          <a:spcPts val="150"/>
                        </a:spcBef>
                        <a:spcAft>
                          <a:spcPts val="0"/>
                        </a:spcAft>
                      </a:pPr>
                      <a:r>
                        <a:rPr lang="el-GR" sz="1600" dirty="0" smtClean="0">
                          <a:solidFill>
                            <a:srgbClr val="000000"/>
                          </a:solidFill>
                          <a:latin typeface="Times New Roman"/>
                          <a:ea typeface="Times New Roman"/>
                          <a:cs typeface="Times New Roman"/>
                        </a:rPr>
                        <a:t>47</a:t>
                      </a:r>
                      <a:endParaRPr lang="el-GR" sz="1600" dirty="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600" dirty="0" smtClean="0">
                          <a:solidFill>
                            <a:srgbClr val="000000"/>
                          </a:solidFill>
                          <a:latin typeface="+mn-lt"/>
                          <a:ea typeface="Times New Roman"/>
                          <a:cs typeface="Times New Roman"/>
                        </a:rPr>
                        <a:t>(20%)</a:t>
                      </a:r>
                      <a:endParaRPr lang="el-GR" sz="1600" dirty="0"/>
                    </a:p>
                  </a:txBody>
                  <a:tcPr/>
                </a:tc>
              </a:tr>
              <a:tr h="374776">
                <a:tc>
                  <a:txBody>
                    <a:bodyPr/>
                    <a:lstStyle/>
                    <a:p>
                      <a:pPr>
                        <a:lnSpc>
                          <a:spcPct val="115000"/>
                        </a:lnSpc>
                        <a:spcAft>
                          <a:spcPts val="0"/>
                        </a:spcAft>
                      </a:pPr>
                      <a:r>
                        <a:rPr lang="el-GR" sz="1600" dirty="0">
                          <a:solidFill>
                            <a:srgbClr val="000000"/>
                          </a:solidFill>
                          <a:latin typeface="Times New Roman"/>
                          <a:ea typeface="Times New Roman"/>
                          <a:cs typeface="Times New Roman"/>
                        </a:rPr>
                        <a:t>όχι κάτι ιδιαίτερο</a:t>
                      </a:r>
                      <a:endParaRPr lang="el-GR" sz="1600" dirty="0">
                        <a:latin typeface="Calibri"/>
                        <a:ea typeface="Calibri"/>
                        <a:cs typeface="Times New Roman"/>
                      </a:endParaRPr>
                    </a:p>
                  </a:txBody>
                  <a:tcPr marL="68580" marR="68580" marT="0" marB="0"/>
                </a:tc>
                <a:tc>
                  <a:txBody>
                    <a:bodyPr/>
                    <a:lstStyle/>
                    <a:p>
                      <a:pPr algn="ctr">
                        <a:lnSpc>
                          <a:spcPct val="115000"/>
                        </a:lnSpc>
                        <a:spcBef>
                          <a:spcPts val="150"/>
                        </a:spcBef>
                        <a:spcAft>
                          <a:spcPts val="0"/>
                        </a:spcAft>
                      </a:pPr>
                      <a:r>
                        <a:rPr lang="el-GR" sz="1600" dirty="0" smtClean="0">
                          <a:solidFill>
                            <a:srgbClr val="000000"/>
                          </a:solidFill>
                          <a:latin typeface="Times New Roman"/>
                          <a:ea typeface="Times New Roman"/>
                          <a:cs typeface="Times New Roman"/>
                        </a:rPr>
                        <a:t>36</a:t>
                      </a:r>
                      <a:endParaRPr lang="el-GR" sz="1600" dirty="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600" dirty="0" smtClean="0">
                          <a:solidFill>
                            <a:srgbClr val="000000"/>
                          </a:solidFill>
                          <a:latin typeface="+mn-lt"/>
                          <a:ea typeface="Times New Roman"/>
                          <a:cs typeface="Times New Roman"/>
                        </a:rPr>
                        <a:t>(15%)</a:t>
                      </a:r>
                      <a:endParaRPr lang="el-GR" sz="1600" dirty="0"/>
                    </a:p>
                  </a:txBody>
                  <a:tcPr/>
                </a:tc>
              </a:tr>
              <a:tr h="374776">
                <a:tc>
                  <a:txBody>
                    <a:bodyPr/>
                    <a:lstStyle/>
                    <a:p>
                      <a:pPr>
                        <a:lnSpc>
                          <a:spcPct val="115000"/>
                        </a:lnSpc>
                        <a:spcAft>
                          <a:spcPts val="0"/>
                        </a:spcAft>
                      </a:pPr>
                      <a:r>
                        <a:rPr lang="el-GR" sz="1600" dirty="0">
                          <a:solidFill>
                            <a:srgbClr val="000000"/>
                          </a:solidFill>
                          <a:latin typeface="Times New Roman"/>
                          <a:ea typeface="Times New Roman"/>
                          <a:cs typeface="Times New Roman"/>
                        </a:rPr>
                        <a:t>προχειροδουλειά!</a:t>
                      </a:r>
                      <a:endParaRPr lang="el-GR" sz="1600" dirty="0">
                        <a:latin typeface="Calibri"/>
                        <a:ea typeface="Calibri"/>
                        <a:cs typeface="Times New Roman"/>
                      </a:endParaRPr>
                    </a:p>
                  </a:txBody>
                  <a:tcPr marL="68580" marR="68580" marT="0" marB="0"/>
                </a:tc>
                <a:tc>
                  <a:txBody>
                    <a:bodyPr/>
                    <a:lstStyle/>
                    <a:p>
                      <a:pPr algn="ctr">
                        <a:lnSpc>
                          <a:spcPct val="115000"/>
                        </a:lnSpc>
                        <a:spcBef>
                          <a:spcPts val="150"/>
                        </a:spcBef>
                        <a:spcAft>
                          <a:spcPts val="0"/>
                        </a:spcAft>
                      </a:pPr>
                      <a:r>
                        <a:rPr lang="el-GR" sz="1600" dirty="0" smtClean="0">
                          <a:solidFill>
                            <a:srgbClr val="000000"/>
                          </a:solidFill>
                          <a:latin typeface="Times New Roman"/>
                          <a:ea typeface="Times New Roman"/>
                          <a:cs typeface="Times New Roman"/>
                        </a:rPr>
                        <a:t>128</a:t>
                      </a:r>
                      <a:endParaRPr lang="el-GR" sz="1600" dirty="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600" dirty="0" smtClean="0">
                          <a:solidFill>
                            <a:srgbClr val="000000"/>
                          </a:solidFill>
                          <a:latin typeface="+mn-lt"/>
                          <a:ea typeface="Times New Roman"/>
                          <a:cs typeface="Times New Roman"/>
                        </a:rPr>
                        <a:t>(55%)</a:t>
                      </a:r>
                      <a:endParaRPr lang="el-GR" sz="1600" dirty="0"/>
                    </a:p>
                  </a:txBody>
                  <a:tcPr/>
                </a:tc>
              </a:tr>
              <a:tr h="374776">
                <a:tc>
                  <a:txBody>
                    <a:bodyPr/>
                    <a:lstStyle/>
                    <a:p>
                      <a:pPr>
                        <a:lnSpc>
                          <a:spcPct val="115000"/>
                        </a:lnSpc>
                        <a:spcAft>
                          <a:spcPts val="0"/>
                        </a:spcAft>
                      </a:pPr>
                      <a:r>
                        <a:rPr lang="el-GR" sz="1600" dirty="0">
                          <a:solidFill>
                            <a:srgbClr val="000000"/>
                          </a:solidFill>
                          <a:latin typeface="Times New Roman"/>
                          <a:ea typeface="Times New Roman"/>
                          <a:cs typeface="Times New Roman"/>
                        </a:rPr>
                        <a:t>ΔΓ/ΔΑ</a:t>
                      </a:r>
                      <a:endParaRPr lang="el-GR" sz="1600" dirty="0">
                        <a:latin typeface="Calibri"/>
                        <a:ea typeface="Calibri"/>
                        <a:cs typeface="Times New Roman"/>
                      </a:endParaRPr>
                    </a:p>
                  </a:txBody>
                  <a:tcPr marL="68580" marR="68580" marT="0" marB="0"/>
                </a:tc>
                <a:tc>
                  <a:txBody>
                    <a:bodyPr/>
                    <a:lstStyle/>
                    <a:p>
                      <a:pPr algn="ctr">
                        <a:lnSpc>
                          <a:spcPct val="115000"/>
                        </a:lnSpc>
                        <a:spcBef>
                          <a:spcPts val="150"/>
                        </a:spcBef>
                        <a:spcAft>
                          <a:spcPts val="0"/>
                        </a:spcAft>
                      </a:pPr>
                      <a:r>
                        <a:rPr lang="el-GR" sz="1600" dirty="0" smtClean="0">
                          <a:solidFill>
                            <a:srgbClr val="000000"/>
                          </a:solidFill>
                          <a:latin typeface="Times New Roman"/>
                          <a:ea typeface="Times New Roman"/>
                          <a:cs typeface="Times New Roman"/>
                        </a:rPr>
                        <a:t>4</a:t>
                      </a:r>
                      <a:endParaRPr lang="el-GR" sz="1600" dirty="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600" dirty="0" smtClean="0">
                          <a:solidFill>
                            <a:srgbClr val="000000"/>
                          </a:solidFill>
                          <a:latin typeface="+mn-lt"/>
                          <a:ea typeface="Times New Roman"/>
                          <a:cs typeface="Times New Roman"/>
                        </a:rPr>
                        <a:t>(1%)</a:t>
                      </a:r>
                      <a:endParaRPr lang="el-GR" sz="1600" dirty="0"/>
                    </a:p>
                  </a:txBody>
                  <a:tcPr/>
                </a:tc>
              </a:tr>
            </a:tbl>
          </a:graphicData>
        </a:graphic>
      </p:graphicFrame>
      <p:sp>
        <p:nvSpPr>
          <p:cNvPr id="8" name="7 - Επεξήγηση με παραλληλόγραμμο"/>
          <p:cNvSpPr/>
          <p:nvPr/>
        </p:nvSpPr>
        <p:spPr>
          <a:xfrm>
            <a:off x="5643570" y="4929198"/>
            <a:ext cx="1214446" cy="571504"/>
          </a:xfrm>
          <a:prstGeom prst="wedgeRectCallout">
            <a:avLst>
              <a:gd name="adj1" fmla="val -148713"/>
              <a:gd name="adj2" fmla="val 1310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70 %</a:t>
            </a:r>
            <a:endParaRPr lang="el-GR" dirty="0"/>
          </a:p>
        </p:txBody>
      </p:sp>
      <p:sp>
        <p:nvSpPr>
          <p:cNvPr id="9" name="8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10" name="9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11" name="10 - Ορθογώνιο"/>
          <p:cNvSpPr/>
          <p:nvPr/>
        </p:nvSpPr>
        <p:spPr>
          <a:xfrm>
            <a:off x="7429520" y="428604"/>
            <a:ext cx="760144" cy="2154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2" name="11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3" name="12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4" name="13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5" name="14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6" name="15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7" name="16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8" name="17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Η ΤΡΕΧΟΥΣΑ ΚΑΤΑΣΤΑΣΗ  1</a:t>
            </a:r>
            <a:endParaRPr lang="el-GR" sz="2200" dirty="0">
              <a:solidFill>
                <a:srgbClr val="C00000"/>
              </a:solidFill>
              <a:latin typeface="+mn-lt"/>
            </a:endParaRPr>
          </a:p>
        </p:txBody>
      </p:sp>
      <p:sp>
        <p:nvSpPr>
          <p:cNvPr id="5" name="4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6"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eaLnBrk="0" hangingPunct="0"/>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Ως προς τις αντιλήψεις της σύγχρονης κοινωνίας για την </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σιλουέτα</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Ο όγκος του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Καπετάνιου</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όπως τον βλέπουν η κοινωνία και οι μαθητές του</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του </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Καπετάνιου</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αυτή (η σύγχρονη κοινωνία δηλαδή) διακρίνεται χοντρικά σε 2 κατηγορίες:</a:t>
            </a:r>
          </a:p>
          <a:p>
            <a:pPr lvl="0" eaLnBrk="0" hangingPunct="0"/>
            <a:endParaRPr kumimoji="0" lang="el-GR" sz="2400" b="0" i="0" u="none" strike="noStrike" cap="none" normalizeH="0" baseline="0" dirty="0" smtClean="0">
              <a:ln>
                <a:noFill/>
              </a:ln>
              <a:solidFill>
                <a:schemeClr val="tx1"/>
              </a:solidFill>
              <a:effectLst/>
              <a:latin typeface="Arial" pitchFamily="34" charset="0"/>
            </a:endParaRPr>
          </a:p>
          <a:p>
            <a:pPr lvl="0" eaLnBrk="0" hangingPunct="0"/>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Α) Είναι αυτοί που θέλουν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καλοθρεμμένο</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Ο όγκος του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Καπετάνιου</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είναι υπερβολικά μεγάλος, τόσο μεγάλος που δεν μπορεί να τον ελέγξει</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τον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Καπετάνιο</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p>
          <a:p>
            <a:pPr lvl="0" eaLnBrk="0" hangingPunct="0"/>
            <a:endParaRPr kumimoji="0" lang="el-GR" sz="2400" b="0" i="0" u="none" strike="noStrike" cap="none" normalizeH="0" baseline="0" dirty="0" smtClean="0">
              <a:ln>
                <a:noFill/>
              </a:ln>
              <a:solidFill>
                <a:schemeClr val="tx1"/>
              </a:solidFill>
              <a:effectLst/>
              <a:latin typeface="Arial" pitchFamily="34" charset="0"/>
            </a:endParaRPr>
          </a:p>
          <a:p>
            <a:pPr lvl="0" eaLnBrk="0" hangingPunct="0"/>
            <a:r>
              <a:rPr kumimoji="0" lang="el-GR" sz="24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Β) Είναι αυτοί  που θέλουν </a:t>
            </a:r>
            <a:r>
              <a:rPr kumimoji="0" lang="el-GR" sz="2400" b="0" i="0" u="none" strike="noStrike" cap="none" normalizeH="0" baseline="0" dirty="0" smtClean="0">
                <a:ln>
                  <a:noFill/>
                </a:ln>
                <a:solidFill>
                  <a:srgbClr val="FFFF00"/>
                </a:solidFill>
                <a:effectLst/>
                <a:latin typeface="Arial"/>
                <a:ea typeface="Calibri" pitchFamily="34" charset="0"/>
                <a:cs typeface="Times New Roman" pitchFamily="18" charset="0"/>
              </a:rPr>
              <a:t>«</a:t>
            </a:r>
            <a:r>
              <a:rPr kumimoji="0" lang="el-GR" sz="2400" b="0" i="0" u="none" strike="noStrike" cap="none" normalizeH="0" baseline="0" dirty="0" err="1" smtClean="0">
                <a:ln>
                  <a:noFill/>
                </a:ln>
                <a:solidFill>
                  <a:srgbClr val="FFFF00"/>
                </a:solidFill>
                <a:effectLst/>
                <a:latin typeface="Times New Roman" pitchFamily="18" charset="0"/>
                <a:ea typeface="Calibri" pitchFamily="34" charset="0"/>
                <a:cs typeface="Times New Roman" pitchFamily="18" charset="0"/>
              </a:rPr>
              <a:t>στυλάκι</a:t>
            </a:r>
            <a:r>
              <a:rPr kumimoji="0" lang="el-GR" sz="2400" b="0" i="0" u="none" strike="noStrike" cap="none" normalizeH="0" baseline="0" dirty="0" smtClean="0">
                <a:ln>
                  <a:noFill/>
                </a:ln>
                <a:solidFill>
                  <a:srgbClr val="FFFF00"/>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 (</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Ο όγκος του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Καπετάνιου</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είναι υπερβολικά μικρός, έτσι  ώστε να είναι σχεδόν αόρατος</a:t>
            </a:r>
            <a:r>
              <a:rPr kumimoji="0" lang="el-GR" sz="24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  τον </a:t>
            </a:r>
            <a:r>
              <a:rPr kumimoji="0" lang="el-GR" sz="2400" b="0" i="0" u="none" strike="noStrike" cap="none" normalizeH="0" baseline="0" dirty="0" smtClean="0">
                <a:ln>
                  <a:noFill/>
                </a:ln>
                <a:solidFill>
                  <a:srgbClr val="FFFF00"/>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Καπετάνιο</a:t>
            </a:r>
            <a:r>
              <a:rPr kumimoji="0" lang="el-GR" sz="2400" b="0" i="0" u="none" strike="noStrike" cap="none" normalizeH="0" baseline="0" dirty="0" smtClean="0">
                <a:ln>
                  <a:noFill/>
                </a:ln>
                <a:solidFill>
                  <a:srgbClr val="FFFF00"/>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a:t>
            </a:r>
            <a:endParaRPr lang="el-GR" sz="2400" dirty="0">
              <a:solidFill>
                <a:schemeClr val="tx1"/>
              </a:solidFill>
              <a:latin typeface="Times New Roman" pitchFamily="18" charset="0"/>
              <a:cs typeface="Times New Roman" pitchFamily="18" charset="0"/>
            </a:endParaRPr>
          </a:p>
          <a:p>
            <a:pPr lvl="0" eaLnBrk="0" hangingPunct="0"/>
            <a:endParaRPr kumimoji="0" lang="el-GR" sz="2400" b="0" i="0" u="none" strike="noStrike" cap="none" normalizeH="0" baseline="0" dirty="0" smtClean="0">
              <a:ln>
                <a:noFill/>
              </a:ln>
              <a:solidFill>
                <a:srgbClr val="FFFF00"/>
              </a:solidFill>
              <a:effectLst/>
              <a:latin typeface="Arial" pitchFamily="34" charset="0"/>
            </a:endParaRPr>
          </a:p>
        </p:txBody>
      </p:sp>
      <p:sp>
        <p:nvSpPr>
          <p:cNvPr id="7" name="6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8" name="7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9" name="8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0" name="9 - Ορθογώνιο"/>
          <p:cNvSpPr/>
          <p:nvPr/>
        </p:nvSpPr>
        <p:spPr>
          <a:xfrm>
            <a:off x="4929190" y="714356"/>
            <a:ext cx="1364476"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1" name="10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2" name="11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3" name="12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4" name="13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5" name="14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6" name="15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Η ΤΡΕΧΟΥΣΑ ΚΑΤΑΣΤΑΣΗ  2</a:t>
            </a:r>
            <a:endParaRPr lang="el-GR" sz="2200" dirty="0">
              <a:solidFill>
                <a:srgbClr val="C00000"/>
              </a:solidFill>
              <a:latin typeface="+mn-lt"/>
            </a:endParaRPr>
          </a:p>
        </p:txBody>
      </p:sp>
      <p:sp>
        <p:nvSpPr>
          <p:cNvPr id="5" name="4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6"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0" eaLnBrk="0" hangingPunct="0"/>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Η κατηγορία Α) (</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Αλλιώς εκτροφεία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καπετάνιων</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Σ</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αυτά τα εκτροφεία δεν ενδιαφέρει τόσο  ο τρόπος ή η ποιότητα σίτισης, όσο το ορατό αποτέλεσμα που έχει αυτή (η σίτιση) στον όγκο του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Καπετάνιου</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υποστηρίζει πως όταν ο </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Καπετάνιος</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πεινάει</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θα πρέπει να τρώει ότι βρεθεί μπροστά του και σε μεγάλες ποσότητες, ώστε να μπορεί να δουλεύει όσο το δυνατόν </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αποδοτικότερα</a:t>
            </a:r>
            <a:r>
              <a:rPr kumimoji="0" lang="el-GR" sz="24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p>
          <a:p>
            <a:pPr lvl="0" eaLnBrk="0" hangingPunct="0"/>
            <a:endParaRPr kumimoji="0" lang="el-GR" sz="2400" b="0" i="0" u="none" strike="noStrike" cap="none" normalizeH="0" baseline="0" dirty="0" smtClean="0">
              <a:ln>
                <a:noFill/>
              </a:ln>
              <a:solidFill>
                <a:schemeClr val="tx1"/>
              </a:solidFill>
              <a:effectLst/>
              <a:latin typeface="Arial" pitchFamily="34" charset="0"/>
            </a:endParaRPr>
          </a:p>
          <a:p>
            <a:pPr lvl="0" eaLnBrk="0" hangingPunct="0"/>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Η κατηγορία Β) (</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Είναι ειδικά ινστιτούτα αδυνατίσματος στα οποία γίνεται η μείωση του όγκου των </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καπετάνιων</a:t>
            </a:r>
            <a:r>
              <a:rPr kumimoji="0" lang="el-GR" sz="2400" b="0" i="1" u="none" strike="noStrike" cap="none" normalizeH="0" baseline="0" dirty="0" smtClean="0">
                <a:ln>
                  <a:noFill/>
                </a:ln>
                <a:solidFill>
                  <a:srgbClr val="002060"/>
                </a:solidFill>
                <a:effectLst/>
                <a:latin typeface="Arial"/>
                <a:ea typeface="Calibri" pitchFamily="34" charset="0"/>
                <a:cs typeface="Times New Roman" pitchFamily="18" charset="0"/>
              </a:rPr>
              <a:t>»</a:t>
            </a:r>
            <a:r>
              <a:rPr kumimoji="0" lang="el-GR"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με απόλυτα επαγγελματικό τρόπο</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υποστηρίζει πως όταν ο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Καπετάνιος</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τρώει</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πολύ κινδυνεύει να γίνει υπέρβαρος ακόμα και παχύσαρκος. Γι</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αυτούς, ένας παχύσαρκος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Καπετάνιος</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είναι κακό πρότυπο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Καπετάνιου</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Όταν λοιπόν μέλη της κατηγορίας αυτής βρουν μπροστά τους έναν υπέρβαρο ή παχύσαρκο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Καπετάνιο</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τον πιέζουν να κάνει </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δίαιτα</a:t>
            </a:r>
            <a:r>
              <a:rPr kumimoji="0" lang="el-GR" sz="2400" b="0" i="0" u="none" strike="noStrike" cap="none" normalizeH="0" baseline="0" dirty="0" smtClean="0">
                <a:ln>
                  <a:noFill/>
                </a:ln>
                <a:solidFill>
                  <a:schemeClr val="tx1"/>
                </a:solidFill>
                <a:effectLst/>
                <a:latin typeface="Arial"/>
                <a:ea typeface="Calibri" pitchFamily="34" charset="0"/>
                <a:cs typeface="Times New Roman" pitchFamily="18" charset="0"/>
              </a:rPr>
              <a:t>»</a:t>
            </a:r>
            <a:r>
              <a:rPr kumimoji="0" lang="el-G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el-GR" sz="2400" b="0" i="0" u="none" strike="noStrike" cap="none" normalizeH="0" baseline="0" dirty="0" smtClean="0">
              <a:ln>
                <a:noFill/>
              </a:ln>
              <a:solidFill>
                <a:schemeClr val="tx1"/>
              </a:solidFill>
              <a:effectLst/>
              <a:latin typeface="Arial" pitchFamily="34" charset="0"/>
            </a:endParaRPr>
          </a:p>
        </p:txBody>
      </p:sp>
      <p:sp>
        <p:nvSpPr>
          <p:cNvPr id="7" name="6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8" name="7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9" name="8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0" name="9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1" name="10 - Ορθογώνιο"/>
          <p:cNvSpPr/>
          <p:nvPr/>
        </p:nvSpPr>
        <p:spPr>
          <a:xfrm>
            <a:off x="6357950" y="714356"/>
            <a:ext cx="1364476"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2" name="11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3" name="12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4" name="13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5" name="14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6" name="15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 Εικόνα" descr="http://arts.monash.edu.au/korean/klec/assets/clipart001/klec2003-c006.gif"/>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214282" y="500042"/>
            <a:ext cx="8643998" cy="6143668"/>
          </a:xfrm>
          <a:prstGeom prst="rect">
            <a:avLst/>
          </a:prstGeom>
          <a:noFill/>
          <a:ln w="9525">
            <a:noFill/>
            <a:miter lim="800000"/>
            <a:headEnd/>
            <a:tailEnd/>
          </a:ln>
        </p:spPr>
      </p:pic>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4"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Η ΤΡΕΧΟΥΣΑ ΚΑΤΑΣΤΑΣΗ  3</a:t>
            </a:r>
            <a:endParaRPr lang="el-GR" sz="2200" dirty="0">
              <a:solidFill>
                <a:srgbClr val="C00000"/>
              </a:solidFill>
              <a:latin typeface="+mn-lt"/>
            </a:endParaRPr>
          </a:p>
        </p:txBody>
      </p:sp>
      <p:sp>
        <p:nvSpPr>
          <p:cNvPr id="5" name="4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6"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400" dirty="0"/>
              <a:t>Έτσι λοιπόν ο κακόμοιρος ο «καπετάνιος» είναι καταδικασμένος στη καταστροφή του  «μεταβολισμού» του, διότι από τη μία τον πιέζουν να «φάει» ότι βρει μπροστά του, ενώ από την άλλη τον πιέζουν να κάνει «δίαιτα». </a:t>
            </a:r>
            <a:endParaRPr lang="el-GR" sz="2400" dirty="0" smtClean="0"/>
          </a:p>
          <a:p>
            <a:endParaRPr lang="el-GR" sz="2400" dirty="0"/>
          </a:p>
          <a:p>
            <a:r>
              <a:rPr lang="el-GR" sz="2400" dirty="0">
                <a:solidFill>
                  <a:schemeClr val="tx1"/>
                </a:solidFill>
              </a:rPr>
              <a:t>-«Καπετάνιος» με κατεστραμμένο «μεταβολισμό» δεν είναι βέβαια «καπετάνιος» αλλά ασθενής και σε έναν ασθενή δεν μπορούμε να εμπιστευτούμε ολόκληρο «καράβι» ( υποστηρίζει η κοινωνία μας</a:t>
            </a:r>
            <a:r>
              <a:rPr lang="el-GR" sz="2400" dirty="0" smtClean="0">
                <a:solidFill>
                  <a:schemeClr val="tx1"/>
                </a:solidFill>
              </a:rPr>
              <a:t>).</a:t>
            </a:r>
          </a:p>
          <a:p>
            <a:endParaRPr lang="el-GR" sz="2400" dirty="0"/>
          </a:p>
          <a:p>
            <a:r>
              <a:rPr lang="el-GR" sz="2400" dirty="0">
                <a:solidFill>
                  <a:srgbClr val="FFFF00"/>
                </a:solidFill>
              </a:rPr>
              <a:t>-Και ποιος είναι υπεύθυνος για την κατάντια του «καπετάνιου</a:t>
            </a:r>
            <a:r>
              <a:rPr lang="el-GR" sz="2400" dirty="0" smtClean="0">
                <a:solidFill>
                  <a:srgbClr val="FFFF00"/>
                </a:solidFill>
              </a:rPr>
              <a:t>»;</a:t>
            </a:r>
          </a:p>
          <a:p>
            <a:endParaRPr lang="el-GR" sz="2400" dirty="0"/>
          </a:p>
          <a:p>
            <a:r>
              <a:rPr lang="el-GR" sz="2400" dirty="0"/>
              <a:t>-Μα φυσικά ο ίδιος ο «καπετάνιος» γιατί δεν φρόντιζε να κάνει σωστή «διατροφή». (απαντά η κοινωνία).  </a:t>
            </a:r>
          </a:p>
          <a:p>
            <a:pPr lvl="0" eaLnBrk="0" hangingPunct="0"/>
            <a:endParaRPr kumimoji="0" lang="el-GR" sz="2400" b="0" i="0" u="none" strike="noStrike" cap="none" normalizeH="0" baseline="0" dirty="0" smtClean="0">
              <a:ln>
                <a:noFill/>
              </a:ln>
              <a:solidFill>
                <a:schemeClr val="tx1"/>
              </a:solidFill>
              <a:effectLst/>
              <a:latin typeface="Arial" pitchFamily="34" charset="0"/>
            </a:endParaRPr>
          </a:p>
        </p:txBody>
      </p:sp>
      <p:sp>
        <p:nvSpPr>
          <p:cNvPr id="7" name="6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3" action="ppaction://hlinksldjump"/>
              </a:rPr>
              <a:t>ΛΙΓΑ ΛΟΓΙΑ ΓΙΑ ΑΡΧΗ</a:t>
            </a:r>
            <a:endParaRPr lang="el-GR" sz="1000" dirty="0">
              <a:solidFill>
                <a:srgbClr val="C00000"/>
              </a:solidFill>
            </a:endParaRPr>
          </a:p>
        </p:txBody>
      </p:sp>
      <p:sp>
        <p:nvSpPr>
          <p:cNvPr id="8" name="7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4" action="ppaction://hlinksldjump"/>
              </a:rPr>
              <a:t>ΕΙΣΑΓΩΓΗ 1</a:t>
            </a:r>
            <a:endParaRPr lang="el-GR" sz="800" dirty="0">
              <a:solidFill>
                <a:srgbClr val="C00000"/>
              </a:solidFill>
            </a:endParaRPr>
          </a:p>
        </p:txBody>
      </p:sp>
      <p:sp>
        <p:nvSpPr>
          <p:cNvPr id="9" name="8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2</a:t>
            </a:r>
            <a:endParaRPr lang="el-GR" sz="800" dirty="0">
              <a:solidFill>
                <a:srgbClr val="C00000"/>
              </a:solidFill>
            </a:endParaRPr>
          </a:p>
        </p:txBody>
      </p:sp>
      <p:sp>
        <p:nvSpPr>
          <p:cNvPr id="10" name="9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6" action="ppaction://hlinksldjump"/>
              </a:rPr>
              <a:t>Η ΤΡΕΧΟΥΣΑ ΚΑΤΑΣΤΑΣΗ 1</a:t>
            </a:r>
            <a:endParaRPr lang="el-GR" sz="700" dirty="0">
              <a:solidFill>
                <a:srgbClr val="C00000"/>
              </a:solidFill>
            </a:endParaRPr>
          </a:p>
        </p:txBody>
      </p:sp>
      <p:sp>
        <p:nvSpPr>
          <p:cNvPr id="11" name="10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2</a:t>
            </a:r>
            <a:endParaRPr lang="el-GR" sz="700" dirty="0">
              <a:solidFill>
                <a:srgbClr val="C00000"/>
              </a:solidFill>
            </a:endParaRPr>
          </a:p>
        </p:txBody>
      </p:sp>
      <p:sp>
        <p:nvSpPr>
          <p:cNvPr id="12" name="11 - Ορθογώνιο"/>
          <p:cNvSpPr/>
          <p:nvPr/>
        </p:nvSpPr>
        <p:spPr>
          <a:xfrm>
            <a:off x="7779524" y="714356"/>
            <a:ext cx="1364476"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8" action="ppaction://hlinksldjump"/>
              </a:rPr>
              <a:t>Η ΤΡΕΧΟΥΣΑ ΚΑΤΑΣΤΑΣΗ 3</a:t>
            </a:r>
            <a:endParaRPr lang="el-GR" sz="700" dirty="0">
              <a:solidFill>
                <a:srgbClr val="C00000"/>
              </a:solidFill>
            </a:endParaRPr>
          </a:p>
        </p:txBody>
      </p:sp>
      <p:sp>
        <p:nvSpPr>
          <p:cNvPr id="13" name="12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ΤΙ ΠΡΕΠΕΙ ΝΑ ΓΙΝΕΙ 1</a:t>
            </a:r>
            <a:endParaRPr lang="el-GR" sz="700" dirty="0">
              <a:solidFill>
                <a:srgbClr val="C00000"/>
              </a:solidFill>
            </a:endParaRPr>
          </a:p>
        </p:txBody>
      </p:sp>
      <p:sp>
        <p:nvSpPr>
          <p:cNvPr id="14" name="13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2</a:t>
            </a:r>
            <a:endParaRPr lang="el-GR" sz="700" dirty="0">
              <a:solidFill>
                <a:srgbClr val="C00000"/>
              </a:solidFill>
            </a:endParaRPr>
          </a:p>
        </p:txBody>
      </p:sp>
      <p:sp>
        <p:nvSpPr>
          <p:cNvPr id="15" name="14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3</a:t>
            </a:r>
            <a:endParaRPr lang="el-GR" sz="700" dirty="0">
              <a:solidFill>
                <a:srgbClr val="C00000"/>
              </a:solidFill>
            </a:endParaRPr>
          </a:p>
        </p:txBody>
      </p:sp>
      <p:sp>
        <p:nvSpPr>
          <p:cNvPr id="16" name="15 - Κουμπί ενέργειας: Προσαρμογή">
            <a:hlinkClick r:id="rId12"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5" name="4 - Εικόνα" descr="http://www.albany.edu/~mp2358/Waiter_-_Cartoon_4.jpg"/>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5786" y="928670"/>
            <a:ext cx="8001056" cy="5419744"/>
          </a:xfrm>
          <a:prstGeom prst="rect">
            <a:avLst/>
          </a:prstGeom>
          <a:noFill/>
          <a:ln w="9525">
            <a:noFill/>
            <a:miter lim="800000"/>
            <a:headEnd/>
            <a:tailEnd/>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7"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ΤΙ ΠΡΕΠΕΙ ΝΑ ΓΙΝΕΙ  1</a:t>
            </a:r>
            <a:endParaRPr lang="el-GR" sz="2200" dirty="0">
              <a:solidFill>
                <a:srgbClr val="C00000"/>
              </a:solidFill>
              <a:latin typeface="+mn-lt"/>
            </a:endParaRPr>
          </a:p>
        </p:txBody>
      </p:sp>
      <p:sp>
        <p:nvSpPr>
          <p:cNvPr id="8" name="7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9"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300" dirty="0"/>
              <a:t>Όλοι οι παραπάνω (</a:t>
            </a:r>
            <a:r>
              <a:rPr lang="el-GR" sz="2300" i="1" dirty="0">
                <a:solidFill>
                  <a:srgbClr val="002060"/>
                </a:solidFill>
              </a:rPr>
              <a:t>Μέσα σ’ αυτούς είμαι και εγώ, ο «Καπετάνιος». Φαντάζω όμως σε όλους τους υπόλοιπους τόσο μικρός που καταναλώνω τα μικρά αποθέματα ενέργειας που μου έχουν απομείνει στην προσπάθειά μου να διεκδικώ κάθε φορά το αυτονόητο</a:t>
            </a:r>
            <a:r>
              <a:rPr lang="el-GR" sz="2300" dirty="0"/>
              <a:t>)  θα πρέπει κάποια στιγμή να ενδιαφερθούν ουσιαστικά τόσο για την ποσότητα όσο (πολύ περισσότερο) και για την ποιότητα της «τροφής» του «Καπετάνιου».  Μάλιστα το επίκεντρο του ενδιαφέροντος όλων είναι η ποσότητα, χωρίς να ενδιαφέρει σχεδόν καθόλου η ποιότητα</a:t>
            </a:r>
            <a:r>
              <a:rPr lang="el-GR" sz="2300" dirty="0" smtClean="0"/>
              <a:t>.</a:t>
            </a:r>
            <a:endParaRPr lang="el-GR" sz="2300" dirty="0"/>
          </a:p>
          <a:p>
            <a:r>
              <a:rPr lang="el-GR" sz="2300" dirty="0">
                <a:solidFill>
                  <a:schemeClr val="tx1"/>
                </a:solidFill>
              </a:rPr>
              <a:t>Όταν ας πούμε κάποιος έχει την ανάγκη να φάει σε ένα καλό εστιατόριο και να το ευχαριστηθεί δεν θα πάει να κάτσει σε κάποιο φαστφουντάδικο (όχι βέβαια ότι εκεί δε θα γεμίσει η κοιλιά του). Αντιθέτως θα ψάξει (θα έχει δηλαδή τη δυνατότητα επιλογής) για το καλύτερο εστιατόριο και ας πληρώσει και μια περιουσία.</a:t>
            </a:r>
          </a:p>
          <a:p>
            <a:r>
              <a:rPr lang="el-GR" sz="2300" dirty="0">
                <a:solidFill>
                  <a:srgbClr val="FFFF00"/>
                </a:solidFill>
              </a:rPr>
              <a:t>Εμάς τους έρμους τους δασκάλους μας έχουν ταράξει στα φαστφουντάδικα. Όλο σουβλάκι έτσι, σουβλάκι αλλιώς, </a:t>
            </a:r>
            <a:r>
              <a:rPr lang="en-US" sz="2300" dirty="0">
                <a:solidFill>
                  <a:srgbClr val="FFFF00"/>
                </a:solidFill>
              </a:rPr>
              <a:t>self service</a:t>
            </a:r>
            <a:r>
              <a:rPr lang="el-GR" sz="2300" dirty="0">
                <a:solidFill>
                  <a:srgbClr val="FFFF00"/>
                </a:solidFill>
              </a:rPr>
              <a:t> πρακτικές, τα έχουμε σιχαθεί</a:t>
            </a:r>
            <a:r>
              <a:rPr lang="el-GR" sz="2300" dirty="0" smtClean="0">
                <a:solidFill>
                  <a:srgbClr val="FFFF00"/>
                </a:solidFill>
              </a:rPr>
              <a:t>.</a:t>
            </a:r>
            <a:endParaRPr kumimoji="0" lang="el-GR" sz="2300" b="0" i="0" u="none" strike="noStrike" cap="none" normalizeH="0" baseline="0" dirty="0" smtClean="0">
              <a:ln>
                <a:noFill/>
              </a:ln>
              <a:solidFill>
                <a:schemeClr val="tx1"/>
              </a:solidFill>
              <a:effectLst/>
              <a:latin typeface="Arial" pitchFamily="34" charset="0"/>
            </a:endParaRPr>
          </a:p>
        </p:txBody>
      </p:sp>
      <p:sp>
        <p:nvSpPr>
          <p:cNvPr id="10" name="9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4" action="ppaction://hlinksldjump"/>
              </a:rPr>
              <a:t>ΛΙΓΑ ΛΟΓΙΑ ΓΙΑ ΑΡΧΗ</a:t>
            </a:r>
            <a:endParaRPr lang="el-GR" sz="1000" dirty="0">
              <a:solidFill>
                <a:srgbClr val="C00000"/>
              </a:solidFill>
            </a:endParaRPr>
          </a:p>
        </p:txBody>
      </p:sp>
      <p:sp>
        <p:nvSpPr>
          <p:cNvPr id="11" name="10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1</a:t>
            </a:r>
            <a:endParaRPr lang="el-GR" sz="800" dirty="0">
              <a:solidFill>
                <a:srgbClr val="C00000"/>
              </a:solidFill>
            </a:endParaRPr>
          </a:p>
        </p:txBody>
      </p:sp>
      <p:sp>
        <p:nvSpPr>
          <p:cNvPr id="12" name="11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6" action="ppaction://hlinksldjump"/>
              </a:rPr>
              <a:t>ΕΙΣΑΓΩΓΗ 2</a:t>
            </a:r>
            <a:endParaRPr lang="el-GR" sz="800" dirty="0">
              <a:solidFill>
                <a:srgbClr val="C00000"/>
              </a:solidFill>
            </a:endParaRPr>
          </a:p>
        </p:txBody>
      </p:sp>
      <p:sp>
        <p:nvSpPr>
          <p:cNvPr id="13" name="12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1</a:t>
            </a:r>
            <a:endParaRPr lang="el-GR" sz="700" dirty="0">
              <a:solidFill>
                <a:srgbClr val="C00000"/>
              </a:solidFill>
            </a:endParaRPr>
          </a:p>
        </p:txBody>
      </p:sp>
      <p:sp>
        <p:nvSpPr>
          <p:cNvPr id="14" name="13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2</a:t>
            </a:r>
            <a:endParaRPr lang="el-GR" sz="700" dirty="0">
              <a:solidFill>
                <a:srgbClr val="C00000"/>
              </a:solidFill>
            </a:endParaRPr>
          </a:p>
        </p:txBody>
      </p:sp>
      <p:sp>
        <p:nvSpPr>
          <p:cNvPr id="15" name="14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Η ΤΡΕΧΟΥΣΑ ΚΑΤΑΣΤΑΣΗ 3</a:t>
            </a:r>
            <a:endParaRPr lang="el-GR" sz="700" dirty="0">
              <a:solidFill>
                <a:srgbClr val="C00000"/>
              </a:solidFill>
            </a:endParaRPr>
          </a:p>
        </p:txBody>
      </p:sp>
      <p:sp>
        <p:nvSpPr>
          <p:cNvPr id="16" name="15 - Ορθογώνιο"/>
          <p:cNvSpPr/>
          <p:nvPr/>
        </p:nvSpPr>
        <p:spPr>
          <a:xfrm>
            <a:off x="4929190" y="1000108"/>
            <a:ext cx="1080745"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10" action="ppaction://hlinksldjump"/>
              </a:rPr>
              <a:t>ΤΙ ΠΡΕΠΕΙ ΝΑ ΓΙΝΕΙ 1</a:t>
            </a:r>
            <a:endParaRPr lang="el-GR" sz="700" dirty="0">
              <a:solidFill>
                <a:srgbClr val="C00000"/>
              </a:solidFill>
            </a:endParaRPr>
          </a:p>
        </p:txBody>
      </p:sp>
      <p:sp>
        <p:nvSpPr>
          <p:cNvPr id="17" name="16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2</a:t>
            </a:r>
            <a:endParaRPr lang="el-GR" sz="700" dirty="0">
              <a:solidFill>
                <a:srgbClr val="C00000"/>
              </a:solidFill>
            </a:endParaRPr>
          </a:p>
        </p:txBody>
      </p:sp>
      <p:sp>
        <p:nvSpPr>
          <p:cNvPr id="18" name="17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2" action="ppaction://hlinksldjump"/>
              </a:rPr>
              <a:t>ΤΙ ΠΡΕΠΕΙ ΝΑ ΓΙΝΕΙ 3</a:t>
            </a:r>
            <a:endParaRPr lang="el-GR" sz="700" dirty="0">
              <a:solidFill>
                <a:srgbClr val="C00000"/>
              </a:solidFill>
            </a:endParaRPr>
          </a:p>
        </p:txBody>
      </p:sp>
      <p:sp>
        <p:nvSpPr>
          <p:cNvPr id="19" name="18 - Κουμπί ενέργειας: Προσαρμογή">
            <a:hlinkClick r:id="rId13"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5" name="4 - Εικόνα" descr="http://www.albany.edu/~mp2358/Waiter_-_Cartoon_4.jpg"/>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5786" y="928670"/>
            <a:ext cx="8001056" cy="5419744"/>
          </a:xfrm>
          <a:prstGeom prst="rect">
            <a:avLst/>
          </a:prstGeom>
          <a:noFill/>
          <a:ln w="9525">
            <a:noFill/>
            <a:miter lim="800000"/>
            <a:headEnd/>
            <a:tailEnd/>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7"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ΤΙ ΠΡΕΠΕΙ ΝΑ ΓΙΝΕΙ  2</a:t>
            </a:r>
            <a:endParaRPr lang="el-GR" sz="2200" dirty="0">
              <a:solidFill>
                <a:srgbClr val="C00000"/>
              </a:solidFill>
              <a:latin typeface="+mn-lt"/>
            </a:endParaRPr>
          </a:p>
        </p:txBody>
      </p:sp>
      <p:sp>
        <p:nvSpPr>
          <p:cNvPr id="8" name="7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9"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000" dirty="0" smtClean="0"/>
              <a:t>Να </a:t>
            </a:r>
            <a:r>
              <a:rPr lang="el-GR" sz="2000" dirty="0"/>
              <a:t>τι θα προτιμούσα λοιπόν να έχει το δικό μου μενού:</a:t>
            </a:r>
          </a:p>
          <a:p>
            <a:r>
              <a:rPr lang="el-GR" sz="2000" dirty="0">
                <a:solidFill>
                  <a:schemeClr val="tx1"/>
                </a:solidFill>
              </a:rPr>
              <a:t>ΚΥΡΙΟ ΠΙΑΤΟ</a:t>
            </a:r>
          </a:p>
          <a:p>
            <a:pPr lvl="0"/>
            <a:r>
              <a:rPr lang="el-GR" sz="2000" dirty="0">
                <a:solidFill>
                  <a:srgbClr val="FFFF00"/>
                </a:solidFill>
              </a:rPr>
              <a:t>(Ορθή) παιδαγωγική προσέγγιση</a:t>
            </a:r>
          </a:p>
          <a:p>
            <a:r>
              <a:rPr lang="el-GR" sz="2000" dirty="0" smtClean="0">
                <a:solidFill>
                  <a:srgbClr val="FFFF00"/>
                </a:solidFill>
              </a:rPr>
              <a:t>	Παιδαγωγική </a:t>
            </a:r>
            <a:r>
              <a:rPr lang="el-GR" sz="2000" dirty="0">
                <a:solidFill>
                  <a:srgbClr val="FFFF00"/>
                </a:solidFill>
              </a:rPr>
              <a:t>«ενδυνάμωση».</a:t>
            </a:r>
          </a:p>
          <a:p>
            <a:r>
              <a:rPr lang="el-GR" sz="2000" dirty="0" smtClean="0">
                <a:solidFill>
                  <a:srgbClr val="FFFF00"/>
                </a:solidFill>
              </a:rPr>
              <a:t>	Καλό </a:t>
            </a:r>
            <a:r>
              <a:rPr lang="el-GR" sz="2000" dirty="0">
                <a:solidFill>
                  <a:srgbClr val="FFFF00"/>
                </a:solidFill>
              </a:rPr>
              <a:t>ψυχολογικό κλίμα τάξης.</a:t>
            </a:r>
            <a:r>
              <a:rPr lang="el-GR" sz="2000" dirty="0"/>
              <a:t>	</a:t>
            </a:r>
          </a:p>
          <a:p>
            <a:pPr lvl="0"/>
            <a:r>
              <a:rPr lang="el-GR" sz="2000" dirty="0"/>
              <a:t>Διδακτική Πληροφορικής</a:t>
            </a:r>
          </a:p>
          <a:p>
            <a:r>
              <a:rPr lang="el-GR" sz="2000" dirty="0" smtClean="0"/>
              <a:t>	Γνωστική </a:t>
            </a:r>
            <a:r>
              <a:rPr lang="el-GR" sz="2000" dirty="0"/>
              <a:t>«ενδυνάμωση».</a:t>
            </a:r>
          </a:p>
          <a:p>
            <a:r>
              <a:rPr lang="el-GR" sz="2000" dirty="0" smtClean="0"/>
              <a:t>	Υλικοτεχνική </a:t>
            </a:r>
            <a:r>
              <a:rPr lang="el-GR" sz="2000" dirty="0"/>
              <a:t>υποδομή.</a:t>
            </a:r>
          </a:p>
          <a:p>
            <a:pPr lvl="0"/>
            <a:r>
              <a:rPr lang="el-GR" sz="2000" dirty="0">
                <a:solidFill>
                  <a:schemeClr val="tx1"/>
                </a:solidFill>
              </a:rPr>
              <a:t>[</a:t>
            </a:r>
            <a:r>
              <a:rPr lang="el-GR" sz="2000" dirty="0" err="1">
                <a:solidFill>
                  <a:schemeClr val="tx1"/>
                </a:solidFill>
              </a:rPr>
              <a:t>Εσω</a:t>
            </a:r>
            <a:r>
              <a:rPr lang="el-GR" sz="2000" dirty="0">
                <a:solidFill>
                  <a:schemeClr val="tx1"/>
                </a:solidFill>
              </a:rPr>
              <a:t>-</a:t>
            </a:r>
            <a:r>
              <a:rPr lang="el-GR" sz="2000" dirty="0" err="1">
                <a:solidFill>
                  <a:schemeClr val="tx1"/>
                </a:solidFill>
              </a:rPr>
              <a:t>Εξω</a:t>
            </a:r>
            <a:r>
              <a:rPr lang="el-GR" sz="2000" dirty="0">
                <a:solidFill>
                  <a:schemeClr val="tx1"/>
                </a:solidFill>
              </a:rPr>
              <a:t>]</a:t>
            </a:r>
            <a:r>
              <a:rPr lang="el-GR" sz="2000" dirty="0" err="1">
                <a:solidFill>
                  <a:schemeClr val="tx1"/>
                </a:solidFill>
              </a:rPr>
              <a:t>τερικοί</a:t>
            </a:r>
            <a:r>
              <a:rPr lang="el-GR" sz="2000" dirty="0">
                <a:solidFill>
                  <a:schemeClr val="tx1"/>
                </a:solidFill>
              </a:rPr>
              <a:t> παράγοντες της εκπαιδευτικής διαδικασίας.</a:t>
            </a:r>
          </a:p>
          <a:p>
            <a:r>
              <a:rPr lang="el-GR" sz="2000" dirty="0" smtClean="0">
                <a:solidFill>
                  <a:schemeClr val="tx1"/>
                </a:solidFill>
              </a:rPr>
              <a:t>	Αρμονική </a:t>
            </a:r>
            <a:r>
              <a:rPr lang="el-GR" sz="2000" dirty="0">
                <a:solidFill>
                  <a:schemeClr val="tx1"/>
                </a:solidFill>
              </a:rPr>
              <a:t>συνεργασία Σχολείου Κοινωνίας. </a:t>
            </a:r>
          </a:p>
          <a:p>
            <a:r>
              <a:rPr lang="el-GR" sz="2000" dirty="0" smtClean="0">
                <a:solidFill>
                  <a:schemeClr val="tx1"/>
                </a:solidFill>
              </a:rPr>
              <a:t>	«</a:t>
            </a:r>
            <a:r>
              <a:rPr lang="el-GR" sz="2000" dirty="0">
                <a:solidFill>
                  <a:schemeClr val="tx1"/>
                </a:solidFill>
              </a:rPr>
              <a:t>Ενδιαφέρον» εκπαιδευτικών φορέων.</a:t>
            </a:r>
          </a:p>
          <a:p>
            <a:r>
              <a:rPr lang="el-GR" sz="2000" dirty="0">
                <a:solidFill>
                  <a:srgbClr val="FFFF00"/>
                </a:solidFill>
              </a:rPr>
              <a:t>ΣΑΛΑΤΑ</a:t>
            </a:r>
          </a:p>
          <a:p>
            <a:pPr lvl="0"/>
            <a:r>
              <a:rPr lang="el-GR" sz="2000" dirty="0" smtClean="0"/>
              <a:t>Θεατρικό </a:t>
            </a:r>
            <a:r>
              <a:rPr lang="el-GR" sz="2000" dirty="0"/>
              <a:t>σενάριο</a:t>
            </a:r>
          </a:p>
          <a:p>
            <a:r>
              <a:rPr lang="el-GR" sz="2000" dirty="0" smtClean="0"/>
              <a:t>	Καλλιτεχνικές </a:t>
            </a:r>
            <a:r>
              <a:rPr lang="el-GR" sz="2000" dirty="0"/>
              <a:t>ευαισθησίες.</a:t>
            </a:r>
          </a:p>
          <a:p>
            <a:r>
              <a:rPr lang="el-GR" sz="2000" dirty="0" smtClean="0"/>
              <a:t>	Πολιτιστικές </a:t>
            </a:r>
            <a:r>
              <a:rPr lang="el-GR" sz="2000" dirty="0"/>
              <a:t>ευαισθησίες.</a:t>
            </a:r>
          </a:p>
          <a:p>
            <a:r>
              <a:rPr lang="el-GR" sz="2000" dirty="0">
                <a:solidFill>
                  <a:schemeClr val="tx1"/>
                </a:solidFill>
              </a:rPr>
              <a:t>ΠΟΤΟ</a:t>
            </a:r>
          </a:p>
          <a:p>
            <a:pPr lvl="0"/>
            <a:r>
              <a:rPr lang="el-GR" sz="2000" dirty="0" smtClean="0"/>
              <a:t>	</a:t>
            </a:r>
            <a:r>
              <a:rPr lang="el-GR" sz="2000" dirty="0" err="1" smtClean="0">
                <a:solidFill>
                  <a:srgbClr val="FFFF00"/>
                </a:solidFill>
              </a:rPr>
              <a:t>Ενσυναίσθηση</a:t>
            </a:r>
            <a:r>
              <a:rPr lang="el-GR" sz="2000" dirty="0">
                <a:solidFill>
                  <a:srgbClr val="FFFF00"/>
                </a:solidFill>
              </a:rPr>
              <a:t>.</a:t>
            </a:r>
          </a:p>
        </p:txBody>
      </p:sp>
      <p:sp>
        <p:nvSpPr>
          <p:cNvPr id="10" name="9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4" action="ppaction://hlinksldjump"/>
              </a:rPr>
              <a:t>ΛΙΓΑ ΛΟΓΙΑ ΓΙΑ ΑΡΧΗ</a:t>
            </a:r>
            <a:endParaRPr lang="el-GR" sz="1000" dirty="0">
              <a:solidFill>
                <a:srgbClr val="C00000"/>
              </a:solidFill>
            </a:endParaRPr>
          </a:p>
        </p:txBody>
      </p:sp>
      <p:sp>
        <p:nvSpPr>
          <p:cNvPr id="11" name="10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1</a:t>
            </a:r>
            <a:endParaRPr lang="el-GR" sz="800" dirty="0">
              <a:solidFill>
                <a:srgbClr val="C00000"/>
              </a:solidFill>
            </a:endParaRPr>
          </a:p>
        </p:txBody>
      </p:sp>
      <p:sp>
        <p:nvSpPr>
          <p:cNvPr id="12" name="11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6" action="ppaction://hlinksldjump"/>
              </a:rPr>
              <a:t>ΕΙΣΑΓΩΓΗ 2</a:t>
            </a:r>
            <a:endParaRPr lang="el-GR" sz="800" dirty="0">
              <a:solidFill>
                <a:srgbClr val="C00000"/>
              </a:solidFill>
            </a:endParaRPr>
          </a:p>
        </p:txBody>
      </p:sp>
      <p:sp>
        <p:nvSpPr>
          <p:cNvPr id="13" name="12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1</a:t>
            </a:r>
            <a:endParaRPr lang="el-GR" sz="700" dirty="0">
              <a:solidFill>
                <a:srgbClr val="C00000"/>
              </a:solidFill>
            </a:endParaRPr>
          </a:p>
        </p:txBody>
      </p:sp>
      <p:sp>
        <p:nvSpPr>
          <p:cNvPr id="14" name="13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2</a:t>
            </a:r>
            <a:endParaRPr lang="el-GR" sz="700" dirty="0">
              <a:solidFill>
                <a:srgbClr val="C00000"/>
              </a:solidFill>
            </a:endParaRPr>
          </a:p>
        </p:txBody>
      </p:sp>
      <p:sp>
        <p:nvSpPr>
          <p:cNvPr id="15" name="14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Η ΤΡΕΧΟΥΣΑ ΚΑΤΑΣΤΑΣΗ 3</a:t>
            </a:r>
            <a:endParaRPr lang="el-GR" sz="700" dirty="0">
              <a:solidFill>
                <a:srgbClr val="C00000"/>
              </a:solidFill>
            </a:endParaRPr>
          </a:p>
        </p:txBody>
      </p:sp>
      <p:sp>
        <p:nvSpPr>
          <p:cNvPr id="16" name="15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1</a:t>
            </a:r>
            <a:endParaRPr lang="el-GR" sz="700" dirty="0">
              <a:solidFill>
                <a:srgbClr val="C00000"/>
              </a:solidFill>
            </a:endParaRPr>
          </a:p>
        </p:txBody>
      </p:sp>
      <p:sp>
        <p:nvSpPr>
          <p:cNvPr id="17" name="16 - Ορθογώνιο"/>
          <p:cNvSpPr/>
          <p:nvPr/>
        </p:nvSpPr>
        <p:spPr>
          <a:xfrm>
            <a:off x="6072198" y="1000108"/>
            <a:ext cx="1080745"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11" action="ppaction://hlinksldjump"/>
              </a:rPr>
              <a:t>ΤΙ ΠΡΕΠΕΙ ΝΑ ΓΙΝΕΙ 2</a:t>
            </a:r>
            <a:endParaRPr lang="el-GR" sz="700" dirty="0">
              <a:solidFill>
                <a:srgbClr val="C00000"/>
              </a:solidFill>
            </a:endParaRPr>
          </a:p>
        </p:txBody>
      </p:sp>
      <p:sp>
        <p:nvSpPr>
          <p:cNvPr id="18" name="17 - Ορθογώνιο"/>
          <p:cNvSpPr/>
          <p:nvPr/>
        </p:nvSpPr>
        <p:spPr>
          <a:xfrm>
            <a:off x="7215206"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2" action="ppaction://hlinksldjump"/>
              </a:rPr>
              <a:t>ΤΙ ΠΡΕΠΕΙ ΝΑ ΓΙΝΕΙ 3</a:t>
            </a:r>
            <a:endParaRPr lang="el-GR" sz="700" dirty="0">
              <a:solidFill>
                <a:srgbClr val="C00000"/>
              </a:solidFill>
            </a:endParaRPr>
          </a:p>
        </p:txBody>
      </p:sp>
      <p:sp>
        <p:nvSpPr>
          <p:cNvPr id="19" name="18 - Κουμπί ενέργειας: Προσαρμογή">
            <a:hlinkClick r:id="rId13"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5" name="4 - Εικόνα" descr="http://www.albany.edu/~mp2358/Waiter_-_Cartoon_4.jpg"/>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5786" y="928670"/>
            <a:ext cx="8001056" cy="5419744"/>
          </a:xfrm>
          <a:prstGeom prst="rect">
            <a:avLst/>
          </a:prstGeom>
          <a:noFill/>
          <a:ln w="9525">
            <a:noFill/>
            <a:miter lim="800000"/>
            <a:headEnd/>
            <a:tailEnd/>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7"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ΤΙ ΠΡΕΠΕΙ ΝΑ ΓΙΝΕΙ  3</a:t>
            </a:r>
            <a:endParaRPr lang="el-GR" sz="2200" dirty="0">
              <a:solidFill>
                <a:srgbClr val="C00000"/>
              </a:solidFill>
              <a:latin typeface="+mn-lt"/>
            </a:endParaRPr>
          </a:p>
        </p:txBody>
      </p:sp>
      <p:sp>
        <p:nvSpPr>
          <p:cNvPr id="8" name="7 - Κουμπί ενέργειας: Κεντρική σελίδα">
            <a:hlinkClick r:id="" action="ppaction://hlinkshowjump?jump=firstslide"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9"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000" dirty="0"/>
              <a:t>Φαντάζομαι λοιπόν ότι κάθομαι σε ένα καλό εστιατόριο και απολαμβάνω τις υπηρεσίες του προσωπικού του: Οι μυρωδιές από την κουζίνα μου έχουν «τσακίσει» τη μύτη. Έχουν έναν καταπληκτικό μάγειρα που κάνει θαύματα. Να φας από τα χεράκια του «(Ορθή) παιδαγωγική προσέγγιση», «Διδακτική Πληροφορικής» να πάθεις πλάκα. Είναι μάγος ο άνθρωπος, ξέρει τη δουλειά του, ξέρει πώς να συνθέσει τα υλικά, ξέρει πως και πόσο να τα μαγειρέψει. </a:t>
            </a:r>
          </a:p>
          <a:p>
            <a:r>
              <a:rPr lang="el-GR" sz="2000" dirty="0">
                <a:solidFill>
                  <a:schemeClr val="tx1"/>
                </a:solidFill>
              </a:rPr>
              <a:t>Αλλά έχει και καταπληκτικούς συνεργάτες για να λέμε και την αλήθεια. Αυτοί ασχολούνται περισσότερο με τις σαλάτες. </a:t>
            </a:r>
            <a:r>
              <a:rPr lang="el-GR" sz="2000" dirty="0" smtClean="0">
                <a:solidFill>
                  <a:schemeClr val="tx1"/>
                </a:solidFill>
              </a:rPr>
              <a:t>Αν </a:t>
            </a:r>
            <a:r>
              <a:rPr lang="el-GR" sz="2000" dirty="0">
                <a:solidFill>
                  <a:schemeClr val="tx1"/>
                </a:solidFill>
              </a:rPr>
              <a:t>δεν έχει στο τραπέζι καλή σαλάτα, το καλύτερο φαΐ να μου σερβίρεις δε θα το φάω. Το εστιατόριο φημίζεται για τη σαλάτα του.</a:t>
            </a:r>
          </a:p>
          <a:p>
            <a:r>
              <a:rPr lang="el-GR" sz="2000" dirty="0">
                <a:solidFill>
                  <a:srgbClr val="FFFF00"/>
                </a:solidFill>
              </a:rPr>
              <a:t>Οι σερβιτόροι; Μεγαλείο. Με το συς και με το  σας με έχουν. Όλο πάνω από το κεφάλι μου βρίσκεται κάποιος και με ρωτάει αν όλα είναι εντάξει και αν θέλω κάτι. Το σερβίρισμα είναι σκέτη απόλαυση. Πλησιάζουν δυο σερβιτόροι. Ο ένας κρατάει την παγωνιέρα (η παγωνιέρα είναι όλα τα </a:t>
            </a:r>
            <a:r>
              <a:rPr lang="el-GR" sz="2000" dirty="0" smtClean="0">
                <a:solidFill>
                  <a:srgbClr val="FFFF00"/>
                </a:solidFill>
              </a:rPr>
              <a:t>λεφτά</a:t>
            </a:r>
            <a:r>
              <a:rPr lang="el-GR" sz="2000" dirty="0">
                <a:solidFill>
                  <a:srgbClr val="FFFF00"/>
                </a:solidFill>
              </a:rPr>
              <a:t>), ο άλλος κρατάει το ποτό.  Πλησιάζει ρίχνει λίγο στο ποτήρι και δοκιμάζω. Ο ουρανίσκος μου τρελαίνεται. Δεν έχω βιώσει ξανά τέτοια εμπειρία. </a:t>
            </a:r>
            <a:r>
              <a:rPr lang="el-GR" sz="2000" dirty="0" smtClean="0">
                <a:solidFill>
                  <a:srgbClr val="FFFF00"/>
                </a:solidFill>
              </a:rPr>
              <a:t>Εκστατικό</a:t>
            </a:r>
            <a:r>
              <a:rPr lang="el-GR" sz="2000" dirty="0">
                <a:solidFill>
                  <a:srgbClr val="FFFF00"/>
                </a:solidFill>
              </a:rPr>
              <a:t>.</a:t>
            </a:r>
          </a:p>
          <a:p>
            <a:r>
              <a:rPr lang="el-GR" sz="2000" dirty="0"/>
              <a:t>Ρωτάω λοιπόν αφελέστατα. «Τι είναι αυτό που πίνω;». «</a:t>
            </a:r>
            <a:r>
              <a:rPr lang="el-GR" sz="2000" dirty="0" err="1"/>
              <a:t>Ενσυναίσθηση</a:t>
            </a:r>
            <a:r>
              <a:rPr lang="el-GR" sz="2000" dirty="0"/>
              <a:t> κύριε» μου απαντά ο οινοχόος.</a:t>
            </a:r>
          </a:p>
        </p:txBody>
      </p:sp>
      <p:sp>
        <p:nvSpPr>
          <p:cNvPr id="10" name="9 - Ορθογώνιο"/>
          <p:cNvSpPr/>
          <p:nvPr/>
        </p:nvSpPr>
        <p:spPr>
          <a:xfrm>
            <a:off x="4929190" y="428604"/>
            <a:ext cx="1539204" cy="246221"/>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1000" dirty="0" smtClean="0">
                <a:solidFill>
                  <a:srgbClr val="C00000"/>
                </a:solidFill>
                <a:hlinkClick r:id="rId4" action="ppaction://hlinksldjump"/>
              </a:rPr>
              <a:t>ΛΙΓΑ ΛΟΓΙΑ ΓΙΑ ΑΡΧΗ</a:t>
            </a:r>
            <a:endParaRPr lang="el-GR" sz="1000" dirty="0">
              <a:solidFill>
                <a:srgbClr val="C00000"/>
              </a:solidFill>
            </a:endParaRPr>
          </a:p>
        </p:txBody>
      </p:sp>
      <p:sp>
        <p:nvSpPr>
          <p:cNvPr id="11" name="10 - Ορθογώνιο"/>
          <p:cNvSpPr/>
          <p:nvPr/>
        </p:nvSpPr>
        <p:spPr>
          <a:xfrm>
            <a:off x="6572264"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5" action="ppaction://hlinksldjump"/>
              </a:rPr>
              <a:t>ΕΙΣΑΓΩΓΗ 1</a:t>
            </a:r>
            <a:endParaRPr lang="el-GR" sz="800" dirty="0">
              <a:solidFill>
                <a:srgbClr val="C00000"/>
              </a:solidFill>
            </a:endParaRPr>
          </a:p>
        </p:txBody>
      </p:sp>
      <p:sp>
        <p:nvSpPr>
          <p:cNvPr id="12" name="11 - Ορθογώνιο"/>
          <p:cNvSpPr/>
          <p:nvPr/>
        </p:nvSpPr>
        <p:spPr>
          <a:xfrm>
            <a:off x="7429520" y="428604"/>
            <a:ext cx="760144" cy="215444"/>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800" dirty="0" smtClean="0">
                <a:solidFill>
                  <a:srgbClr val="C00000"/>
                </a:solidFill>
                <a:hlinkClick r:id="rId6" action="ppaction://hlinksldjump"/>
              </a:rPr>
              <a:t>ΕΙΣΑΓΩΓΗ 2</a:t>
            </a:r>
            <a:endParaRPr lang="el-GR" sz="800" dirty="0">
              <a:solidFill>
                <a:srgbClr val="C00000"/>
              </a:solidFill>
            </a:endParaRPr>
          </a:p>
        </p:txBody>
      </p:sp>
      <p:sp>
        <p:nvSpPr>
          <p:cNvPr id="13" name="12 - Ορθογώνιο"/>
          <p:cNvSpPr/>
          <p:nvPr/>
        </p:nvSpPr>
        <p:spPr>
          <a:xfrm>
            <a:off x="492919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7" action="ppaction://hlinksldjump"/>
              </a:rPr>
              <a:t>Η ΤΡΕΧΟΥΣΑ ΚΑΤΑΣΤΑΣΗ 1</a:t>
            </a:r>
            <a:endParaRPr lang="el-GR" sz="700" dirty="0">
              <a:solidFill>
                <a:srgbClr val="C00000"/>
              </a:solidFill>
            </a:endParaRPr>
          </a:p>
        </p:txBody>
      </p:sp>
      <p:sp>
        <p:nvSpPr>
          <p:cNvPr id="14" name="13 - Ορθογώνιο"/>
          <p:cNvSpPr/>
          <p:nvPr/>
        </p:nvSpPr>
        <p:spPr>
          <a:xfrm>
            <a:off x="6357950"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8" action="ppaction://hlinksldjump"/>
              </a:rPr>
              <a:t>Η ΤΡΕΧΟΥΣΑ ΚΑΤΑΣΤΑΣΗ 2</a:t>
            </a:r>
            <a:endParaRPr lang="el-GR" sz="700" dirty="0">
              <a:solidFill>
                <a:srgbClr val="C00000"/>
              </a:solidFill>
            </a:endParaRPr>
          </a:p>
        </p:txBody>
      </p:sp>
      <p:sp>
        <p:nvSpPr>
          <p:cNvPr id="15" name="14 - Ορθογώνιο"/>
          <p:cNvSpPr/>
          <p:nvPr/>
        </p:nvSpPr>
        <p:spPr>
          <a:xfrm>
            <a:off x="7779524" y="714356"/>
            <a:ext cx="1364476"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9" action="ppaction://hlinksldjump"/>
              </a:rPr>
              <a:t>Η ΤΡΕΧΟΥΣΑ ΚΑΤΑΣΤΑΣΗ 3</a:t>
            </a:r>
            <a:endParaRPr lang="el-GR" sz="700" dirty="0">
              <a:solidFill>
                <a:srgbClr val="C00000"/>
              </a:solidFill>
            </a:endParaRPr>
          </a:p>
        </p:txBody>
      </p:sp>
      <p:sp>
        <p:nvSpPr>
          <p:cNvPr id="16" name="15 - Ορθογώνιο"/>
          <p:cNvSpPr/>
          <p:nvPr/>
        </p:nvSpPr>
        <p:spPr>
          <a:xfrm>
            <a:off x="4929190"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0" action="ppaction://hlinksldjump"/>
              </a:rPr>
              <a:t>ΤΙ ΠΡΕΠΕΙ ΝΑ ΓΙΝΕΙ 1</a:t>
            </a:r>
            <a:endParaRPr lang="el-GR" sz="700" dirty="0">
              <a:solidFill>
                <a:srgbClr val="C00000"/>
              </a:solidFill>
            </a:endParaRPr>
          </a:p>
        </p:txBody>
      </p:sp>
      <p:sp>
        <p:nvSpPr>
          <p:cNvPr id="17" name="16 - Ορθογώνιο"/>
          <p:cNvSpPr/>
          <p:nvPr/>
        </p:nvSpPr>
        <p:spPr>
          <a:xfrm>
            <a:off x="6072198" y="1000108"/>
            <a:ext cx="1080745" cy="20005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l-GR" sz="700" dirty="0" smtClean="0">
                <a:solidFill>
                  <a:srgbClr val="C00000"/>
                </a:solidFill>
                <a:hlinkClick r:id="rId11" action="ppaction://hlinksldjump"/>
              </a:rPr>
              <a:t>ΤΙ ΠΡΕΠΕΙ ΝΑ ΓΙΝΕΙ 2</a:t>
            </a:r>
            <a:endParaRPr lang="el-GR" sz="700" dirty="0">
              <a:solidFill>
                <a:srgbClr val="C00000"/>
              </a:solidFill>
            </a:endParaRPr>
          </a:p>
        </p:txBody>
      </p:sp>
      <p:sp>
        <p:nvSpPr>
          <p:cNvPr id="18" name="17 - Ορθογώνιο"/>
          <p:cNvSpPr/>
          <p:nvPr/>
        </p:nvSpPr>
        <p:spPr>
          <a:xfrm>
            <a:off x="7215206" y="1000108"/>
            <a:ext cx="1080745" cy="20005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l-GR" sz="700" dirty="0" smtClean="0">
                <a:solidFill>
                  <a:srgbClr val="C00000"/>
                </a:solidFill>
                <a:hlinkClick r:id="rId12" action="ppaction://hlinksldjump"/>
              </a:rPr>
              <a:t>ΤΙ ΠΡΕΠΕΙ ΝΑ ΓΙΝΕΙ 3</a:t>
            </a:r>
            <a:endParaRPr lang="el-GR" sz="700" dirty="0">
              <a:solidFill>
                <a:srgbClr val="C00000"/>
              </a:solidFill>
            </a:endParaRPr>
          </a:p>
        </p:txBody>
      </p:sp>
      <p:sp>
        <p:nvSpPr>
          <p:cNvPr id="19" name="18 - Κουμπί ενέργειας: Προσαρμογή">
            <a:hlinkClick r:id="rId13" action="ppaction://hlinksldjump" highlightClick="1"/>
          </p:cNvPr>
          <p:cNvSpPr/>
          <p:nvPr/>
        </p:nvSpPr>
        <p:spPr>
          <a:xfrm>
            <a:off x="8358214" y="1000108"/>
            <a:ext cx="785786" cy="214314"/>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700" dirty="0" smtClean="0">
                <a:solidFill>
                  <a:srgbClr val="C00000"/>
                </a:solidFill>
              </a:rPr>
              <a:t>ΤΟ ΠΑΙΧΝΙΔΙ</a:t>
            </a:r>
            <a:endParaRPr lang="el-GR" sz="700" dirty="0">
              <a:solidFill>
                <a:srgbClr val="C00000"/>
              </a:solidFill>
            </a:endParaRPr>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 Εικόνα" descr="http://1.bp.blogspot.com/_npy6j1vzrBk/SQ3SdSHwKNI/AAAAAAAABAg/xHyoAG6J_mg/s400/fast_food_kills.png"/>
          <p:cNvPicPr/>
          <p:nvPr/>
        </p:nvPicPr>
        <p:blipFill>
          <a:blip r:embed="rId2"/>
          <a:stretch>
            <a:fillRect/>
          </a:stretch>
        </p:blipFill>
        <p:spPr bwMode="auto">
          <a:xfrm>
            <a:off x="0" y="0"/>
            <a:ext cx="9144000" cy="6858000"/>
          </a:xfrm>
          <a:prstGeom prst="rect">
            <a:avLst/>
          </a:prstGeom>
          <a:noFill/>
          <a:ln>
            <a:noFill/>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11" name="10 - Κουμπί ενέργειας: Προσαρμογή">
            <a:hlinkClick r:id="" action="ppaction://hlinkshowjump?jump=nextslide" highlightClick="1"/>
          </p:cNvPr>
          <p:cNvSpPr/>
          <p:nvPr/>
        </p:nvSpPr>
        <p:spPr>
          <a:xfrm rot="20173465">
            <a:off x="962222" y="1380911"/>
            <a:ext cx="5643602" cy="1000132"/>
          </a:xfrm>
          <a:prstGeom prst="actionButtonBlank">
            <a:avLst/>
          </a:prstGeom>
          <a:solidFill>
            <a:schemeClr val="accent1">
              <a:alpha val="14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400" b="1" dirty="0" smtClean="0">
              <a:solidFill>
                <a:srgbClr val="92D050"/>
              </a:solidFill>
            </a:endParaRPr>
          </a:p>
          <a:p>
            <a:pPr algn="ctr"/>
            <a:r>
              <a:rPr lang="el-GR" sz="2400" b="1" dirty="0" smtClean="0">
                <a:solidFill>
                  <a:srgbClr val="92D050"/>
                </a:solidFill>
              </a:rPr>
              <a:t>ΕΠΙΣΤΡΟΦΗ ΣΕ ΑΣΦΑΛΗ ΠΕΡΙΟΧΗ</a:t>
            </a:r>
            <a:endParaRPr lang="el-GR" sz="2400" b="1" dirty="0" smtClean="0">
              <a:solidFill>
                <a:srgbClr val="92D050"/>
              </a:solidFill>
              <a:latin typeface="+mn-lt"/>
            </a:endParaRPr>
          </a:p>
          <a:p>
            <a:endParaRPr lang="el-GR" sz="2400" b="1" dirty="0">
              <a:solidFill>
                <a:srgbClr val="92D050"/>
              </a:solidFill>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2051" name="Text Box 8"/>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2052" name="Text Box 9"/>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2053" name="Text Box 10"/>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2054" name="Text Box 11"/>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2055" name="Line 16"/>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2056" name="Line 17"/>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2057" name="Text Box 40"/>
          <p:cNvSpPr txBox="1">
            <a:spLocks noChangeArrowheads="1"/>
          </p:cNvSpPr>
          <p:nvPr/>
        </p:nvSpPr>
        <p:spPr bwMode="auto">
          <a:xfrm>
            <a:off x="4787900" y="5949950"/>
            <a:ext cx="2376488" cy="646331"/>
          </a:xfrm>
          <a:prstGeom prst="rect">
            <a:avLst/>
          </a:prstGeom>
          <a:noFill/>
          <a:ln w="9525">
            <a:noFill/>
            <a:miter lim="800000"/>
            <a:headEnd/>
            <a:tailEnd/>
          </a:ln>
        </p:spPr>
        <p:txBody>
          <a:bodyPr>
            <a:spAutoFit/>
          </a:bodyPr>
          <a:lstStyle/>
          <a:p>
            <a:pPr algn="ctr">
              <a:spcBef>
                <a:spcPct val="50000"/>
              </a:spcBef>
            </a:pPr>
            <a:r>
              <a:rPr lang="el-GR" sz="1200" dirty="0"/>
              <a:t>Παναγιώτης Πέντσας Καθηγητής </a:t>
            </a:r>
            <a:r>
              <a:rPr lang="el-GR" sz="1200"/>
              <a:t>Πληροφορικής </a:t>
            </a:r>
            <a:r>
              <a:rPr lang="el-GR" sz="1200" smtClean="0"/>
              <a:t>Γυμνάσιο </a:t>
            </a:r>
            <a:r>
              <a:rPr lang="el-GR" sz="1200" dirty="0" err="1"/>
              <a:t>Σορωνής</a:t>
            </a:r>
            <a:endParaRPr lang="el-GR" sz="1200" dirty="0"/>
          </a:p>
        </p:txBody>
      </p:sp>
      <p:sp>
        <p:nvSpPr>
          <p:cNvPr id="2058" name="Rectangle 41"/>
          <p:cNvSpPr>
            <a:spLocks noChangeArrowheads="1"/>
          </p:cNvSpPr>
          <p:nvPr/>
        </p:nvSpPr>
        <p:spPr bwMode="auto">
          <a:xfrm>
            <a:off x="179388" y="692150"/>
            <a:ext cx="3269165" cy="5539978"/>
          </a:xfrm>
          <a:prstGeom prst="rect">
            <a:avLst/>
          </a:prstGeom>
          <a:noFill/>
          <a:ln w="9525">
            <a:noFill/>
            <a:miter lim="800000"/>
            <a:headEnd/>
            <a:tailEnd/>
          </a:ln>
        </p:spPr>
        <p:txBody>
          <a:bodyPr wrap="none">
            <a:spAutoFit/>
          </a:bodyPr>
          <a:lstStyle/>
          <a:p>
            <a:pPr>
              <a:spcBef>
                <a:spcPct val="50000"/>
              </a:spcBef>
            </a:pPr>
            <a:r>
              <a:rPr lang="el-GR" b="1" dirty="0"/>
              <a:t>Σε ποια κατηγορία </a:t>
            </a:r>
            <a:r>
              <a:rPr lang="el-GR" b="1" dirty="0" smtClean="0"/>
              <a:t>ανήκετε;</a:t>
            </a:r>
            <a:r>
              <a:rPr lang="en-US" b="1" dirty="0" smtClean="0"/>
              <a:t> </a:t>
            </a:r>
            <a:endParaRPr lang="en-US" b="1" dirty="0"/>
          </a:p>
          <a:p>
            <a:pPr>
              <a:spcBef>
                <a:spcPct val="50000"/>
              </a:spcBef>
              <a:buFontTx/>
              <a:buChar char="•"/>
            </a:pPr>
            <a:r>
              <a:rPr lang="el-GR" sz="1400" b="1" dirty="0"/>
              <a:t>Αυτοί που θέλουν «χορτάτο»</a:t>
            </a:r>
            <a:endParaRPr lang="en-US" sz="1400" b="1" dirty="0"/>
          </a:p>
          <a:p>
            <a:pPr>
              <a:spcBef>
                <a:spcPct val="50000"/>
              </a:spcBef>
            </a:pPr>
            <a:r>
              <a:rPr lang="el-GR" sz="1400" b="1" dirty="0"/>
              <a:t> τον «Καπετάνιο»</a:t>
            </a:r>
          </a:p>
          <a:p>
            <a:pPr>
              <a:spcBef>
                <a:spcPct val="50000"/>
              </a:spcBef>
            </a:pPr>
            <a:r>
              <a:rPr lang="el-GR" sz="1200" dirty="0"/>
              <a:t>Όταν ένας «Καπετάνιος»</a:t>
            </a:r>
            <a:endParaRPr lang="en-US" sz="1200" dirty="0"/>
          </a:p>
          <a:p>
            <a:pPr>
              <a:spcBef>
                <a:spcPct val="50000"/>
              </a:spcBef>
            </a:pPr>
            <a:r>
              <a:rPr lang="el-GR" sz="1200" dirty="0"/>
              <a:t>πεινάει θα πρέπει να φάει</a:t>
            </a:r>
            <a:endParaRPr lang="en-US" sz="1200" dirty="0"/>
          </a:p>
          <a:p>
            <a:pPr>
              <a:spcBef>
                <a:spcPct val="50000"/>
              </a:spcBef>
            </a:pPr>
            <a:r>
              <a:rPr lang="el-GR" sz="1200" dirty="0"/>
              <a:t> για να μπορέσει να δουλέψει.</a:t>
            </a:r>
            <a:endParaRPr lang="en-US" sz="1200" dirty="0"/>
          </a:p>
          <a:p>
            <a:pPr>
              <a:spcBef>
                <a:spcPct val="50000"/>
              </a:spcBef>
            </a:pPr>
            <a:r>
              <a:rPr lang="el-GR" sz="1200" dirty="0"/>
              <a:t> (γιατί νηστικό αρκούδι δε χορεύει)</a:t>
            </a:r>
            <a:endParaRPr lang="en-US" sz="1200" dirty="0"/>
          </a:p>
          <a:p>
            <a:pPr>
              <a:spcBef>
                <a:spcPct val="50000"/>
              </a:spcBef>
            </a:pPr>
            <a:endParaRPr lang="el-GR" sz="1200" dirty="0"/>
          </a:p>
          <a:p>
            <a:pPr>
              <a:spcBef>
                <a:spcPct val="50000"/>
              </a:spcBef>
              <a:buFontTx/>
              <a:buChar char="•"/>
            </a:pPr>
            <a:r>
              <a:rPr lang="el-GR" sz="1400" b="1" dirty="0"/>
              <a:t>Αυτοί που θέλουν «</a:t>
            </a:r>
            <a:r>
              <a:rPr lang="el-GR" sz="1400" b="1" dirty="0" err="1"/>
              <a:t>στυλάκι</a:t>
            </a:r>
            <a:r>
              <a:rPr lang="el-GR" sz="1400" b="1" dirty="0"/>
              <a:t>» </a:t>
            </a:r>
          </a:p>
          <a:p>
            <a:pPr>
              <a:spcBef>
                <a:spcPct val="50000"/>
              </a:spcBef>
            </a:pPr>
            <a:r>
              <a:rPr lang="el-GR" sz="1400" b="1" dirty="0"/>
              <a:t>τον «Καπετάνιο»</a:t>
            </a:r>
            <a:endParaRPr lang="en-US" sz="1400" b="1" dirty="0"/>
          </a:p>
          <a:p>
            <a:pPr>
              <a:spcBef>
                <a:spcPct val="50000"/>
              </a:spcBef>
            </a:pPr>
            <a:r>
              <a:rPr lang="el-GR" sz="1200" dirty="0"/>
              <a:t>Από το πολύ φαΐ όμως ο «Καπετάνιος»</a:t>
            </a:r>
            <a:endParaRPr lang="en-US" sz="1200" dirty="0"/>
          </a:p>
          <a:p>
            <a:pPr>
              <a:spcBef>
                <a:spcPct val="50000"/>
              </a:spcBef>
            </a:pPr>
            <a:r>
              <a:rPr lang="el-GR" sz="1200" dirty="0"/>
              <a:t> κινδυνεύει να γίνει υπέρβαρος ακόμα</a:t>
            </a:r>
            <a:endParaRPr lang="en-US" sz="1200" dirty="0"/>
          </a:p>
          <a:p>
            <a:pPr>
              <a:spcBef>
                <a:spcPct val="50000"/>
              </a:spcBef>
            </a:pPr>
            <a:r>
              <a:rPr lang="el-GR" sz="1200" dirty="0"/>
              <a:t> και παχύσαρκος. Ένας παχύσαρκος </a:t>
            </a:r>
            <a:endParaRPr lang="en-US" sz="1200" dirty="0"/>
          </a:p>
          <a:p>
            <a:pPr>
              <a:spcBef>
                <a:spcPct val="50000"/>
              </a:spcBef>
            </a:pPr>
            <a:r>
              <a:rPr lang="el-GR" sz="1200" dirty="0"/>
              <a:t>όμως για κάποιους είναι ένα κακό πρότυπο.</a:t>
            </a:r>
            <a:endParaRPr lang="en-US" sz="1200" dirty="0"/>
          </a:p>
          <a:p>
            <a:pPr>
              <a:spcBef>
                <a:spcPct val="50000"/>
              </a:spcBef>
            </a:pPr>
            <a:r>
              <a:rPr lang="el-GR" sz="1200" dirty="0"/>
              <a:t> Επιβάλλεται λοιπόν από αυτούς, </a:t>
            </a:r>
            <a:endParaRPr lang="en-US" sz="1200" dirty="0"/>
          </a:p>
          <a:p>
            <a:pPr>
              <a:spcBef>
                <a:spcPct val="50000"/>
              </a:spcBef>
            </a:pPr>
            <a:r>
              <a:rPr lang="el-GR" sz="1200" dirty="0"/>
              <a:t>ο «Καπετάνιος» να κάνει αυστηρή </a:t>
            </a:r>
            <a:endParaRPr lang="en-US" sz="1200" dirty="0"/>
          </a:p>
          <a:p>
            <a:pPr>
              <a:spcBef>
                <a:spcPct val="50000"/>
              </a:spcBef>
            </a:pPr>
            <a:r>
              <a:rPr lang="el-GR" sz="1200" dirty="0"/>
              <a:t>δίαιτα ώστε να επανέλθει στα φυσιολογικά</a:t>
            </a:r>
            <a:endParaRPr lang="en-US" sz="1200" dirty="0"/>
          </a:p>
          <a:p>
            <a:pPr>
              <a:spcBef>
                <a:spcPct val="50000"/>
              </a:spcBef>
            </a:pPr>
            <a:r>
              <a:rPr lang="el-GR" sz="1200" dirty="0"/>
              <a:t> πρότυπα </a:t>
            </a:r>
          </a:p>
          <a:p>
            <a:pPr>
              <a:spcBef>
                <a:spcPct val="50000"/>
              </a:spcBef>
            </a:pPr>
            <a:endParaRPr lang="el-GR" sz="1200" b="1" dirty="0"/>
          </a:p>
        </p:txBody>
      </p:sp>
      <p:sp>
        <p:nvSpPr>
          <p:cNvPr id="2059" name="AutoShape 42">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2060" name="AutoShape 43">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2062" name="Text Box 45"/>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2063" name="Text Box 46"/>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2064" name="Text Box 47"/>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2065" name="Text Box 48"/>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2066" name="Text Box 49"/>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2067" name="Text Box 50"/>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2068" name="Text Box 51"/>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2069" name="Text Box 52"/>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2070" name="Text Box 53"/>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2071" name="Text Box 54"/>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2072" name="Text Box 55"/>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2073" name="Text Box 56"/>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pic>
        <p:nvPicPr>
          <p:cNvPr id="2075" name="Picture 59" descr="j0286034"/>
          <p:cNvPicPr>
            <a:picLocks noChangeAspect="1" noChangeArrowheads="1"/>
          </p:cNvPicPr>
          <p:nvPr/>
        </p:nvPicPr>
        <p:blipFill>
          <a:blip r:embed="rId2"/>
          <a:srcRect/>
          <a:stretch>
            <a:fillRect/>
          </a:stretch>
        </p:blipFill>
        <p:spPr bwMode="auto">
          <a:xfrm>
            <a:off x="5867400" y="3141663"/>
            <a:ext cx="576263" cy="555625"/>
          </a:xfrm>
          <a:prstGeom prst="rect">
            <a:avLst/>
          </a:prstGeom>
          <a:noFill/>
          <a:ln w="9525">
            <a:noFill/>
            <a:miter lim="800000"/>
            <a:headEnd/>
            <a:tailEnd/>
          </a:ln>
        </p:spPr>
      </p:pic>
      <p:sp>
        <p:nvSpPr>
          <p:cNvPr id="2076" name="AutoShape 18"/>
          <p:cNvSpPr>
            <a:spLocks noChangeArrowheads="1"/>
          </p:cNvSpPr>
          <p:nvPr/>
        </p:nvSpPr>
        <p:spPr bwMode="auto">
          <a:xfrm>
            <a:off x="4716463" y="549275"/>
            <a:ext cx="3311525" cy="1223963"/>
          </a:xfrm>
          <a:prstGeom prst="cloudCallout">
            <a:avLst>
              <a:gd name="adj1" fmla="val -6426"/>
              <a:gd name="adj2" fmla="val 159208"/>
            </a:avLst>
          </a:prstGeom>
          <a:solidFill>
            <a:srgbClr val="DDDDDD"/>
          </a:solidFill>
          <a:ln w="9525">
            <a:solidFill>
              <a:schemeClr val="tx1"/>
            </a:solidFill>
            <a:round/>
            <a:headEnd/>
            <a:tailEnd/>
          </a:ln>
        </p:spPr>
        <p:txBody>
          <a:bodyPr/>
          <a:lstStyle/>
          <a:p>
            <a:pPr algn="ctr"/>
            <a:r>
              <a:rPr lang="el-GR"/>
              <a:t>Είμαι ένας δυστυχής «Καπετάνιος»</a:t>
            </a:r>
          </a:p>
        </p:txBody>
      </p:sp>
      <p:pic>
        <p:nvPicPr>
          <p:cNvPr id="29" name="28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30"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3075" name="Line 4"/>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3076" name="Line 5"/>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3077" name="Text Box 6"/>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3078" name="Text Box 7"/>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3079" name="Text Box 8"/>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3080" name="Text Box 9"/>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3081" name="Text Box 4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3082" name="Text Box 5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3083" name="Text Box 5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3084" name="Text Box 5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3085" name="Text Box 5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3086" name="Text Box 5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3087" name="Text Box 5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3088" name="Text Box 5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3089" name="Text Box 5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3090" name="Text Box 5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3091" name="Text Box 5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3092" name="Text Box 6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3093" name="AutoShape 12"/>
          <p:cNvSpPr>
            <a:spLocks noChangeArrowheads="1"/>
          </p:cNvSpPr>
          <p:nvPr/>
        </p:nvSpPr>
        <p:spPr bwMode="auto">
          <a:xfrm>
            <a:off x="5795963" y="2997200"/>
            <a:ext cx="719137" cy="719138"/>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3094" name="Rectangle 6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3095" name="AutoShape 6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3096" name="AutoShape 6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3097" name="Text Box 6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4099"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4100"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4101"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4102"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4103"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4104"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4105"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4106"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4107"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4108"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4109"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4110"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4111"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4112"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4113"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4114"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4115"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4116"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4117" name="AutoShape 11"/>
          <p:cNvSpPr>
            <a:spLocks noChangeArrowheads="1"/>
          </p:cNvSpPr>
          <p:nvPr/>
        </p:nvSpPr>
        <p:spPr bwMode="auto">
          <a:xfrm>
            <a:off x="5651500" y="2781300"/>
            <a:ext cx="1079500" cy="1079500"/>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4118"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4119"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4120"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4121"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5123"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5124"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5125"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5126"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5127"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5128"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5129"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5130"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5131"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5132"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5133"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5134"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5135"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5136"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5137"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5138"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5139"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5140"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5141" name="AutoShape 11"/>
          <p:cNvSpPr>
            <a:spLocks noChangeArrowheads="1"/>
          </p:cNvSpPr>
          <p:nvPr/>
        </p:nvSpPr>
        <p:spPr bwMode="auto">
          <a:xfrm>
            <a:off x="5435600" y="2565400"/>
            <a:ext cx="1439863" cy="1439863"/>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5142"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5143"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5144"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5145"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6147"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6148"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6149"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6150"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6151"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6152"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6153" name="Text Box 40"/>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6154" name="Text Box 41"/>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6155" name="Text Box 42"/>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6156" name="Text Box 43"/>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6157" name="Text Box 44"/>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6158" name="Text Box 45"/>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6159" name="Text Box 46"/>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6160" name="Text Box 47"/>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6161" name="Text Box 48"/>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6162" name="Text Box 49"/>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6163" name="Text Box 50"/>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6164" name="Text Box 51"/>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6165" name="AutoShape 11"/>
          <p:cNvSpPr>
            <a:spLocks noChangeArrowheads="1"/>
          </p:cNvSpPr>
          <p:nvPr/>
        </p:nvSpPr>
        <p:spPr bwMode="auto">
          <a:xfrm>
            <a:off x="5219700" y="2420938"/>
            <a:ext cx="1944688" cy="1944687"/>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6166" name="AutoShape 53"/>
          <p:cNvSpPr>
            <a:spLocks noChangeArrowheads="1"/>
          </p:cNvSpPr>
          <p:nvPr/>
        </p:nvSpPr>
        <p:spPr bwMode="auto">
          <a:xfrm>
            <a:off x="4572000" y="549275"/>
            <a:ext cx="3529013" cy="1223963"/>
          </a:xfrm>
          <a:prstGeom prst="cloudCallout">
            <a:avLst>
              <a:gd name="adj1" fmla="val -22648"/>
              <a:gd name="adj2" fmla="val 204083"/>
            </a:avLst>
          </a:prstGeom>
          <a:solidFill>
            <a:srgbClr val="CCCC00"/>
          </a:solidFill>
          <a:ln w="9525">
            <a:solidFill>
              <a:schemeClr val="tx1"/>
            </a:solidFill>
            <a:round/>
            <a:headEnd/>
            <a:tailEnd/>
          </a:ln>
        </p:spPr>
        <p:txBody>
          <a:bodyPr/>
          <a:lstStyle/>
          <a:p>
            <a:pPr algn="ctr"/>
            <a:r>
              <a:rPr lang="el-GR" sz="1200"/>
              <a:t>Το μέγεθός μου είναι ικανοποιητικό,</a:t>
            </a:r>
          </a:p>
          <a:p>
            <a:pPr algn="ctr"/>
            <a:r>
              <a:rPr lang="el-GR" sz="1200"/>
              <a:t> έχω την αίσθηση όμως ότι κάτι πολύ σημαντικό μου λείπει…  </a:t>
            </a:r>
          </a:p>
        </p:txBody>
      </p:sp>
      <p:sp>
        <p:nvSpPr>
          <p:cNvPr id="6167" name="Rectangle 54"/>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6168" name="AutoShape 55">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6169" name="AutoShape 56">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rPr>
              <a:t>Ο «Καπετάνιος» κάνει δίαιτα</a:t>
            </a:r>
          </a:p>
        </p:txBody>
      </p:sp>
      <p:sp>
        <p:nvSpPr>
          <p:cNvPr id="6170" name="Text Box 57"/>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8" name="27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9"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7171"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7172" name="Line 4"/>
          <p:cNvSpPr>
            <a:spLocks noChangeShapeType="1"/>
          </p:cNvSpPr>
          <p:nvPr/>
        </p:nvSpPr>
        <p:spPr bwMode="auto">
          <a:xfrm flipH="1">
            <a:off x="3995738" y="1196975"/>
            <a:ext cx="4392612" cy="4391025"/>
          </a:xfrm>
          <a:prstGeom prst="line">
            <a:avLst/>
          </a:prstGeom>
          <a:noFill/>
          <a:ln w="9525">
            <a:solidFill>
              <a:schemeClr val="tx1"/>
            </a:solidFill>
            <a:round/>
            <a:headEnd/>
            <a:tailEnd/>
          </a:ln>
        </p:spPr>
        <p:txBody>
          <a:bodyPr/>
          <a:lstStyle/>
          <a:p>
            <a:endParaRPr lang="el-GR"/>
          </a:p>
        </p:txBody>
      </p:sp>
      <p:sp>
        <p:nvSpPr>
          <p:cNvPr id="7173"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7174"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7175"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7176"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7177"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7178"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7179"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7180"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7181"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7182"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7183"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7184"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7185"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7186"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7187"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7188"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7189" name="AutoShape 11"/>
          <p:cNvSpPr>
            <a:spLocks noChangeArrowheads="1"/>
          </p:cNvSpPr>
          <p:nvPr/>
        </p:nvSpPr>
        <p:spPr bwMode="auto">
          <a:xfrm>
            <a:off x="4932363" y="2060575"/>
            <a:ext cx="2519362" cy="2519363"/>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7190"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7191"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7192"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7193"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8195"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8196"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8197"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8198"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8199"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8200"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8201"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8202"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8203"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8204"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8205"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8206"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8207"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8208"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8209"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8210"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8211"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8212"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8213" name="AutoShape 11"/>
          <p:cNvSpPr>
            <a:spLocks noChangeArrowheads="1"/>
          </p:cNvSpPr>
          <p:nvPr/>
        </p:nvSpPr>
        <p:spPr bwMode="auto">
          <a:xfrm>
            <a:off x="4787900" y="1989138"/>
            <a:ext cx="2879725" cy="2879725"/>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8214"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8215"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8216"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8217"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9219"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9220"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9221"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9222"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9223"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9224"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9225"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9226"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9227"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9228"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9229"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9230"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9231"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9232"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9233"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9234"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9235"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9236"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9237" name="AutoShape 11"/>
          <p:cNvSpPr>
            <a:spLocks noChangeArrowheads="1"/>
          </p:cNvSpPr>
          <p:nvPr/>
        </p:nvSpPr>
        <p:spPr bwMode="auto">
          <a:xfrm>
            <a:off x="4572000" y="1773238"/>
            <a:ext cx="3238500" cy="3238500"/>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9238"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9239"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9240"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9241"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0243"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0244"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0245"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0246"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0247"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0248"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0249" name="Text Box 41"/>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0250" name="Text Box 42"/>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0251" name="Text Box 43"/>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0252" name="Text Box 44"/>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0253" name="Text Box 45"/>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0254" name="Text Box 46"/>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0255" name="Text Box 47"/>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0256" name="Text Box 48"/>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0257" name="Text Box 49"/>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0258" name="Text Box 50"/>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0259" name="Text Box 51"/>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0260" name="Text Box 52"/>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0261" name="AutoShape 11"/>
          <p:cNvSpPr>
            <a:spLocks noChangeArrowheads="1"/>
          </p:cNvSpPr>
          <p:nvPr/>
        </p:nvSpPr>
        <p:spPr bwMode="auto">
          <a:xfrm>
            <a:off x="4356100" y="1557338"/>
            <a:ext cx="3598863" cy="3598862"/>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0262" name="Rectangle 54"/>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0263" name="AutoShape 55">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0264" name="AutoShape 56">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0265" name="Text Box 57"/>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1267"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1268"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1269"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1270"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1271"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1272"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1273"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1274"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1275"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1276"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1277"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1278"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1279"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1280"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1281"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1282"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1283"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1284"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1285" name="AutoShape 11"/>
          <p:cNvSpPr>
            <a:spLocks noChangeArrowheads="1"/>
          </p:cNvSpPr>
          <p:nvPr/>
        </p:nvSpPr>
        <p:spPr bwMode="auto">
          <a:xfrm>
            <a:off x="4211638" y="1412875"/>
            <a:ext cx="3959225" cy="3959225"/>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1286"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1287"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1288"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1289"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2291"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2292"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2293"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2294"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2295"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2296"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2297"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2298"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2299"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2300"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2301"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2302"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2303"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2304"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2305"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2306"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2307"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2308"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2309" name="AutoShape 11"/>
          <p:cNvSpPr>
            <a:spLocks noChangeArrowheads="1"/>
          </p:cNvSpPr>
          <p:nvPr/>
        </p:nvSpPr>
        <p:spPr bwMode="auto">
          <a:xfrm>
            <a:off x="3851275" y="1052513"/>
            <a:ext cx="4681538" cy="4678362"/>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2310"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2311"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2312"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2313"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3315"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3316"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3317"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3318"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3319"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3320"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3321"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3322"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3323"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3324"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3325"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3326"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3327"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3328"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3329"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3330"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3331"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3332"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3333" name="AutoShape 11"/>
          <p:cNvSpPr>
            <a:spLocks noChangeArrowheads="1"/>
          </p:cNvSpPr>
          <p:nvPr/>
        </p:nvSpPr>
        <p:spPr bwMode="auto">
          <a:xfrm>
            <a:off x="3635375" y="836613"/>
            <a:ext cx="5038725" cy="5038725"/>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3334"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3335"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3336"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3337"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4339"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4340"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4341"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4342"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4343"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4344"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4345"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4346"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4347"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4348"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4349"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4350"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4351"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4352"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4353"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4354"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4355"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4356"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4357" name="AutoShape 11"/>
          <p:cNvSpPr>
            <a:spLocks noChangeArrowheads="1"/>
          </p:cNvSpPr>
          <p:nvPr/>
        </p:nvSpPr>
        <p:spPr bwMode="auto">
          <a:xfrm>
            <a:off x="3492500" y="765175"/>
            <a:ext cx="5399088" cy="5399088"/>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4358"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4359"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4360"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4361"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5363"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5364"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5365"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5366"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5367"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5368"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5369" name="Text Box 39"/>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5370" name="Text Box 40"/>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5371" name="Text Box 41"/>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5372" name="Text Box 42"/>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5373" name="Text Box 43"/>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5374" name="Text Box 44"/>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5375" name="Text Box 45"/>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5376" name="Text Box 46"/>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5377" name="Text Box 47"/>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5378" name="Text Box 48"/>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5379" name="Text Box 49"/>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5380" name="Text Box 50"/>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5381" name="AutoShape 11"/>
          <p:cNvSpPr>
            <a:spLocks noChangeArrowheads="1"/>
          </p:cNvSpPr>
          <p:nvPr/>
        </p:nvSpPr>
        <p:spPr bwMode="auto">
          <a:xfrm>
            <a:off x="3386138" y="549275"/>
            <a:ext cx="5578475" cy="5757863"/>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5382" name="Rectangle 52"/>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dirty="0"/>
              <a:t>Σε ποια κατηγορία ανήκετε;</a:t>
            </a:r>
            <a:endParaRPr lang="en-US" b="1" dirty="0"/>
          </a:p>
          <a:p>
            <a:pPr>
              <a:spcBef>
                <a:spcPct val="50000"/>
              </a:spcBef>
              <a:buFontTx/>
              <a:buChar char="•"/>
            </a:pPr>
            <a:r>
              <a:rPr lang="el-GR" sz="1400" b="1" dirty="0"/>
              <a:t>Αυτοί που θέλουν «χορτάτο»</a:t>
            </a:r>
            <a:endParaRPr lang="en-US" sz="1400" b="1" dirty="0"/>
          </a:p>
          <a:p>
            <a:pPr>
              <a:spcBef>
                <a:spcPct val="50000"/>
              </a:spcBef>
            </a:pPr>
            <a:r>
              <a:rPr lang="el-GR" sz="1400" b="1" dirty="0"/>
              <a:t> τον «Καπετάνιο»</a:t>
            </a:r>
          </a:p>
          <a:p>
            <a:pPr>
              <a:spcBef>
                <a:spcPct val="50000"/>
              </a:spcBef>
            </a:pPr>
            <a:r>
              <a:rPr lang="el-GR" sz="1200" dirty="0"/>
              <a:t>Όταν ένας «Καπετάνιος»</a:t>
            </a:r>
            <a:endParaRPr lang="en-US" sz="1200" dirty="0"/>
          </a:p>
          <a:p>
            <a:pPr>
              <a:spcBef>
                <a:spcPct val="50000"/>
              </a:spcBef>
            </a:pPr>
            <a:r>
              <a:rPr lang="el-GR" sz="1200" dirty="0"/>
              <a:t>πεινάει θα πρέπει να φάει</a:t>
            </a:r>
            <a:endParaRPr lang="en-US" sz="1200" dirty="0"/>
          </a:p>
          <a:p>
            <a:pPr>
              <a:spcBef>
                <a:spcPct val="50000"/>
              </a:spcBef>
            </a:pPr>
            <a:r>
              <a:rPr lang="el-GR" sz="1200" dirty="0"/>
              <a:t> για να μπορέσει να δουλέψει.</a:t>
            </a:r>
            <a:endParaRPr lang="en-US" sz="1200" dirty="0"/>
          </a:p>
          <a:p>
            <a:pPr>
              <a:spcBef>
                <a:spcPct val="50000"/>
              </a:spcBef>
            </a:pPr>
            <a:r>
              <a:rPr lang="el-GR" sz="1200" dirty="0"/>
              <a:t> (γιατί νηστικό αρκούδι δε χορεύει)</a:t>
            </a:r>
            <a:endParaRPr lang="en-US" sz="1200" dirty="0"/>
          </a:p>
          <a:p>
            <a:pPr>
              <a:spcBef>
                <a:spcPct val="50000"/>
              </a:spcBef>
            </a:pPr>
            <a:endParaRPr lang="el-GR" sz="1200" dirty="0"/>
          </a:p>
          <a:p>
            <a:pPr>
              <a:spcBef>
                <a:spcPct val="50000"/>
              </a:spcBef>
              <a:buFontTx/>
              <a:buChar char="•"/>
            </a:pPr>
            <a:r>
              <a:rPr lang="el-GR" sz="1400" b="1" dirty="0"/>
              <a:t>Αυτοί που θέλουν «</a:t>
            </a:r>
            <a:r>
              <a:rPr lang="el-GR" sz="1400" b="1" dirty="0" err="1"/>
              <a:t>στυλάκι</a:t>
            </a:r>
            <a:r>
              <a:rPr lang="el-GR" sz="1400" b="1" dirty="0"/>
              <a:t>» </a:t>
            </a:r>
          </a:p>
          <a:p>
            <a:pPr>
              <a:spcBef>
                <a:spcPct val="50000"/>
              </a:spcBef>
            </a:pPr>
            <a:r>
              <a:rPr lang="el-GR" sz="1400" b="1" dirty="0"/>
              <a:t>τον «Καπετάνιο»</a:t>
            </a:r>
            <a:endParaRPr lang="en-US" sz="1400" b="1" dirty="0"/>
          </a:p>
          <a:p>
            <a:pPr>
              <a:spcBef>
                <a:spcPct val="50000"/>
              </a:spcBef>
            </a:pPr>
            <a:r>
              <a:rPr lang="el-GR" sz="1200" dirty="0"/>
              <a:t>Από το πολύ φαΐ όμως ο «Καπετάνιος»</a:t>
            </a:r>
            <a:endParaRPr lang="en-US" sz="1200" dirty="0"/>
          </a:p>
          <a:p>
            <a:pPr>
              <a:spcBef>
                <a:spcPct val="50000"/>
              </a:spcBef>
            </a:pPr>
            <a:r>
              <a:rPr lang="el-GR" sz="1200" dirty="0"/>
              <a:t> κινδυνεύει να γίνει υπέρβαρος ακόμα</a:t>
            </a:r>
            <a:endParaRPr lang="en-US" sz="1200" dirty="0"/>
          </a:p>
          <a:p>
            <a:pPr>
              <a:spcBef>
                <a:spcPct val="50000"/>
              </a:spcBef>
            </a:pPr>
            <a:r>
              <a:rPr lang="el-GR" sz="1200" dirty="0"/>
              <a:t> και παχύσαρκος. Ένας παχύσαρκος </a:t>
            </a:r>
            <a:endParaRPr lang="en-US" sz="1200" dirty="0"/>
          </a:p>
          <a:p>
            <a:pPr>
              <a:spcBef>
                <a:spcPct val="50000"/>
              </a:spcBef>
            </a:pPr>
            <a:r>
              <a:rPr lang="el-GR" sz="1200" dirty="0"/>
              <a:t>όμως για κάποιους είναι ένα κακό πρότυπο.</a:t>
            </a:r>
            <a:endParaRPr lang="en-US" sz="1200" dirty="0"/>
          </a:p>
          <a:p>
            <a:pPr>
              <a:spcBef>
                <a:spcPct val="50000"/>
              </a:spcBef>
            </a:pPr>
            <a:r>
              <a:rPr lang="el-GR" sz="1200" dirty="0"/>
              <a:t> Επιβάλλεται λοιπόν από αυτούς, </a:t>
            </a:r>
            <a:endParaRPr lang="en-US" sz="1200" dirty="0"/>
          </a:p>
          <a:p>
            <a:pPr>
              <a:spcBef>
                <a:spcPct val="50000"/>
              </a:spcBef>
            </a:pPr>
            <a:r>
              <a:rPr lang="el-GR" sz="1200" dirty="0"/>
              <a:t>ο «Καπετάνιος» να κάνει αυστηρή </a:t>
            </a:r>
            <a:endParaRPr lang="en-US" sz="1200" dirty="0"/>
          </a:p>
          <a:p>
            <a:pPr>
              <a:spcBef>
                <a:spcPct val="50000"/>
              </a:spcBef>
            </a:pPr>
            <a:r>
              <a:rPr lang="el-GR" sz="1200" dirty="0"/>
              <a:t>δίαιτα ώστε να επανέλθει στα φυσιολογικά</a:t>
            </a:r>
            <a:endParaRPr lang="en-US" sz="1200" dirty="0"/>
          </a:p>
          <a:p>
            <a:pPr>
              <a:spcBef>
                <a:spcPct val="50000"/>
              </a:spcBef>
            </a:pPr>
            <a:r>
              <a:rPr lang="el-GR" sz="1200" dirty="0"/>
              <a:t> πρότυπα </a:t>
            </a:r>
          </a:p>
          <a:p>
            <a:pPr>
              <a:spcBef>
                <a:spcPct val="50000"/>
              </a:spcBef>
            </a:pPr>
            <a:endParaRPr lang="el-GR" sz="1200" b="1" dirty="0"/>
          </a:p>
        </p:txBody>
      </p:sp>
      <p:sp>
        <p:nvSpPr>
          <p:cNvPr id="15383" name="AutoShape 53">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5384" name="AutoShape 54">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5385" name="Text Box 55"/>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27" name="26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28"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6"/>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sp>
        <p:nvSpPr>
          <p:cNvPr id="16387" name="Rectangle 2"/>
          <p:cNvSpPr>
            <a:spLocks noChangeArrowheads="1"/>
          </p:cNvSpPr>
          <p:nvPr/>
        </p:nvSpPr>
        <p:spPr bwMode="auto">
          <a:xfrm>
            <a:off x="3995738" y="1196975"/>
            <a:ext cx="4392612" cy="4392613"/>
          </a:xfrm>
          <a:prstGeom prst="rect">
            <a:avLst/>
          </a:prstGeom>
          <a:solidFill>
            <a:schemeClr val="accent1"/>
          </a:solidFill>
          <a:ln w="9525">
            <a:solidFill>
              <a:schemeClr val="tx1"/>
            </a:solidFill>
            <a:miter lim="800000"/>
            <a:headEnd/>
            <a:tailEnd/>
          </a:ln>
        </p:spPr>
        <p:txBody>
          <a:bodyPr wrap="none" anchor="ctr"/>
          <a:lstStyle/>
          <a:p>
            <a:endParaRPr lang="el-GR"/>
          </a:p>
        </p:txBody>
      </p:sp>
      <p:sp>
        <p:nvSpPr>
          <p:cNvPr id="16388" name="Line 3"/>
          <p:cNvSpPr>
            <a:spLocks noChangeShapeType="1"/>
          </p:cNvSpPr>
          <p:nvPr/>
        </p:nvSpPr>
        <p:spPr bwMode="auto">
          <a:xfrm>
            <a:off x="3995738" y="1196975"/>
            <a:ext cx="4392612" cy="4392613"/>
          </a:xfrm>
          <a:prstGeom prst="line">
            <a:avLst/>
          </a:prstGeom>
          <a:noFill/>
          <a:ln w="9525">
            <a:solidFill>
              <a:schemeClr val="tx1"/>
            </a:solidFill>
            <a:round/>
            <a:headEnd/>
            <a:tailEnd/>
          </a:ln>
        </p:spPr>
        <p:txBody>
          <a:bodyPr/>
          <a:lstStyle/>
          <a:p>
            <a:endParaRPr lang="el-GR"/>
          </a:p>
        </p:txBody>
      </p:sp>
      <p:sp>
        <p:nvSpPr>
          <p:cNvPr id="16389" name="Line 4"/>
          <p:cNvSpPr>
            <a:spLocks noChangeShapeType="1"/>
          </p:cNvSpPr>
          <p:nvPr/>
        </p:nvSpPr>
        <p:spPr bwMode="auto">
          <a:xfrm flipH="1">
            <a:off x="3995738" y="1196975"/>
            <a:ext cx="4392612" cy="4392613"/>
          </a:xfrm>
          <a:prstGeom prst="line">
            <a:avLst/>
          </a:prstGeom>
          <a:noFill/>
          <a:ln w="9525">
            <a:solidFill>
              <a:schemeClr val="tx1"/>
            </a:solidFill>
            <a:round/>
            <a:headEnd/>
            <a:tailEnd/>
          </a:ln>
        </p:spPr>
        <p:txBody>
          <a:bodyPr/>
          <a:lstStyle/>
          <a:p>
            <a:endParaRPr lang="el-GR"/>
          </a:p>
        </p:txBody>
      </p:sp>
      <p:sp>
        <p:nvSpPr>
          <p:cNvPr id="16390" name="Text Box 5"/>
          <p:cNvSpPr txBox="1">
            <a:spLocks noChangeArrowheads="1"/>
          </p:cNvSpPr>
          <p:nvPr/>
        </p:nvSpPr>
        <p:spPr bwMode="auto">
          <a:xfrm rot="-2136413">
            <a:off x="2771775" y="692150"/>
            <a:ext cx="2087563" cy="623888"/>
          </a:xfrm>
          <a:prstGeom prst="rect">
            <a:avLst/>
          </a:prstGeom>
          <a:noFill/>
          <a:ln w="9525">
            <a:noFill/>
            <a:miter lim="800000"/>
            <a:headEnd/>
            <a:tailEnd/>
          </a:ln>
        </p:spPr>
        <p:txBody>
          <a:bodyPr>
            <a:spAutoFit/>
          </a:bodyPr>
          <a:lstStyle/>
          <a:p>
            <a:pPr>
              <a:spcBef>
                <a:spcPct val="50000"/>
              </a:spcBef>
            </a:pPr>
            <a:r>
              <a:rPr lang="el-GR" sz="1400"/>
              <a:t>(Ορθή) παιδαγωγική </a:t>
            </a:r>
          </a:p>
          <a:p>
            <a:pPr algn="ctr">
              <a:spcBef>
                <a:spcPct val="50000"/>
              </a:spcBef>
            </a:pPr>
            <a:r>
              <a:rPr lang="el-GR" sz="1400"/>
              <a:t>προσέγγιση</a:t>
            </a:r>
          </a:p>
        </p:txBody>
      </p:sp>
      <p:sp>
        <p:nvSpPr>
          <p:cNvPr id="16391" name="Text Box 6"/>
          <p:cNvSpPr txBox="1">
            <a:spLocks noChangeArrowheads="1"/>
          </p:cNvSpPr>
          <p:nvPr/>
        </p:nvSpPr>
        <p:spPr bwMode="auto">
          <a:xfrm rot="2408023">
            <a:off x="8027988" y="620713"/>
            <a:ext cx="928687" cy="623887"/>
          </a:xfrm>
          <a:prstGeom prst="rect">
            <a:avLst/>
          </a:prstGeom>
          <a:noFill/>
          <a:ln w="9525">
            <a:noFill/>
            <a:miter lim="800000"/>
            <a:headEnd/>
            <a:tailEnd/>
          </a:ln>
        </p:spPr>
        <p:txBody>
          <a:bodyPr>
            <a:spAutoFit/>
          </a:bodyPr>
          <a:lstStyle/>
          <a:p>
            <a:pPr>
              <a:spcBef>
                <a:spcPct val="50000"/>
              </a:spcBef>
            </a:pPr>
            <a:r>
              <a:rPr lang="el-GR" sz="1400"/>
              <a:t>Θεατρικό</a:t>
            </a:r>
          </a:p>
          <a:p>
            <a:pPr>
              <a:spcBef>
                <a:spcPct val="50000"/>
              </a:spcBef>
            </a:pPr>
            <a:r>
              <a:rPr lang="el-GR" sz="1400"/>
              <a:t> σενάριο</a:t>
            </a:r>
          </a:p>
        </p:txBody>
      </p:sp>
      <p:sp>
        <p:nvSpPr>
          <p:cNvPr id="16392" name="Text Box 7"/>
          <p:cNvSpPr txBox="1">
            <a:spLocks noChangeArrowheads="1"/>
          </p:cNvSpPr>
          <p:nvPr/>
        </p:nvSpPr>
        <p:spPr bwMode="auto">
          <a:xfrm rot="-7814529">
            <a:off x="2851150" y="5510213"/>
            <a:ext cx="1800225" cy="517525"/>
          </a:xfrm>
          <a:prstGeom prst="rect">
            <a:avLst/>
          </a:prstGeom>
          <a:noFill/>
          <a:ln w="9525">
            <a:noFill/>
            <a:miter lim="800000"/>
            <a:headEnd/>
            <a:tailEnd/>
          </a:ln>
        </p:spPr>
        <p:txBody>
          <a:bodyPr>
            <a:spAutoFit/>
          </a:bodyPr>
          <a:lstStyle/>
          <a:p>
            <a:pPr algn="ctr">
              <a:spcBef>
                <a:spcPct val="50000"/>
              </a:spcBef>
            </a:pPr>
            <a:r>
              <a:rPr lang="el-GR" sz="1400"/>
              <a:t>[εσω-εξω]τερικοί παράγωντες</a:t>
            </a:r>
          </a:p>
        </p:txBody>
      </p:sp>
      <p:sp>
        <p:nvSpPr>
          <p:cNvPr id="16393" name="Text Box 8"/>
          <p:cNvSpPr txBox="1">
            <a:spLocks noChangeArrowheads="1"/>
          </p:cNvSpPr>
          <p:nvPr/>
        </p:nvSpPr>
        <p:spPr bwMode="auto">
          <a:xfrm rot="8040219">
            <a:off x="7567613" y="5546725"/>
            <a:ext cx="1727200" cy="517525"/>
          </a:xfrm>
          <a:prstGeom prst="rect">
            <a:avLst/>
          </a:prstGeom>
          <a:noFill/>
          <a:ln w="9525">
            <a:noFill/>
            <a:miter lim="800000"/>
            <a:headEnd/>
            <a:tailEnd/>
          </a:ln>
        </p:spPr>
        <p:txBody>
          <a:bodyPr>
            <a:spAutoFit/>
          </a:bodyPr>
          <a:lstStyle/>
          <a:p>
            <a:pPr algn="ctr">
              <a:spcBef>
                <a:spcPct val="50000"/>
              </a:spcBef>
            </a:pPr>
            <a:r>
              <a:rPr lang="el-GR" sz="1400"/>
              <a:t>Διδακτική Πληροφορικής</a:t>
            </a:r>
          </a:p>
        </p:txBody>
      </p:sp>
      <p:sp>
        <p:nvSpPr>
          <p:cNvPr id="16394" name="Text Box 40"/>
          <p:cNvSpPr txBox="1">
            <a:spLocks noChangeArrowheads="1"/>
          </p:cNvSpPr>
          <p:nvPr/>
        </p:nvSpPr>
        <p:spPr bwMode="auto">
          <a:xfrm rot="2691849">
            <a:off x="3635375" y="2133600"/>
            <a:ext cx="2605088" cy="304800"/>
          </a:xfrm>
          <a:prstGeom prst="rect">
            <a:avLst/>
          </a:prstGeom>
          <a:noFill/>
          <a:ln w="9525">
            <a:noFill/>
            <a:miter lim="800000"/>
            <a:headEnd/>
            <a:tailEnd/>
          </a:ln>
        </p:spPr>
        <p:txBody>
          <a:bodyPr>
            <a:spAutoFit/>
          </a:bodyPr>
          <a:lstStyle/>
          <a:p>
            <a:pPr>
              <a:spcBef>
                <a:spcPct val="50000"/>
              </a:spcBef>
            </a:pPr>
            <a:r>
              <a:rPr lang="el-GR" sz="1400"/>
              <a:t>Καλό ψυχολογικό κλίμα τάξης</a:t>
            </a:r>
          </a:p>
        </p:txBody>
      </p:sp>
      <p:sp>
        <p:nvSpPr>
          <p:cNvPr id="16395" name="Text Box 41"/>
          <p:cNvSpPr txBox="1">
            <a:spLocks noChangeArrowheads="1"/>
          </p:cNvSpPr>
          <p:nvPr/>
        </p:nvSpPr>
        <p:spPr bwMode="auto">
          <a:xfrm rot="2691849">
            <a:off x="3851275" y="1916113"/>
            <a:ext cx="2605088" cy="304800"/>
          </a:xfrm>
          <a:prstGeom prst="rect">
            <a:avLst/>
          </a:prstGeom>
          <a:noFill/>
          <a:ln w="9525">
            <a:noFill/>
            <a:miter lim="800000"/>
            <a:headEnd/>
            <a:tailEnd/>
          </a:ln>
        </p:spPr>
        <p:txBody>
          <a:bodyPr>
            <a:spAutoFit/>
          </a:bodyPr>
          <a:lstStyle/>
          <a:p>
            <a:pPr>
              <a:spcBef>
                <a:spcPct val="50000"/>
              </a:spcBef>
            </a:pPr>
            <a:r>
              <a:rPr lang="el-GR" sz="1400"/>
              <a:t>Παιδαγωγική «ενδυνάμωση»</a:t>
            </a:r>
          </a:p>
        </p:txBody>
      </p:sp>
      <p:sp>
        <p:nvSpPr>
          <p:cNvPr id="16396" name="Text Box 42"/>
          <p:cNvSpPr txBox="1">
            <a:spLocks noChangeArrowheads="1"/>
          </p:cNvSpPr>
          <p:nvPr/>
        </p:nvSpPr>
        <p:spPr bwMode="auto">
          <a:xfrm rot="5400000">
            <a:off x="5487194" y="1650207"/>
            <a:ext cx="1354137"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6397" name="Text Box 43"/>
          <p:cNvSpPr txBox="1">
            <a:spLocks noChangeArrowheads="1"/>
          </p:cNvSpPr>
          <p:nvPr/>
        </p:nvSpPr>
        <p:spPr bwMode="auto">
          <a:xfrm rot="5400000">
            <a:off x="5487194" y="4817269"/>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6398" name="Text Box 44"/>
          <p:cNvSpPr txBox="1">
            <a:spLocks noChangeArrowheads="1"/>
          </p:cNvSpPr>
          <p:nvPr/>
        </p:nvSpPr>
        <p:spPr bwMode="auto">
          <a:xfrm>
            <a:off x="392430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6399" name="Text Box 45"/>
          <p:cNvSpPr txBox="1">
            <a:spLocks noChangeArrowheads="1"/>
          </p:cNvSpPr>
          <p:nvPr/>
        </p:nvSpPr>
        <p:spPr bwMode="auto">
          <a:xfrm>
            <a:off x="7092950" y="3213100"/>
            <a:ext cx="1354138" cy="304800"/>
          </a:xfrm>
          <a:prstGeom prst="rect">
            <a:avLst/>
          </a:prstGeom>
          <a:noFill/>
          <a:ln w="9525">
            <a:noFill/>
            <a:miter lim="800000"/>
            <a:headEnd/>
            <a:tailEnd/>
          </a:ln>
        </p:spPr>
        <p:txBody>
          <a:bodyPr>
            <a:spAutoFit/>
          </a:bodyPr>
          <a:lstStyle/>
          <a:p>
            <a:pPr>
              <a:spcBef>
                <a:spcPct val="50000"/>
              </a:spcBef>
            </a:pPr>
            <a:r>
              <a:rPr lang="el-GR" sz="1400"/>
              <a:t>Ενσυναίσθηση</a:t>
            </a:r>
          </a:p>
        </p:txBody>
      </p:sp>
      <p:sp>
        <p:nvSpPr>
          <p:cNvPr id="16400" name="Text Box 46"/>
          <p:cNvSpPr txBox="1">
            <a:spLocks noChangeArrowheads="1"/>
          </p:cNvSpPr>
          <p:nvPr/>
        </p:nvSpPr>
        <p:spPr bwMode="auto">
          <a:xfrm rot="8164147">
            <a:off x="5724525" y="2133600"/>
            <a:ext cx="2605088" cy="304800"/>
          </a:xfrm>
          <a:prstGeom prst="rect">
            <a:avLst/>
          </a:prstGeom>
          <a:noFill/>
          <a:ln w="9525">
            <a:noFill/>
            <a:miter lim="800000"/>
            <a:headEnd/>
            <a:tailEnd/>
          </a:ln>
        </p:spPr>
        <p:txBody>
          <a:bodyPr>
            <a:spAutoFit/>
          </a:bodyPr>
          <a:lstStyle/>
          <a:p>
            <a:pPr>
              <a:spcBef>
                <a:spcPct val="50000"/>
              </a:spcBef>
            </a:pPr>
            <a:r>
              <a:rPr lang="el-GR" sz="1400"/>
              <a:t>Πολιτιστικές ευαισθησίες</a:t>
            </a:r>
          </a:p>
        </p:txBody>
      </p:sp>
      <p:sp>
        <p:nvSpPr>
          <p:cNvPr id="16401" name="Text Box 47"/>
          <p:cNvSpPr txBox="1">
            <a:spLocks noChangeArrowheads="1"/>
          </p:cNvSpPr>
          <p:nvPr/>
        </p:nvSpPr>
        <p:spPr bwMode="auto">
          <a:xfrm rot="8127453">
            <a:off x="6011863" y="2420938"/>
            <a:ext cx="2605087" cy="304800"/>
          </a:xfrm>
          <a:prstGeom prst="rect">
            <a:avLst/>
          </a:prstGeom>
          <a:noFill/>
          <a:ln w="9525">
            <a:noFill/>
            <a:miter lim="800000"/>
            <a:headEnd/>
            <a:tailEnd/>
          </a:ln>
        </p:spPr>
        <p:txBody>
          <a:bodyPr>
            <a:spAutoFit/>
          </a:bodyPr>
          <a:lstStyle/>
          <a:p>
            <a:pPr>
              <a:spcBef>
                <a:spcPct val="50000"/>
              </a:spcBef>
            </a:pPr>
            <a:r>
              <a:rPr lang="el-GR" sz="1400"/>
              <a:t>Καλλιτεχνικές ευαισθησίες</a:t>
            </a:r>
          </a:p>
        </p:txBody>
      </p:sp>
      <p:sp>
        <p:nvSpPr>
          <p:cNvPr id="16402" name="Text Box 48"/>
          <p:cNvSpPr txBox="1">
            <a:spLocks noChangeArrowheads="1"/>
          </p:cNvSpPr>
          <p:nvPr/>
        </p:nvSpPr>
        <p:spPr bwMode="auto">
          <a:xfrm rot="2691849">
            <a:off x="6300788" y="4437063"/>
            <a:ext cx="2605087" cy="304800"/>
          </a:xfrm>
          <a:prstGeom prst="rect">
            <a:avLst/>
          </a:prstGeom>
          <a:noFill/>
          <a:ln w="9525">
            <a:noFill/>
            <a:miter lim="800000"/>
            <a:headEnd/>
            <a:tailEnd/>
          </a:ln>
        </p:spPr>
        <p:txBody>
          <a:bodyPr>
            <a:spAutoFit/>
          </a:bodyPr>
          <a:lstStyle/>
          <a:p>
            <a:pPr>
              <a:spcBef>
                <a:spcPct val="50000"/>
              </a:spcBef>
            </a:pPr>
            <a:r>
              <a:rPr lang="el-GR" sz="1400"/>
              <a:t>Γνωστική «ενδυνάμωση»</a:t>
            </a:r>
          </a:p>
        </p:txBody>
      </p:sp>
      <p:sp>
        <p:nvSpPr>
          <p:cNvPr id="16403" name="Text Box 49"/>
          <p:cNvSpPr txBox="1">
            <a:spLocks noChangeArrowheads="1"/>
          </p:cNvSpPr>
          <p:nvPr/>
        </p:nvSpPr>
        <p:spPr bwMode="auto">
          <a:xfrm rot="2691849">
            <a:off x="6084888" y="4652963"/>
            <a:ext cx="2605087" cy="304800"/>
          </a:xfrm>
          <a:prstGeom prst="rect">
            <a:avLst/>
          </a:prstGeom>
          <a:noFill/>
          <a:ln w="9525">
            <a:noFill/>
            <a:miter lim="800000"/>
            <a:headEnd/>
            <a:tailEnd/>
          </a:ln>
        </p:spPr>
        <p:txBody>
          <a:bodyPr>
            <a:spAutoFit/>
          </a:bodyPr>
          <a:lstStyle/>
          <a:p>
            <a:pPr>
              <a:spcBef>
                <a:spcPct val="50000"/>
              </a:spcBef>
            </a:pPr>
            <a:r>
              <a:rPr lang="el-GR" sz="1400"/>
              <a:t>Υλικοτεχνική υποδομή</a:t>
            </a:r>
          </a:p>
        </p:txBody>
      </p:sp>
      <p:sp>
        <p:nvSpPr>
          <p:cNvPr id="16404" name="Text Box 50"/>
          <p:cNvSpPr txBox="1">
            <a:spLocks noChangeArrowheads="1"/>
          </p:cNvSpPr>
          <p:nvPr/>
        </p:nvSpPr>
        <p:spPr bwMode="auto">
          <a:xfrm rot="-2671252">
            <a:off x="3635375" y="4149725"/>
            <a:ext cx="2813050" cy="304800"/>
          </a:xfrm>
          <a:prstGeom prst="rect">
            <a:avLst/>
          </a:prstGeom>
          <a:noFill/>
          <a:ln w="9525">
            <a:noFill/>
            <a:miter lim="800000"/>
            <a:headEnd/>
            <a:tailEnd/>
          </a:ln>
        </p:spPr>
        <p:txBody>
          <a:bodyPr>
            <a:spAutoFit/>
          </a:bodyPr>
          <a:lstStyle/>
          <a:p>
            <a:pPr>
              <a:spcBef>
                <a:spcPct val="50000"/>
              </a:spcBef>
            </a:pPr>
            <a:r>
              <a:rPr lang="el-GR" sz="1400"/>
              <a:t>Συνεργασία Σχολείου κοινωνίας </a:t>
            </a:r>
          </a:p>
        </p:txBody>
      </p:sp>
      <p:sp>
        <p:nvSpPr>
          <p:cNvPr id="16405" name="Text Box 51"/>
          <p:cNvSpPr txBox="1">
            <a:spLocks noChangeArrowheads="1"/>
          </p:cNvSpPr>
          <p:nvPr/>
        </p:nvSpPr>
        <p:spPr bwMode="auto">
          <a:xfrm rot="-2636541">
            <a:off x="3708400" y="4221163"/>
            <a:ext cx="3514725" cy="274637"/>
          </a:xfrm>
          <a:prstGeom prst="rect">
            <a:avLst/>
          </a:prstGeom>
          <a:noFill/>
          <a:ln w="9525">
            <a:noFill/>
            <a:miter lim="800000"/>
            <a:headEnd/>
            <a:tailEnd/>
          </a:ln>
        </p:spPr>
        <p:txBody>
          <a:bodyPr>
            <a:spAutoFit/>
          </a:bodyPr>
          <a:lstStyle/>
          <a:p>
            <a:pPr>
              <a:spcBef>
                <a:spcPct val="50000"/>
              </a:spcBef>
            </a:pPr>
            <a:r>
              <a:rPr lang="el-GR" sz="1200"/>
              <a:t>«Ενδιαφέρον» εκπαιδευτικών φορέων</a:t>
            </a:r>
          </a:p>
        </p:txBody>
      </p:sp>
      <p:sp>
        <p:nvSpPr>
          <p:cNvPr id="16406" name="AutoShape 11"/>
          <p:cNvSpPr>
            <a:spLocks noChangeArrowheads="1"/>
          </p:cNvSpPr>
          <p:nvPr/>
        </p:nvSpPr>
        <p:spPr bwMode="auto">
          <a:xfrm>
            <a:off x="3276600" y="333375"/>
            <a:ext cx="5867400" cy="6145213"/>
          </a:xfrm>
          <a:prstGeom prst="smileyFace">
            <a:avLst>
              <a:gd name="adj" fmla="val 4653"/>
            </a:avLst>
          </a:prstGeom>
          <a:solidFill>
            <a:srgbClr val="FFCC66"/>
          </a:solidFill>
          <a:ln w="9525">
            <a:solidFill>
              <a:schemeClr val="tx1"/>
            </a:solidFill>
            <a:round/>
            <a:headEnd/>
            <a:tailEnd/>
          </a:ln>
        </p:spPr>
        <p:txBody>
          <a:bodyPr wrap="none" anchor="ctr"/>
          <a:lstStyle/>
          <a:p>
            <a:endParaRPr lang="el-GR"/>
          </a:p>
        </p:txBody>
      </p:sp>
      <p:sp>
        <p:nvSpPr>
          <p:cNvPr id="16407" name="AutoShape 12"/>
          <p:cNvSpPr>
            <a:spLocks noChangeArrowheads="1"/>
          </p:cNvSpPr>
          <p:nvPr/>
        </p:nvSpPr>
        <p:spPr bwMode="auto">
          <a:xfrm>
            <a:off x="4356100" y="836613"/>
            <a:ext cx="4032250" cy="863600"/>
          </a:xfrm>
          <a:prstGeom prst="cloudCallout">
            <a:avLst>
              <a:gd name="adj1" fmla="val -33977"/>
              <a:gd name="adj2" fmla="val 381435"/>
            </a:avLst>
          </a:prstGeom>
          <a:solidFill>
            <a:srgbClr val="00CC00"/>
          </a:solidFill>
          <a:ln w="9525">
            <a:solidFill>
              <a:schemeClr val="tx1"/>
            </a:solidFill>
            <a:round/>
            <a:headEnd/>
            <a:tailEnd/>
          </a:ln>
        </p:spPr>
        <p:txBody>
          <a:bodyPr/>
          <a:lstStyle/>
          <a:p>
            <a:pPr algn="ctr"/>
            <a:r>
              <a:rPr lang="el-GR"/>
              <a:t>Είμαι ένας ευτυχισμένος «Καπετάνιος»</a:t>
            </a:r>
          </a:p>
        </p:txBody>
      </p:sp>
      <p:sp>
        <p:nvSpPr>
          <p:cNvPr id="16408" name="Rectangle 53"/>
          <p:cNvSpPr>
            <a:spLocks noChangeArrowheads="1"/>
          </p:cNvSpPr>
          <p:nvPr/>
        </p:nvSpPr>
        <p:spPr bwMode="auto">
          <a:xfrm>
            <a:off x="179388" y="692150"/>
            <a:ext cx="3189287" cy="5487988"/>
          </a:xfrm>
          <a:prstGeom prst="rect">
            <a:avLst/>
          </a:prstGeom>
          <a:noFill/>
          <a:ln w="9525">
            <a:noFill/>
            <a:miter lim="800000"/>
            <a:headEnd/>
            <a:tailEnd/>
          </a:ln>
        </p:spPr>
        <p:txBody>
          <a:bodyPr wrap="none">
            <a:spAutoFit/>
          </a:bodyPr>
          <a:lstStyle/>
          <a:p>
            <a:pPr>
              <a:spcBef>
                <a:spcPct val="50000"/>
              </a:spcBef>
            </a:pPr>
            <a:r>
              <a:rPr lang="el-GR" b="1"/>
              <a:t>Σε ποια κατηγορία ανήκετε;</a:t>
            </a:r>
            <a:endParaRPr lang="en-US" b="1"/>
          </a:p>
          <a:p>
            <a:pPr>
              <a:spcBef>
                <a:spcPct val="50000"/>
              </a:spcBef>
              <a:buFontTx/>
              <a:buChar char="•"/>
            </a:pPr>
            <a:r>
              <a:rPr lang="el-GR" sz="1400" b="1"/>
              <a:t>Αυτοί που θέλουν «χορτάτο»</a:t>
            </a:r>
            <a:endParaRPr lang="en-US" sz="1400" b="1"/>
          </a:p>
          <a:p>
            <a:pPr>
              <a:spcBef>
                <a:spcPct val="50000"/>
              </a:spcBef>
            </a:pPr>
            <a:r>
              <a:rPr lang="el-GR" sz="1400" b="1"/>
              <a:t> τον «Καπετάνιο»</a:t>
            </a:r>
          </a:p>
          <a:p>
            <a:pPr>
              <a:spcBef>
                <a:spcPct val="50000"/>
              </a:spcBef>
            </a:pPr>
            <a:r>
              <a:rPr lang="el-GR" sz="1200"/>
              <a:t>Όταν ένας «Καπετάνιος»</a:t>
            </a:r>
            <a:endParaRPr lang="en-US" sz="1200"/>
          </a:p>
          <a:p>
            <a:pPr>
              <a:spcBef>
                <a:spcPct val="50000"/>
              </a:spcBef>
            </a:pPr>
            <a:r>
              <a:rPr lang="el-GR" sz="1200"/>
              <a:t>πεινάει θα πρέπει να φάει</a:t>
            </a:r>
            <a:endParaRPr lang="en-US" sz="1200"/>
          </a:p>
          <a:p>
            <a:pPr>
              <a:spcBef>
                <a:spcPct val="50000"/>
              </a:spcBef>
            </a:pPr>
            <a:r>
              <a:rPr lang="el-GR" sz="1200"/>
              <a:t> για να μπορέσει να δουλέψει.</a:t>
            </a:r>
            <a:endParaRPr lang="en-US" sz="1200"/>
          </a:p>
          <a:p>
            <a:pPr>
              <a:spcBef>
                <a:spcPct val="50000"/>
              </a:spcBef>
            </a:pPr>
            <a:r>
              <a:rPr lang="el-GR" sz="1200"/>
              <a:t> (γιατί νηστικό αρκούδι δε χορεύει)</a:t>
            </a:r>
            <a:endParaRPr lang="en-US" sz="1200"/>
          </a:p>
          <a:p>
            <a:pPr>
              <a:spcBef>
                <a:spcPct val="50000"/>
              </a:spcBef>
            </a:pPr>
            <a:endParaRPr lang="el-GR" sz="1200"/>
          </a:p>
          <a:p>
            <a:pPr>
              <a:spcBef>
                <a:spcPct val="50000"/>
              </a:spcBef>
              <a:buFontTx/>
              <a:buChar char="•"/>
            </a:pPr>
            <a:r>
              <a:rPr lang="el-GR" sz="1400" b="1"/>
              <a:t>Αυτοί που θέλουν «στυλάκι» </a:t>
            </a:r>
          </a:p>
          <a:p>
            <a:pPr>
              <a:spcBef>
                <a:spcPct val="50000"/>
              </a:spcBef>
            </a:pPr>
            <a:r>
              <a:rPr lang="el-GR" sz="1400" b="1"/>
              <a:t>τον «Καπετάνιο»</a:t>
            </a:r>
            <a:endParaRPr lang="en-US" sz="1400" b="1"/>
          </a:p>
          <a:p>
            <a:pPr>
              <a:spcBef>
                <a:spcPct val="50000"/>
              </a:spcBef>
            </a:pPr>
            <a:r>
              <a:rPr lang="el-GR" sz="1200"/>
              <a:t>Από το πολύ φαΐ όμως ο «Καπετάνιος»</a:t>
            </a:r>
            <a:endParaRPr lang="en-US" sz="1200"/>
          </a:p>
          <a:p>
            <a:pPr>
              <a:spcBef>
                <a:spcPct val="50000"/>
              </a:spcBef>
            </a:pPr>
            <a:r>
              <a:rPr lang="el-GR" sz="1200"/>
              <a:t> κινδυνεύει να γίνει υπέρβαρος ακόμα</a:t>
            </a:r>
            <a:endParaRPr lang="en-US" sz="1200"/>
          </a:p>
          <a:p>
            <a:pPr>
              <a:spcBef>
                <a:spcPct val="50000"/>
              </a:spcBef>
            </a:pPr>
            <a:r>
              <a:rPr lang="el-GR" sz="1200"/>
              <a:t> και παχύσαρκος. Ένας παχύσαρκος </a:t>
            </a:r>
            <a:endParaRPr lang="en-US" sz="1200"/>
          </a:p>
          <a:p>
            <a:pPr>
              <a:spcBef>
                <a:spcPct val="50000"/>
              </a:spcBef>
            </a:pPr>
            <a:r>
              <a:rPr lang="el-GR" sz="1200"/>
              <a:t>όμως για κάποιους είναι ένα κακό πρότυπο.</a:t>
            </a:r>
            <a:endParaRPr lang="en-US" sz="1200"/>
          </a:p>
          <a:p>
            <a:pPr>
              <a:spcBef>
                <a:spcPct val="50000"/>
              </a:spcBef>
            </a:pPr>
            <a:r>
              <a:rPr lang="el-GR" sz="1200"/>
              <a:t> Επιβάλλεται λοιπόν από αυτούς, </a:t>
            </a:r>
            <a:endParaRPr lang="en-US" sz="1200"/>
          </a:p>
          <a:p>
            <a:pPr>
              <a:spcBef>
                <a:spcPct val="50000"/>
              </a:spcBef>
            </a:pPr>
            <a:r>
              <a:rPr lang="el-GR" sz="1200"/>
              <a:t>ο «Καπετάνιος» να κάνει αυστηρή </a:t>
            </a:r>
            <a:endParaRPr lang="en-US" sz="1200"/>
          </a:p>
          <a:p>
            <a:pPr>
              <a:spcBef>
                <a:spcPct val="50000"/>
              </a:spcBef>
            </a:pPr>
            <a:r>
              <a:rPr lang="el-GR" sz="1200"/>
              <a:t>δίαιτα ώστε να επανέλθει στα φυσιολογικά</a:t>
            </a:r>
            <a:endParaRPr lang="en-US" sz="1200"/>
          </a:p>
          <a:p>
            <a:pPr>
              <a:spcBef>
                <a:spcPct val="50000"/>
              </a:spcBef>
            </a:pPr>
            <a:r>
              <a:rPr lang="el-GR" sz="1200"/>
              <a:t> πρότυπα </a:t>
            </a:r>
          </a:p>
          <a:p>
            <a:pPr>
              <a:spcBef>
                <a:spcPct val="50000"/>
              </a:spcBef>
            </a:pPr>
            <a:endParaRPr lang="el-GR" sz="1200" b="1"/>
          </a:p>
        </p:txBody>
      </p:sp>
      <p:sp>
        <p:nvSpPr>
          <p:cNvPr id="16409" name="AutoShape 54">
            <a:hlinkClick r:id="" action="ppaction://hlinkshowjump?jump=nextslide" highlightClick="1"/>
          </p:cNvPr>
          <p:cNvSpPr>
            <a:spLocks noChangeArrowheads="1"/>
          </p:cNvSpPr>
          <p:nvPr/>
        </p:nvSpPr>
        <p:spPr bwMode="auto">
          <a:xfrm>
            <a:off x="323850" y="2781300"/>
            <a:ext cx="2519363"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Ταΐστε τον «Καπετάνιο»</a:t>
            </a:r>
          </a:p>
        </p:txBody>
      </p:sp>
      <p:sp>
        <p:nvSpPr>
          <p:cNvPr id="16410" name="AutoShape 55">
            <a:hlinkClick r:id="" action="ppaction://hlinkshowjump?jump=previousslide" highlightClick="1"/>
          </p:cNvPr>
          <p:cNvSpPr>
            <a:spLocks noChangeArrowheads="1"/>
          </p:cNvSpPr>
          <p:nvPr/>
        </p:nvSpPr>
        <p:spPr bwMode="auto">
          <a:xfrm>
            <a:off x="323850" y="5876925"/>
            <a:ext cx="2879725" cy="287338"/>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Ο «Καπετάνιος» κάνει δίαιτα</a:t>
            </a:r>
          </a:p>
        </p:txBody>
      </p:sp>
      <p:sp>
        <p:nvSpPr>
          <p:cNvPr id="16411" name="AutoShape 57">
            <a:hlinkClick r:id="" action="ppaction://hlinkshowjump?jump=lastslide" highlightClick="1"/>
          </p:cNvPr>
          <p:cNvSpPr>
            <a:spLocks noChangeArrowheads="1"/>
          </p:cNvSpPr>
          <p:nvPr/>
        </p:nvSpPr>
        <p:spPr bwMode="auto">
          <a:xfrm>
            <a:off x="323850" y="6381750"/>
            <a:ext cx="3311525" cy="288925"/>
          </a:xfrm>
          <a:prstGeom prst="actionButtonBlank">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dirty="0">
                <a:solidFill>
                  <a:srgbClr val="C00000"/>
                </a:solidFill>
                <a:latin typeface="+mn-lt"/>
              </a:rPr>
              <a:t>Αρκετά είναι η ώρα για το ταξίδι</a:t>
            </a:r>
          </a:p>
        </p:txBody>
      </p:sp>
      <p:pic>
        <p:nvPicPr>
          <p:cNvPr id="28" name="27 - Εικόνα" descr="http://www.cksinfo.com/clipart/cartoons/miscellaneous/health/Health3.jpg"/>
          <p:cNvPicPr/>
          <p:nvPr/>
        </p:nvPicPr>
        <p:blipFill>
          <a:blip r:embed="rId2">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 Εικόνα" descr="http://1.bp.blogspot.com/_npy6j1vzrBk/SQ3SdSHwKNI/AAAAAAAABAg/xHyoAG6J_mg/s400/fast_food_kills.png"/>
          <p:cNvPicPr/>
          <p:nvPr/>
        </p:nvPicPr>
        <p:blipFill>
          <a:blip r:embed="rId2"/>
          <a:stretch>
            <a:fillRect/>
          </a:stretch>
        </p:blipFill>
        <p:spPr bwMode="auto">
          <a:xfrm>
            <a:off x="0" y="0"/>
            <a:ext cx="9144000" cy="6858000"/>
          </a:xfrm>
          <a:prstGeom prst="rect">
            <a:avLst/>
          </a:prstGeom>
          <a:noFill/>
          <a:ln>
            <a:noFill/>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11" name="10 - Κουμπί ενέργειας: Προσαρμογή">
            <a:hlinkClick r:id="" action="ppaction://hlinkshowjump?jump=previousslide" highlightClick="1"/>
          </p:cNvPr>
          <p:cNvSpPr/>
          <p:nvPr/>
        </p:nvSpPr>
        <p:spPr>
          <a:xfrm rot="20173465">
            <a:off x="962222" y="1380911"/>
            <a:ext cx="5643602" cy="1000132"/>
          </a:xfrm>
          <a:prstGeom prst="actionButtonBlank">
            <a:avLst/>
          </a:prstGeom>
          <a:solidFill>
            <a:schemeClr val="accent1">
              <a:alpha val="14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400" b="1" dirty="0" smtClean="0">
              <a:solidFill>
                <a:srgbClr val="92D050"/>
              </a:solidFill>
            </a:endParaRPr>
          </a:p>
          <a:p>
            <a:pPr algn="ctr"/>
            <a:r>
              <a:rPr lang="el-GR" sz="2400" b="1" dirty="0" smtClean="0">
                <a:solidFill>
                  <a:srgbClr val="92D050"/>
                </a:solidFill>
              </a:rPr>
              <a:t>ΕΠΙΣΤΡΟΦΗ ΣΕ ΑΣΦΑΛΗ ΠΕΡΙΟΧΗ</a:t>
            </a:r>
            <a:endParaRPr lang="el-GR" sz="2400" b="1" dirty="0" smtClean="0">
              <a:solidFill>
                <a:srgbClr val="92D050"/>
              </a:solidFill>
              <a:latin typeface="+mn-lt"/>
            </a:endParaRPr>
          </a:p>
          <a:p>
            <a:endParaRPr lang="el-GR" sz="2400" b="1" dirty="0">
              <a:solidFill>
                <a:srgbClr val="92D050"/>
              </a:solidFill>
            </a:endParaRPr>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Text Box 44"/>
          <p:cNvSpPr txBox="1">
            <a:spLocks noChangeArrowheads="1"/>
          </p:cNvSpPr>
          <p:nvPr/>
        </p:nvSpPr>
        <p:spPr bwMode="auto">
          <a:xfrm>
            <a:off x="684213" y="0"/>
            <a:ext cx="7416800"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rgbClr val="C00000"/>
                </a:solidFill>
                <a:latin typeface="+mn-lt"/>
              </a:rPr>
              <a:t>Οι «διατροφικές συνήθειες» ενός «Καπετάνιου»</a:t>
            </a:r>
          </a:p>
        </p:txBody>
      </p:sp>
      <p:pic>
        <p:nvPicPr>
          <p:cNvPr id="5" name="4 - Εικόνα" descr="http://www.albany.edu/~mp2358/Waiter_-_Cartoon_4.jpg"/>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5786" y="928670"/>
            <a:ext cx="8001056" cy="5419744"/>
          </a:xfrm>
          <a:prstGeom prst="rect">
            <a:avLst/>
          </a:prstGeom>
          <a:noFill/>
          <a:ln w="9525">
            <a:noFill/>
            <a:miter lim="800000"/>
            <a:headEnd/>
            <a:tailEnd/>
          </a:ln>
        </p:spPr>
      </p:pic>
      <p:pic>
        <p:nvPicPr>
          <p:cNvPr id="6" name="5 - Εικόνα" descr="http://www.cksinfo.com/clipart/cartoons/miscellaneous/health/Health3.jpg"/>
          <p:cNvPicPr/>
          <p:nvPr/>
        </p:nvPicPr>
        <p:blipFill>
          <a:blip r:embed="rId3">
            <a:clrChange>
              <a:clrFrom>
                <a:srgbClr val="FFFFFF"/>
              </a:clrFrom>
              <a:clrTo>
                <a:srgbClr val="FFFFFF">
                  <a:alpha val="0"/>
                </a:srgbClr>
              </a:clrTo>
            </a:clrChange>
          </a:blip>
          <a:srcRect/>
          <a:stretch>
            <a:fillRect/>
          </a:stretch>
        </p:blipFill>
        <p:spPr bwMode="auto">
          <a:xfrm>
            <a:off x="8215338" y="6000768"/>
            <a:ext cx="928662" cy="857232"/>
          </a:xfrm>
          <a:prstGeom prst="rect">
            <a:avLst/>
          </a:prstGeom>
          <a:noFill/>
          <a:ln w="9525">
            <a:noFill/>
            <a:miter lim="800000"/>
            <a:headEnd/>
            <a:tailEnd/>
          </a:ln>
        </p:spPr>
      </p:pic>
      <p:sp>
        <p:nvSpPr>
          <p:cNvPr id="7" name="Text Box 44"/>
          <p:cNvSpPr txBox="1">
            <a:spLocks noChangeArrowheads="1"/>
          </p:cNvSpPr>
          <p:nvPr/>
        </p:nvSpPr>
        <p:spPr bwMode="auto">
          <a:xfrm>
            <a:off x="0" y="642918"/>
            <a:ext cx="4000496" cy="43088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r>
              <a:rPr lang="el-GR" sz="2200" dirty="0" smtClean="0">
                <a:solidFill>
                  <a:srgbClr val="C00000"/>
                </a:solidFill>
                <a:latin typeface="+mn-lt"/>
              </a:rPr>
              <a:t>ΣΥΜΠΕΡΑΣΜΑΤΙΚΑ</a:t>
            </a:r>
            <a:endParaRPr lang="el-GR" sz="2200" dirty="0">
              <a:solidFill>
                <a:srgbClr val="C00000"/>
              </a:solidFill>
              <a:latin typeface="+mn-lt"/>
            </a:endParaRPr>
          </a:p>
        </p:txBody>
      </p:sp>
      <p:sp>
        <p:nvSpPr>
          <p:cNvPr id="8" name="7 - Κουμπί ενέργειας: Κεντρική σελίδα">
            <a:hlinkClick r:id="rId4" action="ppaction://hlinksldjump" highlightClick="1"/>
          </p:cNvPr>
          <p:cNvSpPr/>
          <p:nvPr/>
        </p:nvSpPr>
        <p:spPr>
          <a:xfrm>
            <a:off x="4286248" y="642918"/>
            <a:ext cx="571504" cy="428628"/>
          </a:xfrm>
          <a:prstGeom prst="actionButtonHom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l-GR" sz="2200" dirty="0">
              <a:solidFill>
                <a:sysClr val="windowText" lastClr="000000"/>
              </a:solidFill>
            </a:endParaRPr>
          </a:p>
        </p:txBody>
      </p:sp>
      <p:sp>
        <p:nvSpPr>
          <p:cNvPr id="9" name="Rectangle 1"/>
          <p:cNvSpPr>
            <a:spLocks noChangeArrowheads="1"/>
          </p:cNvSpPr>
          <p:nvPr/>
        </p:nvSpPr>
        <p:spPr bwMode="auto">
          <a:xfrm>
            <a:off x="0" y="1214422"/>
            <a:ext cx="9144000" cy="5643577"/>
          </a:xfrm>
          <a:prstGeom prst="rect">
            <a:avLst/>
          </a:prstGeom>
          <a:solidFill>
            <a:schemeClr val="accent1">
              <a:alpha val="42000"/>
            </a:schemeClr>
          </a:solidFill>
        </p:spPr>
        <p:style>
          <a:lnRef idx="0">
            <a:schemeClr val="accent1"/>
          </a:lnRef>
          <a:fillRef idx="3">
            <a:schemeClr val="accent1"/>
          </a:fillRef>
          <a:effectRef idx="3">
            <a:schemeClr val="accent1"/>
          </a:effectRef>
          <a:fontRef idx="minor">
            <a:schemeClr val="lt1"/>
          </a:fontRef>
        </p:style>
        <p:txBody>
          <a:bodyPr rtlCol="0" anchor="ctr"/>
          <a:lstStyle/>
          <a:p>
            <a:pPr lvl="1" eaLnBrk="0" hangingPunct="0">
              <a:buFontTx/>
              <a:buChar char="•"/>
            </a:pPr>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Αρκετά </a:t>
            </a:r>
            <a:r>
              <a:rPr kumimoji="0" lang="el-GR" sz="28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μάσησες</a:t>
            </a:r>
            <a:r>
              <a:rPr kumimoji="0" lang="el-GR" sz="28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el-GR" sz="28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Καπετάνιε</a:t>
            </a:r>
            <a:r>
              <a:rPr kumimoji="0" lang="el-GR" sz="2800" b="0" i="0" u="none" strike="noStrike" cap="none" normalizeH="0" baseline="0" dirty="0" smtClean="0">
                <a:ln>
                  <a:noFill/>
                </a:ln>
                <a:solidFill>
                  <a:schemeClr val="bg1"/>
                </a:solidFill>
                <a:effectLst/>
                <a:latin typeface="Arial"/>
                <a:ea typeface="Calibri" pitchFamily="34" charset="0"/>
                <a:cs typeface="Times New Roman" pitchFamily="18" charset="0"/>
              </a:rPr>
              <a:t>»</a:t>
            </a:r>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Καλό σου ταξίδι τώρα!</a:t>
            </a:r>
            <a:r>
              <a:rPr kumimoji="0" lang="el-GR"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l-GR" sz="2800" b="0" i="0" u="none" strike="noStrike" cap="none" normalizeH="0" baseline="0" dirty="0" smtClean="0">
              <a:ln>
                <a:noFill/>
              </a:ln>
              <a:solidFill>
                <a:schemeClr val="tx1"/>
              </a:solidFill>
              <a:effectLst/>
              <a:latin typeface="Arial" pitchFamily="34" charset="0"/>
            </a:endParaRPr>
          </a:p>
          <a:p>
            <a:pPr lvl="0" eaLnBrk="0" hangingPunct="0"/>
            <a:r>
              <a:rPr kumimoji="0" lang="el-GR"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Μετάφραση: Κουράστηκα πια ο πνευματικός-συναισθηματικός-εκπαιδευτικός- και καλλιτεχνικός μου όγκος να αντιμετωπίζεται ως παιχνίδι από την κοινωνία. Πρέπει να πάρω την κατάσταση στα χέρια μου και να κάνω ότι είναι δυνατό για να αλλάξει αυτό.</a:t>
            </a:r>
            <a:endParaRPr lang="el-GR" sz="2800" dirty="0">
              <a:solidFill>
                <a:schemeClr val="tx1"/>
              </a:solidFill>
              <a:latin typeface="Times New Roman" pitchFamily="18" charset="0"/>
              <a:cs typeface="Times New Roman" pitchFamily="18" charset="0"/>
            </a:endParaRPr>
          </a:p>
          <a:p>
            <a:pPr lvl="0" eaLnBrk="0" hangingPunct="0"/>
            <a:endParaRPr kumimoji="0" lang="el-GR" sz="2800" b="0" i="0" u="none" strike="noStrike" cap="none" normalizeH="0" baseline="0" dirty="0" smtClean="0">
              <a:ln>
                <a:noFill/>
              </a:ln>
              <a:solidFill>
                <a:schemeClr val="tx1"/>
              </a:solidFill>
              <a:effectLst/>
              <a:latin typeface="Arial" pitchFamily="34" charset="0"/>
            </a:endParaRPr>
          </a:p>
          <a:p>
            <a:pPr lvl="1" eaLnBrk="0" hangingPunct="0">
              <a:buFontTx/>
              <a:buChar char="•"/>
            </a:pPr>
            <a:r>
              <a:rPr kumimoji="0" lang="el-GR" sz="2800" b="0"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Το φαστφουντάδικο  κάποτε να γίνει εστιατόριο και ας μην είναι και από τα καλύτερα.</a:t>
            </a:r>
            <a:endParaRPr kumimoji="0" lang="el-GR" sz="2800" b="0" i="0" u="none" strike="noStrike" cap="none" normalizeH="0" baseline="0" dirty="0" smtClean="0">
              <a:ln>
                <a:noFill/>
              </a:ln>
              <a:solidFill>
                <a:srgbClr val="FFFF00"/>
              </a:solidFill>
              <a:effectLst/>
              <a:latin typeface="Arial" pitchFamily="34" charset="0"/>
            </a:endParaRPr>
          </a:p>
          <a:p>
            <a:pPr lvl="0" eaLnBrk="0" hangingPunct="0"/>
            <a:r>
              <a:rPr kumimoji="0" lang="el-GR" sz="28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Μετάφραση: Απαιτώ καλύτερες συνθήκες επιμόρφωσης, με μοναδικό κίνητρο από τους διάφορους επιμορφωτικούς φορείς, την καλύτερη  παιδεία και εκπαίδευση των παιδιών μας.</a:t>
            </a:r>
            <a:endParaRPr kumimoji="0" lang="el-GR" sz="2800" b="0" i="0" u="none" strike="noStrike" cap="none" normalizeH="0" baseline="0" dirty="0" smtClean="0">
              <a:ln>
                <a:noFill/>
              </a:ln>
              <a:solidFill>
                <a:schemeClr val="bg1"/>
              </a:solidFill>
              <a:effectLst/>
              <a:latin typeface="Arial" pitchFamily="34" charset="0"/>
            </a:endParaRPr>
          </a:p>
        </p:txBody>
      </p:sp>
      <p:sp>
        <p:nvSpPr>
          <p:cNvPr id="11" name="10 - Κουμπί ενέργειας: Προσαρμογή">
            <a:hlinkClick r:id="" action="ppaction://hlinkshowjump?jump=endshow" highlightClick="1"/>
          </p:cNvPr>
          <p:cNvSpPr/>
          <p:nvPr/>
        </p:nvSpPr>
        <p:spPr>
          <a:xfrm>
            <a:off x="4929190" y="642918"/>
            <a:ext cx="1285884" cy="428628"/>
          </a:xfrm>
          <a:prstGeom prst="actionButtonBlank">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l-GR" sz="2200" dirty="0">
                <a:solidFill>
                  <a:sysClr val="windowText" lastClr="000000"/>
                </a:solidFill>
              </a:rPr>
              <a:t>ΤΕΛΟΣ</a:t>
            </a:r>
          </a:p>
        </p:txBody>
      </p:sp>
    </p:spTree>
  </p:cSld>
  <p:clrMapOvr>
    <a:masterClrMapping/>
  </p:clrMapOvr>
  <p:transition advClick="0"/>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661</TotalTime>
  <Words>4632</Words>
  <Application>Microsoft Office PowerPoint</Application>
  <PresentationFormat>Προβολή στην οθόνη (4:3)</PresentationFormat>
  <Paragraphs>813</Paragraphs>
  <Slides>28</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28</vt:i4>
      </vt:variant>
    </vt:vector>
  </HeadingPairs>
  <TitlesOfParts>
    <vt:vector size="29" baseType="lpstr">
      <vt:lpstr>Apex</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lpstr>Διαφάνεια 17</vt:lpstr>
      <vt:lpstr>Διαφάνεια 18</vt:lpstr>
      <vt:lpstr>Διαφάνεια 19</vt:lpstr>
      <vt:lpstr>Διαφάνεια 20</vt:lpstr>
      <vt:lpstr>Διαφάνεια 21</vt:lpstr>
      <vt:lpstr>Διαφάνεια 22</vt:lpstr>
      <vt:lpstr>Διαφάνεια 23</vt:lpstr>
      <vt:lpstr>Διαφάνεια 24</vt:lpstr>
      <vt:lpstr>Διαφάνεια 25</vt:lpstr>
      <vt:lpstr>Διαφάνεια 26</vt:lpstr>
      <vt:lpstr>Διαφάνεια 27</vt:lpstr>
      <vt:lpstr>Διαφάνεια 28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user</dc:creator>
  <cp:lastModifiedBy>X</cp:lastModifiedBy>
  <cp:revision>114</cp:revision>
  <dcterms:created xsi:type="dcterms:W3CDTF">2008-02-27T07:26:03Z</dcterms:created>
  <dcterms:modified xsi:type="dcterms:W3CDTF">2009-09-19T07:28:24Z</dcterms:modified>
</cp:coreProperties>
</file>