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7"/>
  </p:notesMasterIdLst>
  <p:sldIdLst>
    <p:sldId id="256" r:id="rId2"/>
    <p:sldId id="258" r:id="rId3"/>
    <p:sldId id="259" r:id="rId4"/>
    <p:sldId id="266" r:id="rId5"/>
    <p:sldId id="267" r:id="rId6"/>
    <p:sldId id="268" r:id="rId7"/>
    <p:sldId id="269" r:id="rId8"/>
    <p:sldId id="260" r:id="rId9"/>
    <p:sldId id="261" r:id="rId10"/>
    <p:sldId id="277" r:id="rId11"/>
    <p:sldId id="278" r:id="rId12"/>
    <p:sldId id="279" r:id="rId13"/>
    <p:sldId id="280" r:id="rId14"/>
    <p:sldId id="281" r:id="rId15"/>
    <p:sldId id="274" r:id="rId16"/>
    <p:sldId id="282" r:id="rId17"/>
    <p:sldId id="283" r:id="rId18"/>
    <p:sldId id="262" r:id="rId19"/>
    <p:sldId id="263" r:id="rId20"/>
    <p:sldId id="284" r:id="rId21"/>
    <p:sldId id="285" r:id="rId22"/>
    <p:sldId id="288" r:id="rId23"/>
    <p:sldId id="289" r:id="rId24"/>
    <p:sldId id="290" r:id="rId25"/>
    <p:sldId id="286" r:id="rId26"/>
    <p:sldId id="291" r:id="rId27"/>
    <p:sldId id="264" r:id="rId28"/>
    <p:sldId id="292" r:id="rId29"/>
    <p:sldId id="294" r:id="rId30"/>
    <p:sldId id="295" r:id="rId31"/>
    <p:sldId id="296" r:id="rId32"/>
    <p:sldId id="299" r:id="rId33"/>
    <p:sldId id="300" r:id="rId34"/>
    <p:sldId id="297" r:id="rId35"/>
    <p:sldId id="298" r:id="rId36"/>
  </p:sldIdLst>
  <p:sldSz cx="9144000" cy="6858000" type="screen4x3"/>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9" d="100"/>
          <a:sy n="89" d="100"/>
        </p:scale>
        <p:origin x="-114" y="-3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 Θέση κεφαλίδας"/>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l-GR"/>
          </a:p>
        </p:txBody>
      </p:sp>
      <p:sp>
        <p:nvSpPr>
          <p:cNvPr id="3" name="2 - Θέση ημερομηνίας"/>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96955C2-A853-4A3C-9C8C-CC03B4C15B6F}" type="datetimeFigureOut">
              <a:rPr lang="el-GR" smtClean="0"/>
              <a:t>2/4/2009</a:t>
            </a:fld>
            <a:endParaRPr lang="el-GR"/>
          </a:p>
        </p:txBody>
      </p:sp>
      <p:sp>
        <p:nvSpPr>
          <p:cNvPr id="4" name="3 - Θέση εικόνας διαφάνειας"/>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l-GR"/>
          </a:p>
        </p:txBody>
      </p:sp>
      <p:sp>
        <p:nvSpPr>
          <p:cNvPr id="5" name="4 - Θέση σημειώσεων"/>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6" name="5 - Θέση υποσέλιδου"/>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l-GR"/>
          </a:p>
        </p:txBody>
      </p:sp>
      <p:sp>
        <p:nvSpPr>
          <p:cNvPr id="7" name="6 - Θέση αριθμού διαφάνειας"/>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9D4EA1-36BE-4145-B522-D27013564173}" type="slidenum">
              <a:rPr lang="el-GR" smtClean="0"/>
              <a:t>‹#›</a:t>
            </a:fld>
            <a:endParaRPr lang="el-G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Θέση εικόνας διαφάνειας"/>
          <p:cNvSpPr>
            <a:spLocks noGrp="1" noRot="1" noChangeAspect="1"/>
          </p:cNvSpPr>
          <p:nvPr>
            <p:ph type="sldImg"/>
          </p:nvPr>
        </p:nvSpPr>
        <p:spPr/>
      </p:sp>
      <p:sp>
        <p:nvSpPr>
          <p:cNvPr id="3" name="2 - Θέση σημειώσεων"/>
          <p:cNvSpPr>
            <a:spLocks noGrp="1"/>
          </p:cNvSpPr>
          <p:nvPr>
            <p:ph type="body" idx="1"/>
          </p:nvPr>
        </p:nvSpPr>
        <p:spPr/>
        <p:txBody>
          <a:bodyPr>
            <a:normAutofit/>
          </a:bodyPr>
          <a:lstStyle/>
          <a:p>
            <a:endParaRPr lang="el-GR"/>
          </a:p>
        </p:txBody>
      </p:sp>
      <p:sp>
        <p:nvSpPr>
          <p:cNvPr id="4" name="3 - Θέση αριθμού διαφάνειας"/>
          <p:cNvSpPr>
            <a:spLocks noGrp="1"/>
          </p:cNvSpPr>
          <p:nvPr>
            <p:ph type="sldNum" sz="quarter" idx="10"/>
          </p:nvPr>
        </p:nvSpPr>
        <p:spPr/>
        <p:txBody>
          <a:bodyPr/>
          <a:lstStyle/>
          <a:p>
            <a:fld id="{D39D4EA1-36BE-4145-B522-D27013564173}" type="slidenum">
              <a:rPr lang="el-GR" smtClean="0"/>
              <a:t>1</a:t>
            </a:fld>
            <a:endParaRPr lang="el-G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14" name="13 - Τίτλος"/>
          <p:cNvSpPr>
            <a:spLocks noGrp="1"/>
          </p:cNvSpPr>
          <p:nvPr>
            <p:ph type="ctrTitle"/>
          </p:nvPr>
        </p:nvSpPr>
        <p:spPr>
          <a:xfrm>
            <a:off x="1432560" y="359898"/>
            <a:ext cx="7406640" cy="1472184"/>
          </a:xfrm>
        </p:spPr>
        <p:txBody>
          <a:bodyPr anchor="b"/>
          <a:lstStyle>
            <a:lvl1pPr algn="l">
              <a:defRPr/>
            </a:lvl1pPr>
            <a:extLst/>
          </a:lstStyle>
          <a:p>
            <a:r>
              <a:rPr kumimoji="0" lang="el-GR" smtClean="0"/>
              <a:t>Kλικ για επεξεργασία του τίτλου</a:t>
            </a:r>
            <a:endParaRPr kumimoji="0" lang="en-US"/>
          </a:p>
        </p:txBody>
      </p:sp>
      <p:sp>
        <p:nvSpPr>
          <p:cNvPr id="22" name="21 - Υπότιτλος"/>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l-GR" smtClean="0"/>
              <a:t>Κάντε κλικ για να επεξεργαστείτε τον υπότιτλο του υποδείγματος</a:t>
            </a:r>
            <a:endParaRPr kumimoji="0" lang="en-US"/>
          </a:p>
        </p:txBody>
      </p:sp>
      <p:sp>
        <p:nvSpPr>
          <p:cNvPr id="7" name="6 - Θέση ημερομηνίας"/>
          <p:cNvSpPr>
            <a:spLocks noGrp="1"/>
          </p:cNvSpPr>
          <p:nvPr>
            <p:ph type="dt" sz="half" idx="10"/>
          </p:nvPr>
        </p:nvSpPr>
        <p:spPr/>
        <p:txBody>
          <a:bodyPr/>
          <a:lstStyle>
            <a:extLst/>
          </a:lstStyle>
          <a:p>
            <a:pPr algn="r" rtl="0" fontAlgn="base">
              <a:spcBef>
                <a:spcPct val="0"/>
              </a:spcBef>
              <a:spcAft>
                <a:spcPct val="0"/>
              </a:spcAft>
            </a:pPr>
            <a:fld id="{9639A7A0-DC12-4C26-833E-4280A59053EC}"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20" name="19 - Θέση υποσέλιδου"/>
          <p:cNvSpPr>
            <a:spLocks noGrp="1"/>
          </p:cNvSpPr>
          <p:nvPr>
            <p:ph type="ftr" sz="quarter" idx="11"/>
          </p:nvPr>
        </p:nvSpPr>
        <p:spPr/>
        <p:txBody>
          <a:bodyPr/>
          <a:lstStyle>
            <a:extLst/>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10" name="9 - Θέση αριθμού διαφάνειας"/>
          <p:cNvSpPr>
            <a:spLocks noGrp="1"/>
          </p:cNvSpPr>
          <p:nvPr>
            <p:ph type="sldNum" sz="quarter" idx="12"/>
          </p:nvPr>
        </p:nvSpPr>
        <p:spPr/>
        <p:txBody>
          <a:bodyPr/>
          <a:lstStyle>
            <a:extLst/>
          </a:lstStyle>
          <a:p>
            <a:pPr algn="ctr" rtl="0" fontAlgn="base">
              <a:spcBef>
                <a:spcPct val="0"/>
              </a:spcBef>
              <a:spcAft>
                <a:spcPct val="0"/>
              </a:spcAft>
            </a:pPr>
            <a:fld id="{C68C468D-F620-4EFF-9D90-E24909331A6A}"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a:t>
            </a:fld>
            <a:endParaRPr lang="el-GR" sz="1200" kern="1200">
              <a:solidFill>
                <a:srgbClr val="E7DEC9">
                  <a:shade val="50000"/>
                  <a:satMod val="200000"/>
                </a:srgbClr>
              </a:solidFill>
              <a:latin typeface="Garamond" pitchFamily="18" charset="0"/>
              <a:ea typeface="+mn-ea"/>
              <a:cs typeface="+mn-cs"/>
            </a:endParaRPr>
          </a:p>
        </p:txBody>
      </p:sp>
      <p:sp>
        <p:nvSpPr>
          <p:cNvPr id="8" name="7 - Έλλειψη"/>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rtl="0" fontAlgn="base">
              <a:spcBef>
                <a:spcPct val="0"/>
              </a:spcBef>
              <a:spcAft>
                <a:spcPct val="0"/>
              </a:spcAft>
            </a:pPr>
            <a:endParaRPr lang="en-US" kern="1200">
              <a:solidFill>
                <a:prstClr val="black"/>
              </a:solidFill>
              <a:latin typeface="Gill Sans MT"/>
              <a:ea typeface="+mn-ea"/>
              <a:cs typeface="+mn-cs"/>
            </a:endParaRPr>
          </a:p>
        </p:txBody>
      </p:sp>
      <p:sp>
        <p:nvSpPr>
          <p:cNvPr id="9" name="8 - Έλλειψη"/>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rtl="0" fontAlgn="base">
              <a:spcBef>
                <a:spcPct val="0"/>
              </a:spcBef>
              <a:spcAft>
                <a:spcPct val="0"/>
              </a:spcAft>
            </a:pPr>
            <a:endParaRPr lang="en-US" kern="1200">
              <a:solidFill>
                <a:prstClr val="black"/>
              </a:solidFill>
              <a:latin typeface="Gill Sans MT"/>
              <a:ea typeface="+mn-ea"/>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Αντι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extLst/>
          </a:lstStyle>
          <a:p>
            <a:r>
              <a:rPr kumimoji="0" lang="el-GR" smtClean="0"/>
              <a:t>Kλικ για επεξεργασία του τίτλου</a:t>
            </a:r>
            <a:endParaRPr kumimoji="0" lang="en-US"/>
          </a:p>
        </p:txBody>
      </p:sp>
      <p:sp>
        <p:nvSpPr>
          <p:cNvPr id="3" name="2 - Θέση περιεχομένου"/>
          <p:cNvSpPr>
            <a:spLocks noGrp="1"/>
          </p:cNvSpPr>
          <p:nvPr>
            <p:ph idx="1"/>
          </p:nvPr>
        </p:nvSpPr>
        <p:spPr/>
        <p:txBody>
          <a:bodyPr/>
          <a:lstStyle>
            <a:extLst/>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4" name="3 - Θέση ημερομηνίας"/>
          <p:cNvSpPr>
            <a:spLocks noGrp="1"/>
          </p:cNvSpPr>
          <p:nvPr>
            <p:ph type="dt" sz="half" idx="10"/>
          </p:nvPr>
        </p:nvSpPr>
        <p:spPr/>
        <p:txBody>
          <a:bodyPr/>
          <a:lstStyle>
            <a:extLst/>
          </a:lstStyle>
          <a:p>
            <a:pPr algn="r" rtl="0" fontAlgn="base">
              <a:spcBef>
                <a:spcPct val="0"/>
              </a:spcBef>
              <a:spcAft>
                <a:spcPct val="0"/>
              </a:spcAft>
            </a:pPr>
            <a:fld id="{AEC92263-00ED-4E1C-BB20-7ABB8F06B9E9}"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5" name="4 - Θέση υποσέλιδου"/>
          <p:cNvSpPr>
            <a:spLocks noGrp="1"/>
          </p:cNvSpPr>
          <p:nvPr>
            <p:ph type="ftr" sz="quarter" idx="11"/>
          </p:nvPr>
        </p:nvSpPr>
        <p:spPr/>
        <p:txBody>
          <a:bodyPr/>
          <a:lstStyle>
            <a:extLst/>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6" name="5 - Θέση αριθμού διαφάνειας"/>
          <p:cNvSpPr>
            <a:spLocks noGrp="1"/>
          </p:cNvSpPr>
          <p:nvPr>
            <p:ph type="sldNum" sz="quarter" idx="12"/>
          </p:nvPr>
        </p:nvSpPr>
        <p:spPr/>
        <p:txBody>
          <a:bodyPr/>
          <a:lstStyle>
            <a:extLst/>
          </a:lstStyle>
          <a:p>
            <a:pPr algn="ctr" rtl="0" fontAlgn="base">
              <a:spcBef>
                <a:spcPct val="0"/>
              </a:spcBef>
              <a:spcAft>
                <a:spcPct val="0"/>
              </a:spcAft>
            </a:pPr>
            <a:fld id="{F5C43B15-8A0A-4084-8922-4A4C91BD5933}"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Κεφαλίδα ενότητας">
    <p:spTree>
      <p:nvGrpSpPr>
        <p:cNvPr id="1" name=""/>
        <p:cNvGrpSpPr/>
        <p:nvPr/>
      </p:nvGrpSpPr>
      <p:grpSpPr>
        <a:xfrm>
          <a:off x="0" y="0"/>
          <a:ext cx="0" cy="0"/>
          <a:chOff x="0" y="0"/>
          <a:chExt cx="0" cy="0"/>
        </a:xfrm>
      </p:grpSpPr>
      <p:sp>
        <p:nvSpPr>
          <p:cNvPr id="7" name="6 - Ορθογώνιο"/>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0" fontAlgn="base">
              <a:spcBef>
                <a:spcPct val="0"/>
              </a:spcBef>
              <a:spcAft>
                <a:spcPct val="0"/>
              </a:spcAft>
            </a:pPr>
            <a:endParaRPr lang="en-US" kern="1200">
              <a:solidFill>
                <a:prstClr val="white"/>
              </a:solidFill>
              <a:latin typeface="Gill Sans MT"/>
              <a:ea typeface="+mn-ea"/>
              <a:cs typeface="+mn-cs"/>
            </a:endParaRPr>
          </a:p>
        </p:txBody>
      </p:sp>
      <p:sp>
        <p:nvSpPr>
          <p:cNvPr id="2" name="1 - Τίτλος"/>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l-GR" smtClean="0"/>
              <a:t>Kλικ για επεξεργασία του τίτλου</a:t>
            </a:r>
            <a:endParaRPr kumimoji="0" lang="en-US"/>
          </a:p>
        </p:txBody>
      </p:sp>
      <p:sp>
        <p:nvSpPr>
          <p:cNvPr id="3" name="2 - Θέση κειμένου"/>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l-GR" smtClean="0"/>
              <a:t>Kλικ για επεξεργασία των στυλ του υποδείγματος</a:t>
            </a:r>
          </a:p>
        </p:txBody>
      </p:sp>
      <p:sp>
        <p:nvSpPr>
          <p:cNvPr id="4" name="3 - Θέση ημερομηνίας"/>
          <p:cNvSpPr>
            <a:spLocks noGrp="1"/>
          </p:cNvSpPr>
          <p:nvPr>
            <p:ph type="dt" sz="half" idx="10"/>
          </p:nvPr>
        </p:nvSpPr>
        <p:spPr/>
        <p:txBody>
          <a:bodyPr/>
          <a:lstStyle>
            <a:extLst/>
          </a:lstStyle>
          <a:p>
            <a:pPr algn="r" rtl="0" fontAlgn="base">
              <a:spcBef>
                <a:spcPct val="0"/>
              </a:spcBef>
              <a:spcAft>
                <a:spcPct val="0"/>
              </a:spcAft>
            </a:pPr>
            <a:fld id="{95B756EA-3253-4F71-A695-B3997EE2C3D9}"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5" name="4 - Θέση υποσέλιδου"/>
          <p:cNvSpPr>
            <a:spLocks noGrp="1"/>
          </p:cNvSpPr>
          <p:nvPr>
            <p:ph type="ftr" sz="quarter" idx="11"/>
          </p:nvPr>
        </p:nvSpPr>
        <p:spPr/>
        <p:txBody>
          <a:bodyPr/>
          <a:lstStyle>
            <a:extLst/>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6" name="5 - Θέση αριθμού διαφάνειας"/>
          <p:cNvSpPr>
            <a:spLocks noGrp="1"/>
          </p:cNvSpPr>
          <p:nvPr>
            <p:ph type="sldNum" sz="quarter" idx="12"/>
          </p:nvPr>
        </p:nvSpPr>
        <p:spPr/>
        <p:txBody>
          <a:bodyPr/>
          <a:lstStyle>
            <a:extLst/>
          </a:lstStyle>
          <a:p>
            <a:pPr algn="ctr" rtl="0" fontAlgn="base">
              <a:spcBef>
                <a:spcPct val="0"/>
              </a:spcBef>
              <a:spcAft>
                <a:spcPct val="0"/>
              </a:spcAft>
            </a:pPr>
            <a:fld id="{9AC590CC-1380-4C79-9DC0-2FF025875EAA}"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a:t>
            </a:fld>
            <a:endParaRPr lang="el-GR" sz="1200" kern="1200">
              <a:solidFill>
                <a:srgbClr val="E7DEC9">
                  <a:shade val="50000"/>
                  <a:satMod val="200000"/>
                </a:srgbClr>
              </a:solidFill>
              <a:latin typeface="Garamond" pitchFamily="18" charset="0"/>
              <a:ea typeface="+mn-ea"/>
              <a:cs typeface="+mn-cs"/>
            </a:endParaRPr>
          </a:p>
        </p:txBody>
      </p:sp>
      <p:sp>
        <p:nvSpPr>
          <p:cNvPr id="10" name="9 - Ορθογώνιο"/>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0" fontAlgn="base">
              <a:spcBef>
                <a:spcPct val="0"/>
              </a:spcBef>
              <a:spcAft>
                <a:spcPct val="0"/>
              </a:spcAft>
            </a:pPr>
            <a:endParaRPr lang="en-US" kern="1200">
              <a:solidFill>
                <a:prstClr val="white"/>
              </a:solidFill>
              <a:latin typeface="Gill Sans MT"/>
              <a:ea typeface="+mn-ea"/>
              <a:cs typeface="+mn-cs"/>
            </a:endParaRPr>
          </a:p>
        </p:txBody>
      </p:sp>
      <p:sp>
        <p:nvSpPr>
          <p:cNvPr id="8" name="7 - Έλλειψη"/>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rtl="0" fontAlgn="base">
              <a:spcBef>
                <a:spcPct val="0"/>
              </a:spcBef>
              <a:spcAft>
                <a:spcPct val="0"/>
              </a:spcAft>
            </a:pPr>
            <a:endParaRPr lang="en-US" kern="1200">
              <a:solidFill>
                <a:prstClr val="black"/>
              </a:solidFill>
              <a:latin typeface="Gill Sans MT"/>
              <a:ea typeface="+mn-ea"/>
              <a:cs typeface="+mn-cs"/>
            </a:endParaRPr>
          </a:p>
        </p:txBody>
      </p:sp>
      <p:sp>
        <p:nvSpPr>
          <p:cNvPr id="9" name="8 - Έλλειψη"/>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rtl="0" fontAlgn="base">
              <a:spcBef>
                <a:spcPct val="0"/>
              </a:spcBef>
              <a:spcAft>
                <a:spcPct val="0"/>
              </a:spcAft>
            </a:pPr>
            <a:endParaRPr lang="en-US" kern="1200">
              <a:solidFill>
                <a:prstClr val="black"/>
              </a:solidFill>
              <a:latin typeface="Gill Sans MT"/>
              <a:ea typeface="+mn-ea"/>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1 - Τίτλος"/>
          <p:cNvSpPr>
            <a:spLocks noGrp="1"/>
          </p:cNvSpPr>
          <p:nvPr>
            <p:ph type="title"/>
          </p:nvPr>
        </p:nvSpPr>
        <p:spPr>
          <a:xfrm>
            <a:off x="1435608" y="274320"/>
            <a:ext cx="7498080" cy="1143000"/>
          </a:xfrm>
        </p:spPr>
        <p:txBody>
          <a:bodyPr/>
          <a:lstStyle>
            <a:extLst/>
          </a:lstStyle>
          <a:p>
            <a:r>
              <a:rPr kumimoji="0" lang="el-GR" smtClean="0"/>
              <a:t>Kλικ για επεξεργασία του τίτλου</a:t>
            </a:r>
            <a:endParaRPr kumimoji="0" lang="en-US"/>
          </a:p>
        </p:txBody>
      </p:sp>
      <p:sp>
        <p:nvSpPr>
          <p:cNvPr id="3" name="2 - Θέση περιεχομένου"/>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4" name="3 - Θέση περιεχομένου"/>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5" name="4 - Θέση ημερομηνίας"/>
          <p:cNvSpPr>
            <a:spLocks noGrp="1"/>
          </p:cNvSpPr>
          <p:nvPr>
            <p:ph type="dt" sz="half" idx="10"/>
          </p:nvPr>
        </p:nvSpPr>
        <p:spPr/>
        <p:txBody>
          <a:bodyPr/>
          <a:lstStyle>
            <a:extLst/>
          </a:lstStyle>
          <a:p>
            <a:pPr algn="r" rtl="0" fontAlgn="base">
              <a:spcBef>
                <a:spcPct val="0"/>
              </a:spcBef>
              <a:spcAft>
                <a:spcPct val="0"/>
              </a:spcAft>
            </a:pPr>
            <a:fld id="{EDB0F969-41F2-4B3E-9187-ED76BD19505E}"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6" name="5 - Θέση υποσέλιδου"/>
          <p:cNvSpPr>
            <a:spLocks noGrp="1"/>
          </p:cNvSpPr>
          <p:nvPr>
            <p:ph type="ftr" sz="quarter" idx="11"/>
          </p:nvPr>
        </p:nvSpPr>
        <p:spPr/>
        <p:txBody>
          <a:bodyPr/>
          <a:lstStyle>
            <a:extLst/>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7" name="6 - Θέση αριθμού διαφάνειας"/>
          <p:cNvSpPr>
            <a:spLocks noGrp="1"/>
          </p:cNvSpPr>
          <p:nvPr>
            <p:ph type="sldNum" sz="quarter" idx="12"/>
          </p:nvPr>
        </p:nvSpPr>
        <p:spPr/>
        <p:txBody>
          <a:bodyPr/>
          <a:lstStyle>
            <a:extLst/>
          </a:lstStyle>
          <a:p>
            <a:pPr algn="ctr" rtl="0" fontAlgn="base">
              <a:spcBef>
                <a:spcPct val="0"/>
              </a:spcBef>
              <a:spcAft>
                <a:spcPct val="0"/>
              </a:spcAft>
            </a:pPr>
            <a:fld id="{3FF0D974-6980-43D2-94C0-891AE1E60BCB}"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Σύγκριση">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l-GR" smtClean="0"/>
              <a:t>Kλικ για επεξεργασία του τίτλου</a:t>
            </a:r>
            <a:endParaRPr kumimoji="0" lang="en-US"/>
          </a:p>
        </p:txBody>
      </p:sp>
      <p:sp>
        <p:nvSpPr>
          <p:cNvPr id="3" name="2 - Θέση κειμένου"/>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l-GR" smtClean="0"/>
              <a:t>Kλικ για επεξεργασία των στυλ του υποδείγματος</a:t>
            </a:r>
          </a:p>
        </p:txBody>
      </p:sp>
      <p:sp>
        <p:nvSpPr>
          <p:cNvPr id="4" name="3 - Θέση κειμένου"/>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l-GR" smtClean="0"/>
              <a:t>Kλικ για επεξεργασία των στυλ του υποδείγματος</a:t>
            </a:r>
          </a:p>
        </p:txBody>
      </p:sp>
      <p:sp>
        <p:nvSpPr>
          <p:cNvPr id="5" name="4 - Θέση περιεχομένου"/>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6" name="5 - Θέση περιεχομένου"/>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7" name="6 - Θέση ημερομηνίας"/>
          <p:cNvSpPr>
            <a:spLocks noGrp="1"/>
          </p:cNvSpPr>
          <p:nvPr>
            <p:ph type="dt" sz="half" idx="10"/>
          </p:nvPr>
        </p:nvSpPr>
        <p:spPr/>
        <p:txBody>
          <a:bodyPr/>
          <a:lstStyle>
            <a:extLst/>
          </a:lstStyle>
          <a:p>
            <a:pPr algn="r" rtl="0" fontAlgn="base">
              <a:spcBef>
                <a:spcPct val="0"/>
              </a:spcBef>
              <a:spcAft>
                <a:spcPct val="0"/>
              </a:spcAft>
            </a:pPr>
            <a:fld id="{E92C589B-65FA-4EB3-97B0-45FD27310676}"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8" name="7 - Θέση υποσέλιδου"/>
          <p:cNvSpPr>
            <a:spLocks noGrp="1"/>
          </p:cNvSpPr>
          <p:nvPr>
            <p:ph type="ftr" sz="quarter" idx="11"/>
          </p:nvPr>
        </p:nvSpPr>
        <p:spPr/>
        <p:txBody>
          <a:bodyPr/>
          <a:lstStyle>
            <a:extLst/>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9" name="8 - Θέση αριθμού διαφάνειας"/>
          <p:cNvSpPr>
            <a:spLocks noGrp="1"/>
          </p:cNvSpPr>
          <p:nvPr>
            <p:ph type="sldNum" sz="quarter" idx="12"/>
          </p:nvPr>
        </p:nvSpPr>
        <p:spPr/>
        <p:txBody>
          <a:bodyPr/>
          <a:lstStyle>
            <a:extLst/>
          </a:lstStyle>
          <a:p>
            <a:pPr algn="ctr" rtl="0" fontAlgn="base">
              <a:spcBef>
                <a:spcPct val="0"/>
              </a:spcBef>
              <a:spcAft>
                <a:spcPct val="0"/>
              </a:spcAft>
            </a:pPr>
            <a:fld id="{D90A2735-83BB-4487-B409-E0B25121ABA3}"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1 - Τίτλος"/>
          <p:cNvSpPr>
            <a:spLocks noGrp="1"/>
          </p:cNvSpPr>
          <p:nvPr>
            <p:ph type="title"/>
          </p:nvPr>
        </p:nvSpPr>
        <p:spPr>
          <a:xfrm>
            <a:off x="1435608" y="274320"/>
            <a:ext cx="7498080" cy="1143000"/>
          </a:xfrm>
        </p:spPr>
        <p:txBody>
          <a:bodyPr anchor="ctr"/>
          <a:lstStyle>
            <a:extLst/>
          </a:lstStyle>
          <a:p>
            <a:r>
              <a:rPr kumimoji="0" lang="el-GR" smtClean="0"/>
              <a:t>Kλικ για επεξεργασία του τίτλου</a:t>
            </a:r>
            <a:endParaRPr kumimoji="0" lang="en-US"/>
          </a:p>
        </p:txBody>
      </p:sp>
      <p:sp>
        <p:nvSpPr>
          <p:cNvPr id="3" name="2 - Θέση ημερομηνίας"/>
          <p:cNvSpPr>
            <a:spLocks noGrp="1"/>
          </p:cNvSpPr>
          <p:nvPr>
            <p:ph type="dt" sz="half" idx="10"/>
          </p:nvPr>
        </p:nvSpPr>
        <p:spPr/>
        <p:txBody>
          <a:bodyPr/>
          <a:lstStyle>
            <a:extLst/>
          </a:lstStyle>
          <a:p>
            <a:pPr algn="r" rtl="0" fontAlgn="base">
              <a:spcBef>
                <a:spcPct val="0"/>
              </a:spcBef>
              <a:spcAft>
                <a:spcPct val="0"/>
              </a:spcAft>
            </a:pPr>
            <a:fld id="{401ED17A-9F06-4AA7-905A-884F9E02A2DD}"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4" name="3 - Θέση υποσέλιδου"/>
          <p:cNvSpPr>
            <a:spLocks noGrp="1"/>
          </p:cNvSpPr>
          <p:nvPr>
            <p:ph type="ftr" sz="quarter" idx="11"/>
          </p:nvPr>
        </p:nvSpPr>
        <p:spPr/>
        <p:txBody>
          <a:bodyPr/>
          <a:lstStyle>
            <a:extLst/>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5" name="4 - Θέση αριθμού διαφάνειας"/>
          <p:cNvSpPr>
            <a:spLocks noGrp="1"/>
          </p:cNvSpPr>
          <p:nvPr>
            <p:ph type="sldNum" sz="quarter" idx="12"/>
          </p:nvPr>
        </p:nvSpPr>
        <p:spPr/>
        <p:txBody>
          <a:bodyPr/>
          <a:lstStyle>
            <a:extLst/>
          </a:lstStyle>
          <a:p>
            <a:pPr algn="ctr" rtl="0" fontAlgn="base">
              <a:spcBef>
                <a:spcPct val="0"/>
              </a:spcBef>
              <a:spcAft>
                <a:spcPct val="0"/>
              </a:spcAft>
            </a:pPr>
            <a:fld id="{FE994094-1A3D-4A6C-8DB1-627789F8BF98}"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Κενή">
    <p:spTree>
      <p:nvGrpSpPr>
        <p:cNvPr id="1" name=""/>
        <p:cNvGrpSpPr/>
        <p:nvPr/>
      </p:nvGrpSpPr>
      <p:grpSpPr>
        <a:xfrm>
          <a:off x="0" y="0"/>
          <a:ext cx="0" cy="0"/>
          <a:chOff x="0" y="0"/>
          <a:chExt cx="0" cy="0"/>
        </a:xfrm>
      </p:grpSpPr>
      <p:sp>
        <p:nvSpPr>
          <p:cNvPr id="5" name="4 - Ορθογώνιο"/>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0" fontAlgn="base">
              <a:spcBef>
                <a:spcPct val="0"/>
              </a:spcBef>
              <a:spcAft>
                <a:spcPct val="0"/>
              </a:spcAft>
            </a:pPr>
            <a:endParaRPr lang="en-US" kern="1200">
              <a:solidFill>
                <a:prstClr val="white"/>
              </a:solidFill>
              <a:latin typeface="Gill Sans MT"/>
              <a:ea typeface="+mn-ea"/>
              <a:cs typeface="+mn-cs"/>
            </a:endParaRPr>
          </a:p>
        </p:txBody>
      </p:sp>
      <p:sp>
        <p:nvSpPr>
          <p:cNvPr id="2" name="1 - Θέση ημερομηνίας"/>
          <p:cNvSpPr>
            <a:spLocks noGrp="1"/>
          </p:cNvSpPr>
          <p:nvPr>
            <p:ph type="dt" sz="half" idx="10"/>
          </p:nvPr>
        </p:nvSpPr>
        <p:spPr/>
        <p:txBody>
          <a:bodyPr/>
          <a:lstStyle>
            <a:extLst/>
          </a:lstStyle>
          <a:p>
            <a:pPr algn="r" rtl="0" fontAlgn="base">
              <a:spcBef>
                <a:spcPct val="0"/>
              </a:spcBef>
              <a:spcAft>
                <a:spcPct val="0"/>
              </a:spcAft>
            </a:pPr>
            <a:fld id="{96925CA1-ECFE-4383-B9E7-A7FF98F1D394}"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3" name="2 - Θέση υποσέλιδου"/>
          <p:cNvSpPr>
            <a:spLocks noGrp="1"/>
          </p:cNvSpPr>
          <p:nvPr>
            <p:ph type="ftr" sz="quarter" idx="11"/>
          </p:nvPr>
        </p:nvSpPr>
        <p:spPr/>
        <p:txBody>
          <a:bodyPr/>
          <a:lstStyle>
            <a:extLst/>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4" name="3 - Θέση αριθμού διαφάνειας"/>
          <p:cNvSpPr>
            <a:spLocks noGrp="1"/>
          </p:cNvSpPr>
          <p:nvPr>
            <p:ph type="sldNum" sz="quarter" idx="12"/>
          </p:nvPr>
        </p:nvSpPr>
        <p:spPr/>
        <p:txBody>
          <a:bodyPr/>
          <a:lstStyle>
            <a:extLst/>
          </a:lstStyle>
          <a:p>
            <a:pPr algn="ctr" rtl="0" fontAlgn="base">
              <a:spcBef>
                <a:spcPct val="0"/>
              </a:spcBef>
              <a:spcAft>
                <a:spcPct val="0"/>
              </a:spcAft>
            </a:pPr>
            <a:fld id="{409494FF-4576-4CFD-BADB-46A42B6B277B}"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a:t>
            </a:fld>
            <a:endParaRPr lang="el-GR" sz="1200" kern="1200">
              <a:solidFill>
                <a:srgbClr val="E7DEC9">
                  <a:shade val="50000"/>
                  <a:satMod val="200000"/>
                </a:srgbClr>
              </a:solidFill>
              <a:latin typeface="Garamond" pitchFamily="18" charset="0"/>
              <a:ea typeface="+mn-ea"/>
              <a:cs typeface="+mn-cs"/>
            </a:endParaRPr>
          </a:p>
        </p:txBody>
      </p:sp>
      <p:sp>
        <p:nvSpPr>
          <p:cNvPr id="6" name="5 - Ορθογώνιο"/>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0" fontAlgn="base">
              <a:spcBef>
                <a:spcPct val="0"/>
              </a:spcBef>
              <a:spcAft>
                <a:spcPct val="0"/>
              </a:spcAft>
            </a:pPr>
            <a:endParaRPr lang="en-US" kern="1200">
              <a:solidFill>
                <a:prstClr val="white"/>
              </a:solidFill>
              <a:latin typeface="Gill Sans MT"/>
              <a:ea typeface="+mn-ea"/>
              <a:cs typeface="+mn-cs"/>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Περιεχόμενο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l-GR" smtClean="0"/>
              <a:t>Kλικ για επεξεργασία του τίτλου</a:t>
            </a:r>
            <a:endParaRPr kumimoji="0" lang="en-US"/>
          </a:p>
        </p:txBody>
      </p:sp>
      <p:sp>
        <p:nvSpPr>
          <p:cNvPr id="3" name="2 - Θέση κειμένου"/>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l-GR" smtClean="0"/>
              <a:t>Kλικ για επεξεργασία των στυλ του υποδείγματος</a:t>
            </a:r>
          </a:p>
        </p:txBody>
      </p:sp>
      <p:sp>
        <p:nvSpPr>
          <p:cNvPr id="4" name="3 - Θέση περιεχομένου"/>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5" name="4 - Θέση ημερομηνίας"/>
          <p:cNvSpPr>
            <a:spLocks noGrp="1"/>
          </p:cNvSpPr>
          <p:nvPr>
            <p:ph type="dt" sz="half" idx="10"/>
          </p:nvPr>
        </p:nvSpPr>
        <p:spPr/>
        <p:txBody>
          <a:bodyPr/>
          <a:lstStyle>
            <a:extLst/>
          </a:lstStyle>
          <a:p>
            <a:pPr algn="r" rtl="0" fontAlgn="base">
              <a:spcBef>
                <a:spcPct val="0"/>
              </a:spcBef>
              <a:spcAft>
                <a:spcPct val="0"/>
              </a:spcAft>
            </a:pPr>
            <a:fld id="{DFD757AD-E087-466B-8472-58D7D908FE64}"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6" name="5 - Θέση υποσέλιδου"/>
          <p:cNvSpPr>
            <a:spLocks noGrp="1"/>
          </p:cNvSpPr>
          <p:nvPr>
            <p:ph type="ftr" sz="quarter" idx="11"/>
          </p:nvPr>
        </p:nvSpPr>
        <p:spPr/>
        <p:txBody>
          <a:bodyPr/>
          <a:lstStyle>
            <a:extLst/>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7" name="6 - Θέση αριθμού διαφάνειας"/>
          <p:cNvSpPr>
            <a:spLocks noGrp="1"/>
          </p:cNvSpPr>
          <p:nvPr>
            <p:ph type="sldNum" sz="quarter" idx="12"/>
          </p:nvPr>
        </p:nvSpPr>
        <p:spPr/>
        <p:txBody>
          <a:bodyPr/>
          <a:lstStyle>
            <a:extLst/>
          </a:lstStyle>
          <a:p>
            <a:pPr algn="ctr" rtl="0" fontAlgn="base">
              <a:spcBef>
                <a:spcPct val="0"/>
              </a:spcBef>
              <a:spcAft>
                <a:spcPct val="0"/>
              </a:spcAft>
            </a:pPr>
            <a:fld id="{C3F5AB86-7992-4762-A132-653E371F7AAB}"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Εικόνα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l-GR" smtClean="0"/>
              <a:t>Kλικ για επεξεργασία του τίτλου</a:t>
            </a:r>
            <a:endParaRPr kumimoji="0" lang="en-US"/>
          </a:p>
        </p:txBody>
      </p:sp>
      <p:sp>
        <p:nvSpPr>
          <p:cNvPr id="5" name="4 - Θέση ημερομηνίας"/>
          <p:cNvSpPr>
            <a:spLocks noGrp="1"/>
          </p:cNvSpPr>
          <p:nvPr>
            <p:ph type="dt" sz="half" idx="10"/>
          </p:nvPr>
        </p:nvSpPr>
        <p:spPr/>
        <p:txBody>
          <a:bodyPr/>
          <a:lstStyle>
            <a:extLst/>
          </a:lstStyle>
          <a:p>
            <a:pPr algn="r" rtl="0" fontAlgn="base">
              <a:spcBef>
                <a:spcPct val="0"/>
              </a:spcBef>
              <a:spcAft>
                <a:spcPct val="0"/>
              </a:spcAft>
            </a:pPr>
            <a:fld id="{48F7DB20-4FE7-422F-88C4-043920CD2753}"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6" name="5 - Θέση υποσέλιδου"/>
          <p:cNvSpPr>
            <a:spLocks noGrp="1"/>
          </p:cNvSpPr>
          <p:nvPr>
            <p:ph type="ftr" sz="quarter" idx="11"/>
          </p:nvPr>
        </p:nvSpPr>
        <p:spPr/>
        <p:txBody>
          <a:bodyPr/>
          <a:lstStyle>
            <a:extLst/>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7" name="6 - Θέση αριθμού διαφάνειας"/>
          <p:cNvSpPr>
            <a:spLocks noGrp="1"/>
          </p:cNvSpPr>
          <p:nvPr>
            <p:ph type="sldNum" sz="quarter" idx="12"/>
          </p:nvPr>
        </p:nvSpPr>
        <p:spPr/>
        <p:txBody>
          <a:bodyPr/>
          <a:lstStyle>
            <a:extLst/>
          </a:lstStyle>
          <a:p>
            <a:pPr algn="ctr" rtl="0" fontAlgn="base">
              <a:spcBef>
                <a:spcPct val="0"/>
              </a:spcBef>
              <a:spcAft>
                <a:spcPct val="0"/>
              </a:spcAft>
            </a:pPr>
            <a:fld id="{58F2E403-C699-4AAF-9B3D-7BDAC241130C}"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a:t>
            </a:fld>
            <a:endParaRPr lang="el-GR" sz="1200" kern="1200">
              <a:solidFill>
                <a:srgbClr val="E7DEC9">
                  <a:shade val="50000"/>
                  <a:satMod val="200000"/>
                </a:srgbClr>
              </a:solidFill>
              <a:latin typeface="Garamond" pitchFamily="18" charset="0"/>
              <a:ea typeface="+mn-ea"/>
              <a:cs typeface="+mn-cs"/>
            </a:endParaRPr>
          </a:p>
        </p:txBody>
      </p:sp>
      <p:sp>
        <p:nvSpPr>
          <p:cNvPr id="8" name="7 - Ορθογώνιο"/>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indent="-283464" algn="l" rtl="0" fontAlgn="base">
              <a:lnSpc>
                <a:spcPts val="3000"/>
              </a:lnSpc>
              <a:spcBef>
                <a:spcPts val="600"/>
              </a:spcBef>
              <a:spcAft>
                <a:spcPct val="0"/>
              </a:spcAft>
              <a:buClr>
                <a:srgbClr val="3891A7"/>
              </a:buClr>
              <a:buSzPct val="80000"/>
              <a:buFont typeface="Wingdings 2"/>
              <a:buNone/>
            </a:pPr>
            <a:endParaRPr lang="en-US" sz="3200" kern="1200">
              <a:solidFill>
                <a:prstClr val="black"/>
              </a:solidFill>
              <a:latin typeface="Gill Sans MT"/>
              <a:ea typeface="+mn-ea"/>
              <a:cs typeface="+mn-cs"/>
            </a:endParaRPr>
          </a:p>
        </p:txBody>
      </p:sp>
      <p:sp>
        <p:nvSpPr>
          <p:cNvPr id="3" name="2 - Θέση εικόνας"/>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l-GR" smtClean="0"/>
              <a:t>Κάντε κλικ στο εικονίδιο για να προσθέσετε μια εικόνα</a:t>
            </a:r>
            <a:endParaRPr kumimoji="0" lang="en-US" dirty="0"/>
          </a:p>
        </p:txBody>
      </p:sp>
      <p:sp>
        <p:nvSpPr>
          <p:cNvPr id="9" name="8 - Διάγραμμα ροής: Διεργασία"/>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0" fontAlgn="base">
              <a:spcBef>
                <a:spcPct val="0"/>
              </a:spcBef>
              <a:spcAft>
                <a:spcPct val="0"/>
              </a:spcAft>
            </a:pPr>
            <a:endParaRPr lang="en-US" kern="1200">
              <a:solidFill>
                <a:prstClr val="white"/>
              </a:solidFill>
              <a:latin typeface="Gill Sans MT"/>
              <a:ea typeface="+mn-ea"/>
              <a:cs typeface="+mn-cs"/>
            </a:endParaRPr>
          </a:p>
        </p:txBody>
      </p:sp>
      <p:sp>
        <p:nvSpPr>
          <p:cNvPr id="10" name="9 - Διάγραμμα ροής: Διεργασία"/>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0" fontAlgn="base">
              <a:spcBef>
                <a:spcPct val="0"/>
              </a:spcBef>
              <a:spcAft>
                <a:spcPct val="0"/>
              </a:spcAft>
            </a:pPr>
            <a:endParaRPr lang="en-US" kern="1200" dirty="0">
              <a:solidFill>
                <a:prstClr val="white"/>
              </a:solidFill>
              <a:latin typeface="Gill Sans MT"/>
              <a:ea typeface="+mn-ea"/>
              <a:cs typeface="+mn-cs"/>
            </a:endParaRPr>
          </a:p>
        </p:txBody>
      </p:sp>
      <p:sp>
        <p:nvSpPr>
          <p:cNvPr id="4" name="3 - Θέση κειμένου"/>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l-GR" smtClean="0"/>
              <a:t>Kλικ για επεξεργασία των στυλ του υποδείγματος</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extLst/>
          </a:lstStyle>
          <a:p>
            <a:r>
              <a:rPr kumimoji="0" lang="el-GR" smtClean="0"/>
              <a:t>Kλικ για επεξεργασία του τίτλου</a:t>
            </a:r>
            <a:endParaRPr kumimoji="0" lang="en-US"/>
          </a:p>
        </p:txBody>
      </p:sp>
      <p:sp>
        <p:nvSpPr>
          <p:cNvPr id="3" name="2 - Θέση κατακόρυφου κειμένου"/>
          <p:cNvSpPr>
            <a:spLocks noGrp="1"/>
          </p:cNvSpPr>
          <p:nvPr>
            <p:ph type="body" orient="vert" idx="1"/>
          </p:nvPr>
        </p:nvSpPr>
        <p:spPr/>
        <p:txBody>
          <a:bodyPr vert="eaVert"/>
          <a:lstStyle>
            <a:extLst/>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4" name="3 - Θέση ημερομηνίας"/>
          <p:cNvSpPr>
            <a:spLocks noGrp="1"/>
          </p:cNvSpPr>
          <p:nvPr>
            <p:ph type="dt" sz="half" idx="10"/>
          </p:nvPr>
        </p:nvSpPr>
        <p:spPr/>
        <p:txBody>
          <a:bodyPr/>
          <a:lstStyle>
            <a:extLst/>
          </a:lstStyle>
          <a:p>
            <a:pPr algn="r" rtl="0" fontAlgn="base">
              <a:spcBef>
                <a:spcPct val="0"/>
              </a:spcBef>
              <a:spcAft>
                <a:spcPct val="0"/>
              </a:spcAft>
            </a:pPr>
            <a:fld id="{672B8F7B-11D7-4592-A4A7-9AB02B2D63F9}"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5" name="4 - Θέση υποσέλιδου"/>
          <p:cNvSpPr>
            <a:spLocks noGrp="1"/>
          </p:cNvSpPr>
          <p:nvPr>
            <p:ph type="ftr" sz="quarter" idx="11"/>
          </p:nvPr>
        </p:nvSpPr>
        <p:spPr/>
        <p:txBody>
          <a:bodyPr/>
          <a:lstStyle>
            <a:extLst/>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6" name="5 - Θέση αριθμού διαφάνειας"/>
          <p:cNvSpPr>
            <a:spLocks noGrp="1"/>
          </p:cNvSpPr>
          <p:nvPr>
            <p:ph type="sldNum" sz="quarter" idx="12"/>
          </p:nvPr>
        </p:nvSpPr>
        <p:spPr/>
        <p:txBody>
          <a:bodyPr/>
          <a:lstStyle>
            <a:extLst/>
          </a:lstStyle>
          <a:p>
            <a:pPr algn="ctr" rtl="0" fontAlgn="base">
              <a:spcBef>
                <a:spcPct val="0"/>
              </a:spcBef>
              <a:spcAft>
                <a:spcPct val="0"/>
              </a:spcAft>
            </a:pPr>
            <a:fld id="{A8CA33B6-27C8-4FEE-B5A3-48CF4A23CF37}"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1 - Κατακόρυφος τίτλος"/>
          <p:cNvSpPr>
            <a:spLocks noGrp="1"/>
          </p:cNvSpPr>
          <p:nvPr>
            <p:ph type="title" orient="vert"/>
          </p:nvPr>
        </p:nvSpPr>
        <p:spPr>
          <a:xfrm>
            <a:off x="6858000" y="274639"/>
            <a:ext cx="1828800" cy="5851525"/>
          </a:xfrm>
        </p:spPr>
        <p:txBody>
          <a:bodyPr vert="eaVert"/>
          <a:lstStyle>
            <a:extLst/>
          </a:lstStyle>
          <a:p>
            <a:r>
              <a:rPr kumimoji="0" lang="el-GR" smtClean="0"/>
              <a:t>Kλικ για επεξεργασία του τίτλου</a:t>
            </a:r>
            <a:endParaRPr kumimoji="0" lang="en-US"/>
          </a:p>
        </p:txBody>
      </p:sp>
      <p:sp>
        <p:nvSpPr>
          <p:cNvPr id="3" name="2 - Θέση κατακόρυφου κειμένου"/>
          <p:cNvSpPr>
            <a:spLocks noGrp="1"/>
          </p:cNvSpPr>
          <p:nvPr>
            <p:ph type="body" orient="vert" idx="1"/>
          </p:nvPr>
        </p:nvSpPr>
        <p:spPr>
          <a:xfrm>
            <a:off x="1143000" y="274640"/>
            <a:ext cx="5562600" cy="5851525"/>
          </a:xfrm>
        </p:spPr>
        <p:txBody>
          <a:bodyPr vert="eaVert"/>
          <a:lstStyle>
            <a:extLst/>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4" name="3 - Θέση ημερομηνίας"/>
          <p:cNvSpPr>
            <a:spLocks noGrp="1"/>
          </p:cNvSpPr>
          <p:nvPr>
            <p:ph type="dt" sz="half" idx="10"/>
          </p:nvPr>
        </p:nvSpPr>
        <p:spPr/>
        <p:txBody>
          <a:bodyPr/>
          <a:lstStyle>
            <a:extLst/>
          </a:lstStyle>
          <a:p>
            <a:pPr algn="r" rtl="0" fontAlgn="base">
              <a:spcBef>
                <a:spcPct val="0"/>
              </a:spcBef>
              <a:spcAft>
                <a:spcPct val="0"/>
              </a:spcAft>
            </a:pPr>
            <a:fld id="{698C5CF8-DF55-4B8A-A957-12779E689FEC}"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5" name="4 - Θέση υποσέλιδου"/>
          <p:cNvSpPr>
            <a:spLocks noGrp="1"/>
          </p:cNvSpPr>
          <p:nvPr>
            <p:ph type="ftr" sz="quarter" idx="11"/>
          </p:nvPr>
        </p:nvSpPr>
        <p:spPr/>
        <p:txBody>
          <a:bodyPr/>
          <a:lstStyle>
            <a:extLst/>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6" name="5 - Θέση αριθμού διαφάνειας"/>
          <p:cNvSpPr>
            <a:spLocks noGrp="1"/>
          </p:cNvSpPr>
          <p:nvPr>
            <p:ph type="sldNum" sz="quarter" idx="12"/>
          </p:nvPr>
        </p:nvSpPr>
        <p:spPr/>
        <p:txBody>
          <a:bodyPr/>
          <a:lstStyle>
            <a:extLst/>
          </a:lstStyle>
          <a:p>
            <a:pPr algn="ctr" rtl="0" fontAlgn="base">
              <a:spcBef>
                <a:spcPct val="0"/>
              </a:spcBef>
              <a:spcAft>
                <a:spcPct val="0"/>
              </a:spcAft>
            </a:pPr>
            <a:fld id="{B4F8D4B9-8F5C-4181-B481-25915E9698A1}"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 Πίτα"/>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0" fontAlgn="base">
              <a:spcBef>
                <a:spcPct val="0"/>
              </a:spcBef>
              <a:spcAft>
                <a:spcPct val="0"/>
              </a:spcAft>
            </a:pPr>
            <a:endParaRPr lang="en-US" kern="1200">
              <a:solidFill>
                <a:prstClr val="white"/>
              </a:solidFill>
              <a:latin typeface="Gill Sans MT"/>
              <a:ea typeface="+mn-ea"/>
              <a:cs typeface="+mn-cs"/>
            </a:endParaRPr>
          </a:p>
        </p:txBody>
      </p:sp>
      <p:sp>
        <p:nvSpPr>
          <p:cNvPr id="8" name="7 - Έλλειψη"/>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0" fontAlgn="base">
              <a:spcBef>
                <a:spcPct val="0"/>
              </a:spcBef>
              <a:spcAft>
                <a:spcPct val="0"/>
              </a:spcAft>
            </a:pPr>
            <a:endParaRPr lang="en-US" kern="1200">
              <a:solidFill>
                <a:prstClr val="white"/>
              </a:solidFill>
              <a:latin typeface="Gill Sans MT"/>
              <a:ea typeface="+mn-ea"/>
              <a:cs typeface="+mn-cs"/>
            </a:endParaRPr>
          </a:p>
        </p:txBody>
      </p:sp>
      <p:sp>
        <p:nvSpPr>
          <p:cNvPr id="11" name="10 - Κουλούρα"/>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0" fontAlgn="base">
              <a:spcBef>
                <a:spcPct val="0"/>
              </a:spcBef>
              <a:spcAft>
                <a:spcPct val="0"/>
              </a:spcAft>
            </a:pPr>
            <a:endParaRPr lang="en-US" kern="1200">
              <a:solidFill>
                <a:prstClr val="white"/>
              </a:solidFill>
              <a:latin typeface="Gill Sans MT"/>
              <a:ea typeface="+mn-ea"/>
              <a:cs typeface="+mn-cs"/>
            </a:endParaRPr>
          </a:p>
        </p:txBody>
      </p:sp>
      <p:sp>
        <p:nvSpPr>
          <p:cNvPr id="12" name="11 - Ορθογώνιο"/>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0" fontAlgn="base">
              <a:spcBef>
                <a:spcPct val="0"/>
              </a:spcBef>
              <a:spcAft>
                <a:spcPct val="0"/>
              </a:spcAft>
            </a:pPr>
            <a:endParaRPr lang="en-US" kern="1200">
              <a:solidFill>
                <a:prstClr val="white"/>
              </a:solidFill>
              <a:latin typeface="Gill Sans MT"/>
              <a:ea typeface="+mn-ea"/>
              <a:cs typeface="+mn-cs"/>
            </a:endParaRPr>
          </a:p>
        </p:txBody>
      </p:sp>
      <p:sp>
        <p:nvSpPr>
          <p:cNvPr id="5" name="4 - Θέση τίτλου"/>
          <p:cNvSpPr>
            <a:spLocks noGrp="1"/>
          </p:cNvSpPr>
          <p:nvPr>
            <p:ph type="title"/>
          </p:nvPr>
        </p:nvSpPr>
        <p:spPr>
          <a:xfrm>
            <a:off x="1435608" y="274638"/>
            <a:ext cx="7498080" cy="1143000"/>
          </a:xfrm>
          <a:prstGeom prst="rect">
            <a:avLst/>
          </a:prstGeom>
        </p:spPr>
        <p:txBody>
          <a:bodyPr anchor="ctr">
            <a:normAutofit/>
          </a:bodyPr>
          <a:lstStyle>
            <a:extLst/>
          </a:lstStyle>
          <a:p>
            <a:r>
              <a:rPr kumimoji="0" lang="el-GR" smtClean="0"/>
              <a:t>Kλικ για επεξεργασία του τίτλου</a:t>
            </a:r>
            <a:endParaRPr kumimoji="0" lang="en-US"/>
          </a:p>
        </p:txBody>
      </p:sp>
      <p:sp>
        <p:nvSpPr>
          <p:cNvPr id="9" name="8 - Θέση κειμένου"/>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l-GR" smtClean="0"/>
              <a:t>Kλικ για επεξεργασία των στυλ του υποδείγματος</a:t>
            </a:r>
          </a:p>
          <a:p>
            <a:pPr lvl="1" eaLnBrk="1" latinLnBrk="0" hangingPunct="1"/>
            <a:r>
              <a:rPr kumimoji="0" lang="el-GR" smtClean="0"/>
              <a:t>Δεύτερου επιπέδου</a:t>
            </a:r>
          </a:p>
          <a:p>
            <a:pPr lvl="2" eaLnBrk="1" latinLnBrk="0" hangingPunct="1"/>
            <a:r>
              <a:rPr kumimoji="0" lang="el-GR" smtClean="0"/>
              <a:t>Τρίτου επιπέδου</a:t>
            </a:r>
          </a:p>
          <a:p>
            <a:pPr lvl="3" eaLnBrk="1" latinLnBrk="0" hangingPunct="1"/>
            <a:r>
              <a:rPr kumimoji="0" lang="el-GR" smtClean="0"/>
              <a:t>Τέταρτου επιπέδου</a:t>
            </a:r>
          </a:p>
          <a:p>
            <a:pPr lvl="4" eaLnBrk="1" latinLnBrk="0" hangingPunct="1"/>
            <a:r>
              <a:rPr kumimoji="0" lang="el-GR" smtClean="0"/>
              <a:t>Πέμπτου επιπέδου</a:t>
            </a:r>
            <a:endParaRPr kumimoji="0" lang="en-US"/>
          </a:p>
        </p:txBody>
      </p:sp>
      <p:sp>
        <p:nvSpPr>
          <p:cNvPr id="24" name="23 - Θέση ημερομηνίας"/>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rtl="0" fontAlgn="base">
              <a:spcBef>
                <a:spcPct val="0"/>
              </a:spcBef>
              <a:spcAft>
                <a:spcPct val="0"/>
              </a:spcAft>
            </a:pPr>
            <a:fld id="{F84F1E2E-8666-4BFC-9815-455151CF0011}" type="datetime1">
              <a:rPr lang="el-GR" kern="1200" smtClean="0">
                <a:solidFill>
                  <a:srgbClr val="E7DEC9">
                    <a:shade val="50000"/>
                    <a:satMod val="200000"/>
                  </a:srgbClr>
                </a:solidFill>
                <a:latin typeface="Garamond" pitchFamily="18" charset="0"/>
                <a:ea typeface="+mn-ea"/>
                <a:cs typeface="+mn-cs"/>
              </a:rPr>
              <a:t>2/4/2009</a:t>
            </a:fld>
            <a:endParaRPr lang="el-GR" kern="1200">
              <a:solidFill>
                <a:srgbClr val="E7DEC9">
                  <a:shade val="50000"/>
                  <a:satMod val="200000"/>
                </a:srgbClr>
              </a:solidFill>
              <a:latin typeface="Garamond" pitchFamily="18" charset="0"/>
              <a:ea typeface="+mn-ea"/>
              <a:cs typeface="+mn-cs"/>
            </a:endParaRPr>
          </a:p>
        </p:txBody>
      </p:sp>
      <p:sp>
        <p:nvSpPr>
          <p:cNvPr id="10" name="9 - Θέση υποσέλιδου"/>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lgn="l" rtl="0" fontAlgn="base">
              <a:spcBef>
                <a:spcPct val="0"/>
              </a:spcBef>
              <a:spcAft>
                <a:spcPct val="0"/>
              </a:spcAft>
            </a:pPr>
            <a:r>
              <a:rPr lang="el-GR" kern="1200" smtClean="0">
                <a:solidFill>
                  <a:srgbClr val="E7DEC9">
                    <a:shade val="50000"/>
                    <a:satMod val="200000"/>
                  </a:srgbClr>
                </a:solidFill>
                <a:latin typeface="Garamond" pitchFamily="18" charset="0"/>
                <a:ea typeface="+mn-ea"/>
                <a:cs typeface="+mn-cs"/>
              </a:rPr>
              <a:t>3ο Γενικό Λύκειο Κοζάνης</a:t>
            </a:r>
            <a:endParaRPr lang="el-GR" kern="1200">
              <a:solidFill>
                <a:srgbClr val="E7DEC9">
                  <a:shade val="50000"/>
                  <a:satMod val="200000"/>
                </a:srgbClr>
              </a:solidFill>
              <a:latin typeface="Garamond" pitchFamily="18" charset="0"/>
              <a:ea typeface="+mn-ea"/>
              <a:cs typeface="+mn-cs"/>
            </a:endParaRPr>
          </a:p>
        </p:txBody>
      </p:sp>
      <p:sp>
        <p:nvSpPr>
          <p:cNvPr id="22" name="21 - Θέση αριθμού διαφάνειας"/>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rtl="0" fontAlgn="base">
              <a:spcBef>
                <a:spcPct val="0"/>
              </a:spcBef>
              <a:spcAft>
                <a:spcPct val="0"/>
              </a:spcAft>
            </a:pPr>
            <a:fld id="{459920B3-D050-4E04-9024-BF883D8E7699}" type="slidenum">
              <a:rPr lang="el-GR" kern="1200" smtClean="0">
                <a:solidFill>
                  <a:srgbClr val="E7DEC9">
                    <a:shade val="50000"/>
                    <a:satMod val="200000"/>
                  </a:srgbClr>
                </a:solidFill>
                <a:latin typeface="Garamond" pitchFamily="18" charset="0"/>
                <a:ea typeface="+mn-ea"/>
                <a:cs typeface="+mn-cs"/>
              </a:rPr>
              <a:pPr rtl="0" fontAlgn="base">
                <a:spcBef>
                  <a:spcPct val="0"/>
                </a:spcBef>
                <a:spcAft>
                  <a:spcPct val="0"/>
                </a:spcAft>
              </a:pPr>
              <a:t>‹#›</a:t>
            </a:fld>
            <a:endParaRPr lang="el-GR" kern="1200">
              <a:solidFill>
                <a:srgbClr val="E7DEC9">
                  <a:shade val="50000"/>
                  <a:satMod val="200000"/>
                </a:srgbClr>
              </a:solidFill>
              <a:latin typeface="Garamond" pitchFamily="18" charset="0"/>
              <a:ea typeface="+mn-ea"/>
              <a:cs typeface="+mn-cs"/>
            </a:endParaRPr>
          </a:p>
        </p:txBody>
      </p:sp>
      <p:sp>
        <p:nvSpPr>
          <p:cNvPr id="15" name="14 - Ορθογώνιο"/>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0" fontAlgn="base">
              <a:spcBef>
                <a:spcPct val="0"/>
              </a:spcBef>
              <a:spcAft>
                <a:spcPct val="0"/>
              </a:spcAft>
            </a:pPr>
            <a:endParaRPr lang="en-US" kern="1200">
              <a:solidFill>
                <a:prstClr val="white"/>
              </a:solidFill>
              <a:latin typeface="Gill Sans MT"/>
              <a:ea typeface="+mn-ea"/>
              <a:cs typeface="+mn-cs"/>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ctrTitle"/>
          </p:nvPr>
        </p:nvSpPr>
        <p:spPr/>
        <p:txBody>
          <a:bodyPr/>
          <a:lstStyle/>
          <a:p>
            <a:r>
              <a:rPr lang="el-GR" dirty="0" smtClean="0"/>
              <a:t>Υποπρογράμματα</a:t>
            </a:r>
            <a:endParaRPr lang="el-GR" dirty="0"/>
          </a:p>
        </p:txBody>
      </p:sp>
      <p:sp>
        <p:nvSpPr>
          <p:cNvPr id="3" name="2 - Υπότιτλος"/>
          <p:cNvSpPr>
            <a:spLocks noGrp="1"/>
          </p:cNvSpPr>
          <p:nvPr>
            <p:ph type="subTitle" idx="1"/>
          </p:nvPr>
        </p:nvSpPr>
        <p:spPr/>
        <p:txBody>
          <a:bodyPr/>
          <a:lstStyle/>
          <a:p>
            <a:r>
              <a:rPr lang="el-GR" dirty="0" smtClean="0"/>
              <a:t>Λυμένα θέματα πανελλαδικών εξετάσεων με υποπρογράμματα</a:t>
            </a:r>
            <a:endParaRPr lang="el-GR"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2005 Θέμα 2</a:t>
            </a:r>
            <a:r>
              <a:rPr lang="el-GR" baseline="30000" dirty="0" smtClean="0"/>
              <a:t>ο</a:t>
            </a:r>
            <a:r>
              <a:rPr lang="el-GR" dirty="0" smtClean="0"/>
              <a:t> </a:t>
            </a:r>
            <a:endParaRPr lang="el-GR" dirty="0"/>
          </a:p>
        </p:txBody>
      </p:sp>
      <p:sp>
        <p:nvSpPr>
          <p:cNvPr id="3" name="2 - Θέση περιεχομένου"/>
          <p:cNvSpPr>
            <a:spLocks noGrp="1"/>
          </p:cNvSpPr>
          <p:nvPr>
            <p:ph idx="1"/>
          </p:nvPr>
        </p:nvSpPr>
        <p:spPr/>
        <p:txBody>
          <a:bodyPr numCol="2">
            <a:normAutofit fontScale="70000" lnSpcReduction="20000"/>
          </a:bodyPr>
          <a:lstStyle/>
          <a:p>
            <a:pPr indent="0">
              <a:spcAft>
                <a:spcPts val="600"/>
              </a:spcAft>
              <a:buNone/>
            </a:pPr>
            <a:r>
              <a:rPr lang="el-GR" dirty="0" smtClean="0"/>
              <a:t>Δίνεται το παρακάτω τμήμα προγράμματος και μια συνάρτηση:</a:t>
            </a:r>
          </a:p>
          <a:p>
            <a:pPr>
              <a:spcBef>
                <a:spcPts val="0"/>
              </a:spcBef>
              <a:buNone/>
            </a:pPr>
            <a:r>
              <a:rPr lang="el-GR" dirty="0" smtClean="0"/>
              <a:t>	Διάβασε Κ</a:t>
            </a:r>
          </a:p>
          <a:p>
            <a:pPr>
              <a:spcBef>
                <a:spcPts val="0"/>
              </a:spcBef>
              <a:buNone/>
            </a:pPr>
            <a:r>
              <a:rPr lang="el-GR" dirty="0" smtClean="0"/>
              <a:t>	L ← 2</a:t>
            </a:r>
          </a:p>
          <a:p>
            <a:pPr>
              <a:spcBef>
                <a:spcPts val="0"/>
              </a:spcBef>
              <a:buNone/>
            </a:pPr>
            <a:r>
              <a:rPr lang="el-GR" dirty="0" smtClean="0"/>
              <a:t>	A ← 1</a:t>
            </a:r>
          </a:p>
          <a:p>
            <a:pPr>
              <a:spcBef>
                <a:spcPts val="0"/>
              </a:spcBef>
              <a:buNone/>
            </a:pPr>
            <a:r>
              <a:rPr lang="el-GR" dirty="0" smtClean="0"/>
              <a:t>	Όσο Α &lt; 8 επανάλαβε</a:t>
            </a:r>
          </a:p>
          <a:p>
            <a:pPr>
              <a:spcBef>
                <a:spcPts val="0"/>
              </a:spcBef>
              <a:buNone/>
            </a:pPr>
            <a:r>
              <a:rPr lang="el-GR" dirty="0" smtClean="0"/>
              <a:t>		Αν Κ MOD L = 0 τότε</a:t>
            </a:r>
          </a:p>
          <a:p>
            <a:pPr>
              <a:spcBef>
                <a:spcPts val="0"/>
              </a:spcBef>
              <a:buNone/>
            </a:pPr>
            <a:r>
              <a:rPr lang="el-GR" dirty="0" smtClean="0"/>
              <a:t>			Χ</a:t>
            </a:r>
            <a:r>
              <a:rPr lang="en-US" dirty="0" smtClean="0"/>
              <a:t> ← Fun(A, L)</a:t>
            </a:r>
            <a:endParaRPr lang="el-GR" dirty="0" smtClean="0"/>
          </a:p>
          <a:p>
            <a:pPr>
              <a:spcBef>
                <a:spcPts val="0"/>
              </a:spcBef>
              <a:buNone/>
            </a:pPr>
            <a:r>
              <a:rPr lang="el-GR" dirty="0" smtClean="0"/>
              <a:t>		αλλιώς</a:t>
            </a:r>
          </a:p>
          <a:p>
            <a:pPr>
              <a:spcBef>
                <a:spcPts val="0"/>
              </a:spcBef>
              <a:buNone/>
            </a:pPr>
            <a:r>
              <a:rPr lang="el-GR" dirty="0" smtClean="0"/>
              <a:t>			Χ ← Α + L</a:t>
            </a:r>
          </a:p>
          <a:p>
            <a:pPr>
              <a:spcBef>
                <a:spcPts val="0"/>
              </a:spcBef>
              <a:buNone/>
            </a:pPr>
            <a:r>
              <a:rPr lang="el-GR" dirty="0" smtClean="0"/>
              <a:t>		</a:t>
            </a:r>
            <a:r>
              <a:rPr lang="el-GR" dirty="0" err="1" smtClean="0"/>
              <a:t>Τέλος_αν</a:t>
            </a:r>
            <a:endParaRPr lang="el-GR" dirty="0" smtClean="0"/>
          </a:p>
          <a:p>
            <a:pPr>
              <a:spcBef>
                <a:spcPts val="0"/>
              </a:spcBef>
              <a:buNone/>
            </a:pPr>
            <a:r>
              <a:rPr lang="el-GR" dirty="0" smtClean="0"/>
              <a:t>		Εμφάνισε</a:t>
            </a:r>
            <a:r>
              <a:rPr lang="en-US" dirty="0" smtClean="0"/>
              <a:t> L, A, X</a:t>
            </a:r>
            <a:endParaRPr lang="el-GR" dirty="0" smtClean="0"/>
          </a:p>
          <a:p>
            <a:pPr>
              <a:spcBef>
                <a:spcPts val="0"/>
              </a:spcBef>
              <a:buNone/>
            </a:pPr>
            <a:r>
              <a:rPr lang="el-GR" dirty="0" smtClean="0"/>
              <a:t>		</a:t>
            </a:r>
            <a:r>
              <a:rPr lang="en-US" dirty="0" smtClean="0"/>
              <a:t>A ← A + 2</a:t>
            </a:r>
            <a:endParaRPr lang="el-GR" dirty="0" smtClean="0"/>
          </a:p>
          <a:p>
            <a:pPr>
              <a:spcBef>
                <a:spcPts val="0"/>
              </a:spcBef>
              <a:buNone/>
            </a:pPr>
            <a:r>
              <a:rPr lang="el-GR" dirty="0" smtClean="0"/>
              <a:t>		L ← L + 1</a:t>
            </a:r>
          </a:p>
          <a:p>
            <a:pPr>
              <a:spcBef>
                <a:spcPts val="0"/>
              </a:spcBef>
              <a:buNone/>
            </a:pPr>
            <a:r>
              <a:rPr lang="el-GR" dirty="0" smtClean="0"/>
              <a:t>	</a:t>
            </a:r>
            <a:r>
              <a:rPr lang="el-GR" dirty="0" err="1" smtClean="0"/>
              <a:t>Tέλος_επανάληψης</a:t>
            </a:r>
            <a:endParaRPr lang="el-GR" dirty="0" smtClean="0"/>
          </a:p>
          <a:p>
            <a:pPr>
              <a:spcBef>
                <a:spcPts val="0"/>
              </a:spcBef>
              <a:buNone/>
            </a:pPr>
            <a:r>
              <a:rPr lang="el-GR" dirty="0" smtClean="0"/>
              <a:t> </a:t>
            </a:r>
          </a:p>
          <a:p>
            <a:pPr>
              <a:spcBef>
                <a:spcPts val="0"/>
              </a:spcBef>
              <a:buNone/>
            </a:pPr>
            <a:r>
              <a:rPr lang="el-GR" dirty="0" smtClean="0"/>
              <a:t>	Συνάρτηση </a:t>
            </a:r>
            <a:r>
              <a:rPr lang="el-GR" dirty="0" err="1" smtClean="0"/>
              <a:t>Fun</a:t>
            </a:r>
            <a:r>
              <a:rPr lang="el-GR" dirty="0" smtClean="0"/>
              <a:t>(Β, Δ) : Ακέραια</a:t>
            </a:r>
          </a:p>
          <a:p>
            <a:pPr>
              <a:spcBef>
                <a:spcPts val="0"/>
              </a:spcBef>
              <a:buNone/>
            </a:pPr>
            <a:r>
              <a:rPr lang="el-GR" dirty="0" smtClean="0"/>
              <a:t>	Μεταβλητές</a:t>
            </a:r>
          </a:p>
          <a:p>
            <a:pPr>
              <a:spcBef>
                <a:spcPts val="0"/>
              </a:spcBef>
              <a:buNone/>
            </a:pPr>
            <a:r>
              <a:rPr lang="el-GR" dirty="0" smtClean="0"/>
              <a:t>		Ακέραιες: Β, Δ</a:t>
            </a:r>
          </a:p>
          <a:p>
            <a:pPr>
              <a:spcBef>
                <a:spcPts val="0"/>
              </a:spcBef>
              <a:buNone/>
            </a:pPr>
            <a:r>
              <a:rPr lang="el-GR" dirty="0" smtClean="0"/>
              <a:t>	Αρχή</a:t>
            </a:r>
          </a:p>
          <a:p>
            <a:pPr>
              <a:spcBef>
                <a:spcPts val="0"/>
              </a:spcBef>
              <a:buNone/>
            </a:pPr>
            <a:r>
              <a:rPr lang="el-GR" dirty="0" smtClean="0"/>
              <a:t>		</a:t>
            </a:r>
            <a:r>
              <a:rPr lang="el-GR" dirty="0" err="1" smtClean="0"/>
              <a:t>Fun</a:t>
            </a:r>
            <a:r>
              <a:rPr lang="el-GR" dirty="0" smtClean="0"/>
              <a:t> ← (B + Δ) DIV 2</a:t>
            </a:r>
          </a:p>
          <a:p>
            <a:pPr>
              <a:spcBef>
                <a:spcPts val="0"/>
              </a:spcBef>
              <a:buNone/>
            </a:pPr>
            <a:r>
              <a:rPr lang="el-GR" dirty="0" smtClean="0"/>
              <a:t>	</a:t>
            </a:r>
            <a:r>
              <a:rPr lang="el-GR" dirty="0" err="1" smtClean="0"/>
              <a:t>Tέλος_συνάρτησης</a:t>
            </a:r>
            <a:r>
              <a:rPr lang="el-GR" dirty="0" smtClean="0"/>
              <a:t>.</a:t>
            </a:r>
          </a:p>
          <a:p>
            <a:pPr>
              <a:buNone/>
            </a:pPr>
            <a:r>
              <a:rPr lang="el-GR" dirty="0" smtClean="0"/>
              <a:t> </a:t>
            </a:r>
          </a:p>
          <a:p>
            <a:pPr>
              <a:buNone/>
            </a:pPr>
            <a:r>
              <a:rPr lang="el-GR" dirty="0" smtClean="0"/>
              <a:t>Να γράψετε στο τετράδιό σας τις τιμές των μεταβλητών L, A, X, όπως αυτές εκτυπώνονται σε κάθε επανάληψη, όταν για είσοδο δώσουμε την τιμή 10.</a:t>
            </a:r>
          </a:p>
          <a:p>
            <a:pPr algn="r">
              <a:buNone/>
            </a:pPr>
            <a:r>
              <a:rPr lang="el-GR" dirty="0" smtClean="0"/>
              <a:t>Μονάδες 20</a:t>
            </a:r>
            <a:endParaRPr lang="el-GR"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2979C914-3F1B-4AF7-9229-FFF3D40DDA64}"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6" name="5 - Θέση υποσέλιδου"/>
          <p:cNvSpPr>
            <a:spLocks noGrp="1"/>
          </p:cNvSpPr>
          <p:nvPr>
            <p:ph type="ftr" sz="quarter" idx="11"/>
          </p:nvPr>
        </p:nvSpPr>
        <p:spPr/>
        <p:txBody>
          <a:bodyPr/>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5" name="4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2</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2005 Θέμα 3</a:t>
            </a:r>
            <a:r>
              <a:rPr lang="el-GR" baseline="30000" dirty="0" smtClean="0"/>
              <a:t>ο</a:t>
            </a:r>
            <a:r>
              <a:rPr lang="el-GR" dirty="0" smtClean="0"/>
              <a:t> (επαναληπτικές)</a:t>
            </a:r>
            <a:endParaRPr lang="el-GR" dirty="0"/>
          </a:p>
        </p:txBody>
      </p:sp>
      <p:sp>
        <p:nvSpPr>
          <p:cNvPr id="3" name="2 - Θέση περιεχομένου"/>
          <p:cNvSpPr>
            <a:spLocks noGrp="1"/>
          </p:cNvSpPr>
          <p:nvPr>
            <p:ph sz="half" idx="1"/>
          </p:nvPr>
        </p:nvSpPr>
        <p:spPr/>
        <p:txBody>
          <a:bodyPr numCol="1">
            <a:normAutofit fontScale="70000" lnSpcReduction="20000"/>
          </a:bodyPr>
          <a:lstStyle/>
          <a:p>
            <a:pPr marL="108000" indent="0">
              <a:buNone/>
            </a:pPr>
            <a:r>
              <a:rPr lang="el-GR" dirty="0" smtClean="0"/>
              <a:t>Εκατό (100) υποψήφιοι του ΑΣΕΠ διαγωνίζονται σε τρία μαθήματα για την κάλυψη θέσεων του Δημοσίου. Να γραφεί κύριο πρόγραμμα σε ΓΛΩΣΣΑ που να κάνει τα παρακάτω:</a:t>
            </a:r>
          </a:p>
          <a:p>
            <a:pPr marL="108000" lvl="0" indent="0">
              <a:buNone/>
            </a:pPr>
            <a:r>
              <a:rPr lang="el-GR" dirty="0" smtClean="0"/>
              <a:t>Διαβάζει τα ονόματα των 100 υποψηφίων του ΑΣΕΠ και τη βαθμολογία καθενός υποψηφίου σε τρία διαφορετικά μαθήματα.(Θεωρήστε ότι η βαθμολογία κάθε μαθήματος είναι από 1 έως 20).</a:t>
            </a:r>
          </a:p>
          <a:p>
            <a:pPr marL="108000" indent="0" algn="r">
              <a:buNone/>
            </a:pPr>
            <a:r>
              <a:rPr lang="el-GR" dirty="0" smtClean="0"/>
              <a:t>Μονάδες 4</a:t>
            </a:r>
            <a:endParaRPr lang="en-US" dirty="0" smtClean="0"/>
          </a:p>
        </p:txBody>
      </p:sp>
      <p:sp>
        <p:nvSpPr>
          <p:cNvPr id="7" name="6 - Θέση περιεχομένου"/>
          <p:cNvSpPr>
            <a:spLocks noGrp="1"/>
          </p:cNvSpPr>
          <p:nvPr>
            <p:ph sz="half" idx="2"/>
          </p:nvPr>
        </p:nvSpPr>
        <p:spPr/>
        <p:txBody>
          <a:bodyPr>
            <a:noAutofit/>
          </a:bodyPr>
          <a:lstStyle/>
          <a:p>
            <a:pPr marL="180000" indent="0" defTabSz="360000">
              <a:buNone/>
            </a:pPr>
            <a:r>
              <a:rPr lang="el-GR" sz="2000" b="1" dirty="0" smtClean="0"/>
              <a:t>ΓΙΑ</a:t>
            </a:r>
            <a:r>
              <a:rPr lang="el-GR" sz="2000" dirty="0" smtClean="0"/>
              <a:t> κ </a:t>
            </a:r>
            <a:r>
              <a:rPr lang="el-GR" sz="2000" b="1" dirty="0" smtClean="0"/>
              <a:t>ΑΠΟ</a:t>
            </a:r>
            <a:r>
              <a:rPr lang="el-GR" sz="2000" dirty="0" smtClean="0"/>
              <a:t> 1 </a:t>
            </a:r>
            <a:r>
              <a:rPr lang="el-GR" sz="2000" b="1" dirty="0" smtClean="0"/>
              <a:t>ΜΕΧΡΙ</a:t>
            </a:r>
            <a:r>
              <a:rPr lang="el-GR" sz="2000" dirty="0" smtClean="0"/>
              <a:t> 100</a:t>
            </a:r>
            <a:endParaRPr lang="en-US" sz="2000" dirty="0" smtClean="0"/>
          </a:p>
          <a:p>
            <a:pPr marL="180000" indent="0" defTabSz="360000">
              <a:buNone/>
            </a:pPr>
            <a:r>
              <a:rPr lang="en-US" sz="2000" b="1" dirty="0" smtClean="0"/>
              <a:t>	</a:t>
            </a:r>
            <a:r>
              <a:rPr lang="el-GR" sz="2000" b="1" dirty="0" smtClean="0"/>
              <a:t>ΔΙΑΒΑΣΕ</a:t>
            </a:r>
            <a:r>
              <a:rPr lang="el-GR" sz="2000" dirty="0" smtClean="0"/>
              <a:t> ΟΝ</a:t>
            </a:r>
            <a:r>
              <a:rPr lang="el-GR" sz="2000" b="1" dirty="0" smtClean="0"/>
              <a:t>[</a:t>
            </a:r>
            <a:r>
              <a:rPr lang="el-GR" sz="2000" dirty="0" smtClean="0"/>
              <a:t>κ</a:t>
            </a:r>
            <a:r>
              <a:rPr lang="el-GR" sz="2000" b="1" dirty="0" smtClean="0"/>
              <a:t>]</a:t>
            </a:r>
            <a:r>
              <a:rPr lang="el-GR" sz="2000" dirty="0" smtClean="0"/>
              <a:t> </a:t>
            </a:r>
            <a:endParaRPr lang="en-US" sz="2000" dirty="0" smtClean="0"/>
          </a:p>
          <a:p>
            <a:pPr marL="180000" indent="0" defTabSz="360000">
              <a:buNone/>
            </a:pPr>
            <a:r>
              <a:rPr lang="en-US" sz="2000" b="1" dirty="0" smtClean="0"/>
              <a:t>	</a:t>
            </a:r>
            <a:r>
              <a:rPr lang="el-GR" sz="2000" b="1" dirty="0" smtClean="0"/>
              <a:t>ΓΙΑ</a:t>
            </a:r>
            <a:r>
              <a:rPr lang="el-GR" sz="2000" dirty="0" smtClean="0"/>
              <a:t> λ </a:t>
            </a:r>
            <a:r>
              <a:rPr lang="el-GR" sz="2000" b="1" dirty="0" smtClean="0"/>
              <a:t>ΑΠΟ</a:t>
            </a:r>
            <a:r>
              <a:rPr lang="el-GR" sz="2000" dirty="0" smtClean="0"/>
              <a:t> 1 </a:t>
            </a:r>
            <a:r>
              <a:rPr lang="el-GR" sz="2000" b="1" dirty="0" smtClean="0"/>
              <a:t>ΜΕΧΡΙ</a:t>
            </a:r>
            <a:r>
              <a:rPr lang="el-GR" sz="2000" dirty="0" smtClean="0"/>
              <a:t> 3</a:t>
            </a:r>
            <a:endParaRPr lang="en-US" sz="2000" dirty="0" smtClean="0"/>
          </a:p>
          <a:p>
            <a:pPr marL="180000" indent="0" defTabSz="360000">
              <a:buNone/>
            </a:pPr>
            <a:r>
              <a:rPr lang="en-US" sz="2000" b="1" dirty="0" smtClean="0"/>
              <a:t>		</a:t>
            </a:r>
            <a:r>
              <a:rPr lang="el-GR" sz="2000" b="1" dirty="0" smtClean="0"/>
              <a:t>ΔΙΑΒΑΣΕ</a:t>
            </a:r>
            <a:r>
              <a:rPr lang="el-GR" sz="2000" dirty="0" smtClean="0"/>
              <a:t> Β</a:t>
            </a:r>
            <a:r>
              <a:rPr lang="el-GR" sz="2000" b="1" dirty="0" smtClean="0"/>
              <a:t>[</a:t>
            </a:r>
            <a:r>
              <a:rPr lang="el-GR" sz="2000" dirty="0" smtClean="0"/>
              <a:t>κ</a:t>
            </a:r>
            <a:r>
              <a:rPr lang="el-GR" sz="2000" b="1" dirty="0" smtClean="0"/>
              <a:t>,</a:t>
            </a:r>
            <a:r>
              <a:rPr lang="el-GR" sz="2000" dirty="0" smtClean="0"/>
              <a:t> λ</a:t>
            </a:r>
            <a:r>
              <a:rPr lang="el-GR" sz="2000" b="1" dirty="0" smtClean="0"/>
              <a:t>]</a:t>
            </a:r>
            <a:r>
              <a:rPr lang="el-GR" sz="2000" dirty="0" smtClean="0"/>
              <a:t> </a:t>
            </a:r>
            <a:endParaRPr lang="en-US" sz="2000" dirty="0" smtClean="0"/>
          </a:p>
          <a:p>
            <a:pPr marL="180000" indent="0" defTabSz="360000">
              <a:buNone/>
            </a:pPr>
            <a:r>
              <a:rPr lang="en-US" sz="2000" b="1" dirty="0" smtClean="0"/>
              <a:t>	</a:t>
            </a:r>
            <a:r>
              <a:rPr lang="el-GR" sz="2000" b="1" dirty="0" smtClean="0"/>
              <a:t>ΤΕΛΟΣ_ΕΠΑΝΑΛΗΨΗΣ</a:t>
            </a:r>
            <a:endParaRPr lang="en-US" sz="2000" dirty="0" smtClean="0"/>
          </a:p>
          <a:p>
            <a:pPr marL="180000" indent="0" defTabSz="360000">
              <a:buNone/>
            </a:pPr>
            <a:r>
              <a:rPr lang="el-GR" sz="2000" b="1" dirty="0" smtClean="0"/>
              <a:t>ΤΕΛΟΣ_ΕΠΑΝΑΛΗΨΗΣ</a:t>
            </a:r>
            <a:endParaRPr lang="en-US" sz="2000" dirty="0" smtClean="0"/>
          </a:p>
          <a:p>
            <a:endParaRPr lang="el-GR"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56C1E037-0EE5-4A91-806A-8E13258F0145}"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6" name="5 - Θέση υποσέλιδου"/>
          <p:cNvSpPr>
            <a:spLocks noGrp="1"/>
          </p:cNvSpPr>
          <p:nvPr>
            <p:ph type="ftr" sz="quarter" idx="11"/>
          </p:nvPr>
        </p:nvSpPr>
        <p:spPr/>
        <p:txBody>
          <a:bodyPr/>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5" name="4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3</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grpId="0" nodeType="after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7">
                                            <p:txEl>
                                              <p:pRg st="1" end="1"/>
                                            </p:txEl>
                                          </p:spTgt>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7">
                                            <p:txEl>
                                              <p:pRg st="3" end="3"/>
                                            </p:txEl>
                                          </p:spTgt>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7">
                                            <p:txEl>
                                              <p:pRg st="4" end="4"/>
                                            </p:txEl>
                                          </p:spTgt>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7"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2005 Θέμα 3</a:t>
            </a:r>
            <a:r>
              <a:rPr lang="el-GR" baseline="30000" dirty="0" smtClean="0"/>
              <a:t>ο</a:t>
            </a:r>
            <a:r>
              <a:rPr lang="el-GR" dirty="0" smtClean="0"/>
              <a:t> (επαναληπτικές)</a:t>
            </a:r>
            <a:endParaRPr lang="el-GR" dirty="0"/>
          </a:p>
        </p:txBody>
      </p:sp>
      <p:sp>
        <p:nvSpPr>
          <p:cNvPr id="3" name="2 - Θέση περιεχομένου"/>
          <p:cNvSpPr>
            <a:spLocks noGrp="1"/>
          </p:cNvSpPr>
          <p:nvPr>
            <p:ph sz="half" idx="1"/>
          </p:nvPr>
        </p:nvSpPr>
        <p:spPr/>
        <p:txBody>
          <a:bodyPr>
            <a:normAutofit/>
          </a:bodyPr>
          <a:lstStyle/>
          <a:p>
            <a:pPr marL="108000" lvl="0" indent="0">
              <a:buNone/>
            </a:pPr>
            <a:r>
              <a:rPr lang="el-GR" dirty="0" smtClean="0"/>
              <a:t>Βρίσκει και τυπώνει τον ελάχιστο και τον μέγιστο βαθμό καθενός υποψηφίου στα τρία μαθήματα που εξετάστηκε.</a:t>
            </a:r>
          </a:p>
          <a:p>
            <a:pPr marL="108000" indent="0" algn="r">
              <a:buNone/>
            </a:pPr>
            <a:r>
              <a:rPr lang="el-GR" dirty="0" smtClean="0"/>
              <a:t>Μονάδες 6</a:t>
            </a:r>
          </a:p>
        </p:txBody>
      </p:sp>
      <p:sp>
        <p:nvSpPr>
          <p:cNvPr id="7" name="6 - Θέση περιεχομένου"/>
          <p:cNvSpPr>
            <a:spLocks noGrp="1"/>
          </p:cNvSpPr>
          <p:nvPr>
            <p:ph sz="half" idx="2"/>
          </p:nvPr>
        </p:nvSpPr>
        <p:spPr/>
        <p:txBody>
          <a:bodyPr>
            <a:noAutofit/>
          </a:bodyPr>
          <a:lstStyle/>
          <a:p>
            <a:pPr marL="180000" indent="0" defTabSz="360000">
              <a:spcBef>
                <a:spcPts val="0"/>
              </a:spcBef>
              <a:buNone/>
            </a:pPr>
            <a:r>
              <a:rPr lang="el-GR" sz="1600" b="1" dirty="0" smtClean="0"/>
              <a:t>ΓΙΑ</a:t>
            </a:r>
            <a:r>
              <a:rPr lang="el-GR" sz="1600" dirty="0" smtClean="0"/>
              <a:t> κ </a:t>
            </a:r>
            <a:r>
              <a:rPr lang="el-GR" sz="1600" b="1" dirty="0" smtClean="0"/>
              <a:t>ΑΠΟ</a:t>
            </a:r>
            <a:r>
              <a:rPr lang="el-GR" sz="1600" dirty="0" smtClean="0"/>
              <a:t> 1 </a:t>
            </a:r>
            <a:r>
              <a:rPr lang="el-GR" sz="1600" b="1" dirty="0" smtClean="0"/>
              <a:t>ΜΕΧΡΙ</a:t>
            </a:r>
            <a:r>
              <a:rPr lang="el-GR" sz="1600" dirty="0" smtClean="0"/>
              <a:t> 100</a:t>
            </a:r>
            <a:endParaRPr lang="en-US" sz="1600" dirty="0" smtClean="0"/>
          </a:p>
          <a:p>
            <a:pPr marL="180000" indent="0" defTabSz="360000">
              <a:spcBef>
                <a:spcPts val="0"/>
              </a:spcBef>
              <a:buNone/>
            </a:pPr>
            <a:r>
              <a:rPr lang="en-US" sz="1600" dirty="0" smtClean="0"/>
              <a:t>	min </a:t>
            </a:r>
            <a:r>
              <a:rPr lang="en-US" sz="1600" b="1" dirty="0" smtClean="0">
                <a:sym typeface="Wingdings" pitchFamily="2" charset="2"/>
              </a:rPr>
              <a:t></a:t>
            </a:r>
            <a:r>
              <a:rPr lang="en-US" sz="1600" dirty="0" smtClean="0"/>
              <a:t> </a:t>
            </a:r>
            <a:r>
              <a:rPr lang="el-GR" sz="1600" dirty="0" smtClean="0"/>
              <a:t>Β</a:t>
            </a:r>
            <a:r>
              <a:rPr lang="el-GR" sz="1600" b="1" dirty="0" smtClean="0"/>
              <a:t>[</a:t>
            </a:r>
            <a:r>
              <a:rPr lang="el-GR" sz="1600" dirty="0" smtClean="0"/>
              <a:t>κ</a:t>
            </a:r>
            <a:r>
              <a:rPr lang="el-GR" sz="1600" b="1" dirty="0" smtClean="0"/>
              <a:t>,</a:t>
            </a:r>
            <a:r>
              <a:rPr lang="el-GR" sz="1600" dirty="0" smtClean="0"/>
              <a:t> 1</a:t>
            </a:r>
            <a:r>
              <a:rPr lang="el-GR" sz="1600" b="1" dirty="0" smtClean="0"/>
              <a:t>]</a:t>
            </a:r>
            <a:r>
              <a:rPr lang="el-GR" sz="1600" dirty="0" smtClean="0"/>
              <a:t> </a:t>
            </a:r>
            <a:endParaRPr lang="en-US" sz="1600" dirty="0" smtClean="0"/>
          </a:p>
          <a:p>
            <a:pPr marL="180000" indent="0" defTabSz="360000">
              <a:spcBef>
                <a:spcPts val="0"/>
              </a:spcBef>
              <a:buNone/>
            </a:pPr>
            <a:r>
              <a:rPr lang="en-US" sz="1600" dirty="0" smtClean="0"/>
              <a:t>	max </a:t>
            </a:r>
            <a:r>
              <a:rPr lang="en-US" sz="1600" b="1" dirty="0" smtClean="0">
                <a:sym typeface="Wingdings" pitchFamily="2" charset="2"/>
              </a:rPr>
              <a:t></a:t>
            </a:r>
            <a:r>
              <a:rPr lang="en-US" sz="1600" dirty="0" smtClean="0"/>
              <a:t> </a:t>
            </a:r>
            <a:r>
              <a:rPr lang="el-GR" sz="1600" dirty="0" smtClean="0"/>
              <a:t>Β</a:t>
            </a:r>
            <a:r>
              <a:rPr lang="el-GR" sz="1600" b="1" dirty="0" smtClean="0"/>
              <a:t>[</a:t>
            </a:r>
            <a:r>
              <a:rPr lang="el-GR" sz="1600" dirty="0" smtClean="0"/>
              <a:t>κ</a:t>
            </a:r>
            <a:r>
              <a:rPr lang="el-GR" sz="1600" b="1" dirty="0" smtClean="0"/>
              <a:t>,</a:t>
            </a:r>
            <a:r>
              <a:rPr lang="el-GR" sz="1600" dirty="0" smtClean="0"/>
              <a:t> 1</a:t>
            </a:r>
            <a:r>
              <a:rPr lang="el-GR" sz="1600" b="1" dirty="0" smtClean="0"/>
              <a:t>]</a:t>
            </a:r>
            <a:r>
              <a:rPr lang="el-GR" sz="1600" dirty="0" smtClean="0"/>
              <a:t> </a:t>
            </a:r>
            <a:endParaRPr lang="en-US" sz="1600" dirty="0" smtClean="0"/>
          </a:p>
          <a:p>
            <a:pPr marL="180000" indent="0" defTabSz="360000">
              <a:spcBef>
                <a:spcPts val="0"/>
              </a:spcBef>
              <a:buNone/>
            </a:pPr>
            <a:r>
              <a:rPr lang="en-US" sz="1600" b="1" dirty="0" smtClean="0"/>
              <a:t>	</a:t>
            </a:r>
            <a:r>
              <a:rPr lang="el-GR" sz="1600" b="1" dirty="0" smtClean="0"/>
              <a:t>ΓΙΑ</a:t>
            </a:r>
            <a:r>
              <a:rPr lang="el-GR" sz="1600" dirty="0" smtClean="0"/>
              <a:t> λ </a:t>
            </a:r>
            <a:r>
              <a:rPr lang="el-GR" sz="1600" b="1" dirty="0" smtClean="0"/>
              <a:t>ΑΠΟ</a:t>
            </a:r>
            <a:r>
              <a:rPr lang="el-GR" sz="1600" dirty="0" smtClean="0"/>
              <a:t> 2 </a:t>
            </a:r>
            <a:r>
              <a:rPr lang="el-GR" sz="1600" b="1" dirty="0" smtClean="0"/>
              <a:t>ΜΕΧΡΙ</a:t>
            </a:r>
            <a:r>
              <a:rPr lang="el-GR" sz="1600" dirty="0" smtClean="0"/>
              <a:t> 3</a:t>
            </a:r>
            <a:endParaRPr lang="en-US" sz="1600" dirty="0" smtClean="0"/>
          </a:p>
          <a:p>
            <a:pPr marL="180000" indent="0" defTabSz="360000">
              <a:spcBef>
                <a:spcPts val="0"/>
              </a:spcBef>
              <a:buNone/>
            </a:pPr>
            <a:r>
              <a:rPr lang="en-US" sz="1600" b="1" dirty="0" smtClean="0"/>
              <a:t>		</a:t>
            </a:r>
            <a:r>
              <a:rPr lang="el-GR" sz="1600" b="1" dirty="0" smtClean="0"/>
              <a:t>ΑΝ</a:t>
            </a:r>
            <a:r>
              <a:rPr lang="el-GR" sz="1600" dirty="0" smtClean="0"/>
              <a:t> Β</a:t>
            </a:r>
            <a:r>
              <a:rPr lang="el-GR" sz="1600" b="1" dirty="0" smtClean="0"/>
              <a:t>[</a:t>
            </a:r>
            <a:r>
              <a:rPr lang="el-GR" sz="1600" dirty="0" smtClean="0"/>
              <a:t>κ</a:t>
            </a:r>
            <a:r>
              <a:rPr lang="el-GR" sz="1600" b="1" dirty="0" smtClean="0"/>
              <a:t>,</a:t>
            </a:r>
            <a:r>
              <a:rPr lang="el-GR" sz="1600" dirty="0" smtClean="0"/>
              <a:t> λ</a:t>
            </a:r>
            <a:r>
              <a:rPr lang="el-GR" sz="1600" b="1" dirty="0" smtClean="0"/>
              <a:t>]</a:t>
            </a:r>
            <a:r>
              <a:rPr lang="el-GR" sz="1600" dirty="0" smtClean="0"/>
              <a:t> </a:t>
            </a:r>
            <a:r>
              <a:rPr lang="el-GR" sz="1600" b="1" dirty="0" smtClean="0"/>
              <a:t>&lt;</a:t>
            </a:r>
            <a:r>
              <a:rPr lang="el-GR" sz="1600" dirty="0" smtClean="0"/>
              <a:t> </a:t>
            </a:r>
            <a:r>
              <a:rPr lang="en-US" sz="1600" dirty="0" smtClean="0"/>
              <a:t>min </a:t>
            </a:r>
            <a:r>
              <a:rPr lang="el-GR" sz="1600" b="1" dirty="0" smtClean="0"/>
              <a:t>ΤΟΤΕ</a:t>
            </a:r>
            <a:endParaRPr lang="en-US" sz="1600" b="1" dirty="0" smtClean="0"/>
          </a:p>
          <a:p>
            <a:pPr marL="180000" indent="0" defTabSz="360000">
              <a:spcBef>
                <a:spcPts val="0"/>
              </a:spcBef>
              <a:buNone/>
            </a:pPr>
            <a:r>
              <a:rPr lang="en-US" sz="1600" dirty="0" smtClean="0"/>
              <a:t>			min </a:t>
            </a:r>
            <a:r>
              <a:rPr lang="en-US" sz="1600" b="1" dirty="0" smtClean="0">
                <a:sym typeface="Wingdings" pitchFamily="2" charset="2"/>
              </a:rPr>
              <a:t></a:t>
            </a:r>
            <a:r>
              <a:rPr lang="en-US" sz="1600" dirty="0" smtClean="0"/>
              <a:t> </a:t>
            </a:r>
            <a:r>
              <a:rPr lang="el-GR" sz="1600" dirty="0" smtClean="0"/>
              <a:t>Β</a:t>
            </a:r>
            <a:r>
              <a:rPr lang="el-GR" sz="1600" b="1" dirty="0" smtClean="0"/>
              <a:t>[</a:t>
            </a:r>
            <a:r>
              <a:rPr lang="el-GR" sz="1600" dirty="0" smtClean="0"/>
              <a:t>κ</a:t>
            </a:r>
            <a:r>
              <a:rPr lang="el-GR" sz="1600" b="1" dirty="0" smtClean="0"/>
              <a:t>,</a:t>
            </a:r>
            <a:r>
              <a:rPr lang="el-GR" sz="1600" dirty="0" smtClean="0"/>
              <a:t> λ</a:t>
            </a:r>
            <a:r>
              <a:rPr lang="el-GR" sz="1600" b="1" dirty="0" smtClean="0"/>
              <a:t>]</a:t>
            </a:r>
            <a:r>
              <a:rPr lang="el-GR" sz="1600" dirty="0" smtClean="0"/>
              <a:t> </a:t>
            </a:r>
            <a:endParaRPr lang="en-US" sz="1600" dirty="0" smtClean="0"/>
          </a:p>
          <a:p>
            <a:pPr marL="180000" indent="0" defTabSz="360000">
              <a:spcBef>
                <a:spcPts val="0"/>
              </a:spcBef>
              <a:buNone/>
            </a:pPr>
            <a:r>
              <a:rPr lang="en-US" sz="1600" b="1" dirty="0" smtClean="0"/>
              <a:t>		</a:t>
            </a:r>
            <a:r>
              <a:rPr lang="el-GR" sz="1600" b="1" dirty="0" smtClean="0"/>
              <a:t>ΤΕΛΟΣ_ΑΝ</a:t>
            </a:r>
            <a:endParaRPr lang="en-US" sz="1600" b="1" dirty="0" smtClean="0"/>
          </a:p>
          <a:p>
            <a:pPr marL="180000" indent="0" defTabSz="360000">
              <a:spcBef>
                <a:spcPts val="0"/>
              </a:spcBef>
              <a:buNone/>
            </a:pPr>
            <a:r>
              <a:rPr lang="en-US" sz="1600" b="1" dirty="0" smtClean="0"/>
              <a:t>		</a:t>
            </a:r>
            <a:r>
              <a:rPr lang="el-GR" sz="1600" b="1" dirty="0" smtClean="0"/>
              <a:t>ΑΝ</a:t>
            </a:r>
            <a:r>
              <a:rPr lang="el-GR" sz="1600" dirty="0" smtClean="0"/>
              <a:t> Β</a:t>
            </a:r>
            <a:r>
              <a:rPr lang="el-GR" sz="1600" b="1" dirty="0" smtClean="0"/>
              <a:t>[</a:t>
            </a:r>
            <a:r>
              <a:rPr lang="el-GR" sz="1600" dirty="0" smtClean="0"/>
              <a:t>κ</a:t>
            </a:r>
            <a:r>
              <a:rPr lang="el-GR" sz="1600" b="1" dirty="0" smtClean="0"/>
              <a:t>,</a:t>
            </a:r>
            <a:r>
              <a:rPr lang="el-GR" sz="1600" dirty="0" smtClean="0"/>
              <a:t> λ</a:t>
            </a:r>
            <a:r>
              <a:rPr lang="el-GR" sz="1600" b="1" dirty="0" smtClean="0"/>
              <a:t>]</a:t>
            </a:r>
            <a:r>
              <a:rPr lang="el-GR" sz="1600" dirty="0" smtClean="0"/>
              <a:t> </a:t>
            </a:r>
            <a:r>
              <a:rPr lang="el-GR" sz="1600" b="1" dirty="0" smtClean="0"/>
              <a:t>&gt;</a:t>
            </a:r>
            <a:r>
              <a:rPr lang="el-GR" sz="1600" dirty="0" smtClean="0"/>
              <a:t> </a:t>
            </a:r>
            <a:r>
              <a:rPr lang="en-US" sz="1600" dirty="0" smtClean="0"/>
              <a:t>max </a:t>
            </a:r>
            <a:r>
              <a:rPr lang="el-GR" sz="1600" b="1" dirty="0" smtClean="0"/>
              <a:t>ΤΟΤΕ</a:t>
            </a:r>
            <a:endParaRPr lang="en-US" sz="1600" b="1" dirty="0" smtClean="0"/>
          </a:p>
          <a:p>
            <a:pPr marL="180000" indent="0" defTabSz="360000">
              <a:spcBef>
                <a:spcPts val="0"/>
              </a:spcBef>
              <a:buNone/>
            </a:pPr>
            <a:r>
              <a:rPr lang="en-US" sz="1600" dirty="0" smtClean="0"/>
              <a:t>			max </a:t>
            </a:r>
            <a:r>
              <a:rPr lang="en-US" sz="1600" b="1" dirty="0" smtClean="0">
                <a:sym typeface="Wingdings" pitchFamily="2" charset="2"/>
              </a:rPr>
              <a:t></a:t>
            </a:r>
            <a:r>
              <a:rPr lang="en-US" sz="1600" dirty="0" smtClean="0"/>
              <a:t> </a:t>
            </a:r>
            <a:r>
              <a:rPr lang="el-GR" sz="1600" dirty="0" smtClean="0"/>
              <a:t>Β</a:t>
            </a:r>
            <a:r>
              <a:rPr lang="el-GR" sz="1600" b="1" dirty="0" smtClean="0"/>
              <a:t>[</a:t>
            </a:r>
            <a:r>
              <a:rPr lang="el-GR" sz="1600" dirty="0" smtClean="0"/>
              <a:t>κ</a:t>
            </a:r>
            <a:r>
              <a:rPr lang="el-GR" sz="1600" b="1" dirty="0" smtClean="0"/>
              <a:t>,</a:t>
            </a:r>
            <a:r>
              <a:rPr lang="el-GR" sz="1600" dirty="0" smtClean="0"/>
              <a:t> λ</a:t>
            </a:r>
            <a:r>
              <a:rPr lang="el-GR" sz="1600" b="1" dirty="0" smtClean="0"/>
              <a:t>]</a:t>
            </a:r>
            <a:r>
              <a:rPr lang="el-GR" sz="1600" dirty="0" smtClean="0"/>
              <a:t> </a:t>
            </a:r>
            <a:endParaRPr lang="en-US" sz="1600" dirty="0" smtClean="0"/>
          </a:p>
          <a:p>
            <a:pPr marL="180000" indent="0" defTabSz="360000">
              <a:spcBef>
                <a:spcPts val="0"/>
              </a:spcBef>
              <a:buNone/>
            </a:pPr>
            <a:r>
              <a:rPr lang="en-US" sz="1600" b="1" dirty="0" smtClean="0"/>
              <a:t>		</a:t>
            </a:r>
            <a:r>
              <a:rPr lang="el-GR" sz="1600" b="1" dirty="0" smtClean="0"/>
              <a:t>ΤΕΛΟΣ_ΑΝ</a:t>
            </a:r>
            <a:endParaRPr lang="en-US" sz="1600" b="1" dirty="0" smtClean="0"/>
          </a:p>
          <a:p>
            <a:pPr marL="180000" indent="0" defTabSz="360000">
              <a:spcBef>
                <a:spcPts val="0"/>
              </a:spcBef>
              <a:buNone/>
            </a:pPr>
            <a:r>
              <a:rPr lang="en-US" sz="1600" b="1" dirty="0" smtClean="0"/>
              <a:t>	</a:t>
            </a:r>
            <a:r>
              <a:rPr lang="el-GR" sz="1600" b="1" dirty="0" smtClean="0"/>
              <a:t>ΤΕΛΟΣ_ΕΠΑΝΑΛΗΨΗΣ</a:t>
            </a:r>
            <a:endParaRPr lang="en-US" sz="1600" b="1" dirty="0" smtClean="0"/>
          </a:p>
          <a:p>
            <a:pPr marL="180000" indent="0" defTabSz="360000">
              <a:spcBef>
                <a:spcPts val="0"/>
              </a:spcBef>
              <a:buNone/>
            </a:pPr>
            <a:r>
              <a:rPr lang="en-US" sz="1600" b="1" dirty="0" smtClean="0"/>
              <a:t>	</a:t>
            </a:r>
            <a:r>
              <a:rPr lang="el-GR" sz="1600" b="1" dirty="0" smtClean="0"/>
              <a:t>ΓΡΑΨΕ</a:t>
            </a:r>
            <a:r>
              <a:rPr lang="el-GR" sz="1600" dirty="0" smtClean="0"/>
              <a:t> ΟΝ</a:t>
            </a:r>
            <a:r>
              <a:rPr lang="el-GR" sz="1600" b="1" dirty="0" smtClean="0"/>
              <a:t>[</a:t>
            </a:r>
            <a:r>
              <a:rPr lang="el-GR" sz="1600" dirty="0" smtClean="0"/>
              <a:t>κ</a:t>
            </a:r>
            <a:r>
              <a:rPr lang="el-GR" sz="1600" b="1" dirty="0" smtClean="0"/>
              <a:t>],</a:t>
            </a:r>
            <a:r>
              <a:rPr lang="el-GR" sz="1600" dirty="0" smtClean="0"/>
              <a:t> </a:t>
            </a:r>
            <a:r>
              <a:rPr lang="en-US" sz="1600" dirty="0" smtClean="0"/>
              <a:t>min</a:t>
            </a:r>
            <a:r>
              <a:rPr lang="en-US" sz="1600" b="1" dirty="0" smtClean="0"/>
              <a:t>,</a:t>
            </a:r>
            <a:r>
              <a:rPr lang="en-US" sz="1600" dirty="0" smtClean="0"/>
              <a:t> max</a:t>
            </a:r>
          </a:p>
          <a:p>
            <a:pPr marL="180000" indent="0" defTabSz="360000">
              <a:spcBef>
                <a:spcPts val="0"/>
              </a:spcBef>
              <a:buNone/>
            </a:pPr>
            <a:r>
              <a:rPr lang="el-GR" sz="1600" b="1" dirty="0" smtClean="0"/>
              <a:t>ΤΕΛΟΣ_ΕΠΑΝΑΛΗΨΗΣ</a:t>
            </a:r>
            <a:r>
              <a:rPr lang="el-GR" sz="1600" dirty="0" smtClean="0"/>
              <a:t>  </a:t>
            </a:r>
            <a:endParaRPr lang="en-US" sz="1600" dirty="0" smtClean="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3C875A4F-CA78-4BF0-B195-1CD05B904E72}"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6" name="5 - Θέση υποσέλιδου"/>
          <p:cNvSpPr>
            <a:spLocks noGrp="1"/>
          </p:cNvSpPr>
          <p:nvPr>
            <p:ph type="ftr" sz="quarter" idx="11"/>
          </p:nvPr>
        </p:nvSpPr>
        <p:spPr/>
        <p:txBody>
          <a:bodyPr/>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5" name="4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4</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7">
                                            <p:txEl>
                                              <p:pRg st="12" end="12"/>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7">
                                            <p:txEl>
                                              <p:pRg st="1" end="1"/>
                                            </p:txEl>
                                          </p:spTgt>
                                        </p:tgtEl>
                                        <p:attrNameLst>
                                          <p:attrName>style.visibility</p:attrName>
                                        </p:attrNameLst>
                                      </p:cBhvr>
                                      <p:to>
                                        <p:strVal val="visible"/>
                                      </p:to>
                                    </p:set>
                                  </p:childTnLst>
                                </p:cTn>
                              </p:par>
                            </p:childTnLst>
                          </p:cTn>
                        </p:par>
                        <p:par>
                          <p:cTn id="20" fill="hold">
                            <p:stCondLst>
                              <p:cond delay="0"/>
                            </p:stCondLst>
                            <p:childTnLst>
                              <p:par>
                                <p:cTn id="21" presetID="1" presetClass="entr" presetSubtype="0" fill="hold" grpId="0" nodeType="after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xEl>
                                              <p:pRg st="3" end="3"/>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7">
                                            <p:txEl>
                                              <p:pRg st="4" end="4"/>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7">
                                            <p:txEl>
                                              <p:pRg st="5" end="5"/>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7">
                                            <p:txEl>
                                              <p:pRg st="7" end="7"/>
                                            </p:txEl>
                                          </p:spTgt>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7">
                                            <p:txEl>
                                              <p:pRg st="8" end="8"/>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7"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2005 Θέμα 3</a:t>
            </a:r>
            <a:r>
              <a:rPr lang="el-GR" baseline="30000" dirty="0" smtClean="0"/>
              <a:t>ο</a:t>
            </a:r>
            <a:r>
              <a:rPr lang="el-GR" dirty="0" smtClean="0"/>
              <a:t> (επαναληπτικές)</a:t>
            </a:r>
            <a:endParaRPr lang="el-GR" dirty="0"/>
          </a:p>
        </p:txBody>
      </p:sp>
      <p:sp>
        <p:nvSpPr>
          <p:cNvPr id="3" name="2 - Θέση περιεχομένου"/>
          <p:cNvSpPr>
            <a:spLocks noGrp="1"/>
          </p:cNvSpPr>
          <p:nvPr>
            <p:ph sz="half" idx="1"/>
          </p:nvPr>
        </p:nvSpPr>
        <p:spPr>
          <a:xfrm>
            <a:off x="1435608" y="1524000"/>
            <a:ext cx="7279796" cy="3119446"/>
          </a:xfrm>
        </p:spPr>
        <p:txBody>
          <a:bodyPr>
            <a:normAutofit/>
          </a:bodyPr>
          <a:lstStyle/>
          <a:p>
            <a:pPr marL="108000" lvl="0" indent="0">
              <a:buNone/>
            </a:pPr>
            <a:r>
              <a:rPr lang="el-GR" dirty="0" smtClean="0"/>
              <a:t>Να γραφεί υποπρόγραμμα, το οποίο να καλείται από το κύριο πρόγραμμα, για τον υπολογισμό και την εκτύπωση του μέσου όρου κάθε υποψηφίου στα τρία μαθήματα που διαγωνίστηκε.</a:t>
            </a:r>
          </a:p>
          <a:p>
            <a:pPr marL="108000" indent="0" algn="r">
              <a:buNone/>
            </a:pPr>
            <a:r>
              <a:rPr lang="el-GR" dirty="0" smtClean="0"/>
              <a:t>Μονάδες 10</a:t>
            </a:r>
            <a:endParaRPr lang="el-GR" dirty="0"/>
          </a:p>
        </p:txBody>
      </p:sp>
      <p:sp>
        <p:nvSpPr>
          <p:cNvPr id="7" name="6 - Θέση περιεχομένου"/>
          <p:cNvSpPr>
            <a:spLocks noGrp="1"/>
          </p:cNvSpPr>
          <p:nvPr>
            <p:ph sz="half" idx="2"/>
          </p:nvPr>
        </p:nvSpPr>
        <p:spPr>
          <a:xfrm>
            <a:off x="1428728" y="4214818"/>
            <a:ext cx="7504960" cy="1972622"/>
          </a:xfrm>
        </p:spPr>
        <p:txBody>
          <a:bodyPr>
            <a:noAutofit/>
          </a:bodyPr>
          <a:lstStyle/>
          <a:p>
            <a:pPr marL="180000" indent="0" defTabSz="360000">
              <a:spcBef>
                <a:spcPts val="0"/>
              </a:spcBef>
              <a:buNone/>
            </a:pPr>
            <a:r>
              <a:rPr lang="el-GR" b="1" dirty="0" smtClean="0"/>
              <a:t>ΓΙΑ</a:t>
            </a:r>
            <a:r>
              <a:rPr lang="el-GR" dirty="0" smtClean="0"/>
              <a:t> κ </a:t>
            </a:r>
            <a:r>
              <a:rPr lang="el-GR" b="1" dirty="0" smtClean="0"/>
              <a:t>ΑΠΟ</a:t>
            </a:r>
            <a:r>
              <a:rPr lang="el-GR" dirty="0" smtClean="0"/>
              <a:t> 1 </a:t>
            </a:r>
            <a:r>
              <a:rPr lang="el-GR" b="1" dirty="0" smtClean="0"/>
              <a:t>ΜΕΧΡΙ</a:t>
            </a:r>
            <a:r>
              <a:rPr lang="el-GR" dirty="0" smtClean="0"/>
              <a:t> 100</a:t>
            </a:r>
            <a:endParaRPr lang="en-US" dirty="0" smtClean="0"/>
          </a:p>
          <a:p>
            <a:pPr marL="180000" indent="0" defTabSz="360000">
              <a:spcBef>
                <a:spcPts val="0"/>
              </a:spcBef>
              <a:buNone/>
            </a:pPr>
            <a:r>
              <a:rPr lang="en-US" b="1" dirty="0" smtClean="0"/>
              <a:t>	</a:t>
            </a:r>
            <a:r>
              <a:rPr lang="el-GR" b="1" dirty="0" smtClean="0"/>
              <a:t>ΓΡΑΨΕ</a:t>
            </a:r>
            <a:r>
              <a:rPr lang="el-GR" dirty="0" smtClean="0"/>
              <a:t> ΜΟ</a:t>
            </a:r>
            <a:r>
              <a:rPr lang="el-GR" b="1" dirty="0" smtClean="0"/>
              <a:t>(</a:t>
            </a:r>
            <a:r>
              <a:rPr lang="el-GR" dirty="0" smtClean="0"/>
              <a:t>Β</a:t>
            </a:r>
            <a:r>
              <a:rPr lang="el-GR" b="1" dirty="0" smtClean="0"/>
              <a:t>[</a:t>
            </a:r>
            <a:r>
              <a:rPr lang="el-GR" dirty="0" smtClean="0"/>
              <a:t>κ</a:t>
            </a:r>
            <a:r>
              <a:rPr lang="el-GR" b="1" dirty="0" smtClean="0"/>
              <a:t>,</a:t>
            </a:r>
            <a:r>
              <a:rPr lang="el-GR" dirty="0" smtClean="0"/>
              <a:t> 1</a:t>
            </a:r>
            <a:r>
              <a:rPr lang="el-GR" b="1" dirty="0" smtClean="0"/>
              <a:t>],</a:t>
            </a:r>
            <a:r>
              <a:rPr lang="el-GR" dirty="0" smtClean="0"/>
              <a:t> Β</a:t>
            </a:r>
            <a:r>
              <a:rPr lang="el-GR" b="1" dirty="0" smtClean="0"/>
              <a:t>[</a:t>
            </a:r>
            <a:r>
              <a:rPr lang="el-GR" dirty="0" smtClean="0"/>
              <a:t>κ</a:t>
            </a:r>
            <a:r>
              <a:rPr lang="el-GR" b="1" dirty="0" smtClean="0"/>
              <a:t>,</a:t>
            </a:r>
            <a:r>
              <a:rPr lang="el-GR" dirty="0" smtClean="0"/>
              <a:t> 2</a:t>
            </a:r>
            <a:r>
              <a:rPr lang="el-GR" b="1" dirty="0" smtClean="0"/>
              <a:t>],</a:t>
            </a:r>
            <a:r>
              <a:rPr lang="el-GR" dirty="0" smtClean="0"/>
              <a:t> Β</a:t>
            </a:r>
            <a:r>
              <a:rPr lang="el-GR" b="1" dirty="0" smtClean="0"/>
              <a:t>[</a:t>
            </a:r>
            <a:r>
              <a:rPr lang="el-GR" dirty="0" smtClean="0"/>
              <a:t>κ</a:t>
            </a:r>
            <a:r>
              <a:rPr lang="el-GR" b="1" dirty="0" smtClean="0"/>
              <a:t>,</a:t>
            </a:r>
            <a:r>
              <a:rPr lang="el-GR" dirty="0" smtClean="0"/>
              <a:t> 3</a:t>
            </a:r>
            <a:r>
              <a:rPr lang="el-GR" b="1" dirty="0" smtClean="0"/>
              <a:t>])</a:t>
            </a:r>
            <a:r>
              <a:rPr lang="el-GR" dirty="0" smtClean="0"/>
              <a:t> </a:t>
            </a:r>
            <a:endParaRPr lang="en-US" dirty="0" smtClean="0"/>
          </a:p>
          <a:p>
            <a:pPr marL="180000" indent="0" defTabSz="360000">
              <a:spcBef>
                <a:spcPts val="0"/>
              </a:spcBef>
              <a:buNone/>
            </a:pPr>
            <a:r>
              <a:rPr lang="el-GR" b="1" dirty="0" smtClean="0"/>
              <a:t>ΤΕΛΟΣ_ΕΠΑΝΑΛΗΨΗΣ</a:t>
            </a:r>
            <a:endParaRPr lang="el-GR"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CB360F82-A8CC-4A2C-AEF3-D753E5749411}"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6" name="5 - Θέση υποσέλιδου"/>
          <p:cNvSpPr>
            <a:spLocks noGrp="1"/>
          </p:cNvSpPr>
          <p:nvPr>
            <p:ph type="ftr" sz="quarter" idx="11"/>
          </p:nvPr>
        </p:nvSpPr>
        <p:spPr/>
        <p:txBody>
          <a:bodyPr/>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5" name="4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5</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2005 Θέμα 3</a:t>
            </a:r>
            <a:r>
              <a:rPr lang="el-GR" baseline="30000" dirty="0" smtClean="0"/>
              <a:t>ο</a:t>
            </a:r>
            <a:r>
              <a:rPr lang="el-GR" dirty="0" smtClean="0"/>
              <a:t> (επαναληπτικές)</a:t>
            </a:r>
            <a:endParaRPr lang="el-GR" dirty="0"/>
          </a:p>
        </p:txBody>
      </p:sp>
      <p:sp>
        <p:nvSpPr>
          <p:cNvPr id="3" name="2 - Θέση περιεχομένου"/>
          <p:cNvSpPr>
            <a:spLocks noGrp="1"/>
          </p:cNvSpPr>
          <p:nvPr>
            <p:ph idx="1"/>
          </p:nvPr>
        </p:nvSpPr>
        <p:spPr/>
        <p:txBody>
          <a:bodyPr>
            <a:normAutofit/>
          </a:bodyPr>
          <a:lstStyle/>
          <a:p>
            <a:pPr marL="180000" indent="0">
              <a:buNone/>
            </a:pPr>
            <a:r>
              <a:rPr lang="el-GR" sz="2800" b="1" dirty="0" smtClean="0"/>
              <a:t>ΣΥΝΑΡΤΗΣΗ</a:t>
            </a:r>
            <a:r>
              <a:rPr lang="el-GR" sz="2800" dirty="0" smtClean="0"/>
              <a:t> ΜΟ</a:t>
            </a:r>
            <a:r>
              <a:rPr lang="el-GR" sz="2800" b="1" dirty="0" smtClean="0"/>
              <a:t>(</a:t>
            </a:r>
            <a:r>
              <a:rPr lang="el-GR" sz="2800" dirty="0" smtClean="0"/>
              <a:t>α</a:t>
            </a:r>
            <a:r>
              <a:rPr lang="el-GR" sz="2800" b="1" dirty="0" smtClean="0"/>
              <a:t>,</a:t>
            </a:r>
            <a:r>
              <a:rPr lang="el-GR" sz="2800" dirty="0" smtClean="0"/>
              <a:t> β</a:t>
            </a:r>
            <a:r>
              <a:rPr lang="el-GR" sz="2800" b="1" dirty="0" smtClean="0"/>
              <a:t>,</a:t>
            </a:r>
            <a:r>
              <a:rPr lang="el-GR" sz="2800" dirty="0" smtClean="0"/>
              <a:t> γ</a:t>
            </a:r>
            <a:r>
              <a:rPr lang="el-GR" sz="2800" b="1" dirty="0" smtClean="0"/>
              <a:t>):</a:t>
            </a:r>
            <a:r>
              <a:rPr lang="el-GR" sz="2800" dirty="0" smtClean="0"/>
              <a:t> </a:t>
            </a:r>
            <a:r>
              <a:rPr lang="el-GR" sz="2800" b="1" dirty="0" smtClean="0"/>
              <a:t>ΠΡΑΓΜΑΤΙΚΗ</a:t>
            </a:r>
            <a:endParaRPr lang="en-US" sz="2800" b="1" dirty="0" smtClean="0"/>
          </a:p>
          <a:p>
            <a:pPr marL="180000" indent="0">
              <a:buNone/>
            </a:pPr>
            <a:r>
              <a:rPr lang="el-GR" sz="2800" b="1" dirty="0" smtClean="0"/>
              <a:t>ΜΕΤΑΒΛΗΤΕΣ</a:t>
            </a:r>
            <a:endParaRPr lang="en-US" sz="2800" b="1" dirty="0" smtClean="0"/>
          </a:p>
          <a:p>
            <a:pPr marL="180000" indent="0">
              <a:buNone/>
            </a:pPr>
            <a:r>
              <a:rPr lang="en-US" sz="2800" b="1" dirty="0" smtClean="0"/>
              <a:t>	</a:t>
            </a:r>
            <a:r>
              <a:rPr lang="el-GR" sz="2800" b="1" dirty="0" smtClean="0"/>
              <a:t>ΑΚΕΡΑΙΕΣ:</a:t>
            </a:r>
            <a:r>
              <a:rPr lang="el-GR" sz="2800" dirty="0" smtClean="0"/>
              <a:t> α</a:t>
            </a:r>
            <a:r>
              <a:rPr lang="el-GR" sz="2800" b="1" dirty="0" smtClean="0"/>
              <a:t>,</a:t>
            </a:r>
            <a:r>
              <a:rPr lang="el-GR" sz="2800" dirty="0" smtClean="0"/>
              <a:t> β</a:t>
            </a:r>
            <a:r>
              <a:rPr lang="el-GR" sz="2800" b="1" dirty="0" smtClean="0"/>
              <a:t>,</a:t>
            </a:r>
            <a:r>
              <a:rPr lang="el-GR" sz="2800" dirty="0" smtClean="0"/>
              <a:t> γ</a:t>
            </a:r>
            <a:endParaRPr lang="en-US" sz="2800" dirty="0" smtClean="0"/>
          </a:p>
          <a:p>
            <a:pPr marL="180000" indent="0">
              <a:buNone/>
            </a:pPr>
            <a:r>
              <a:rPr lang="el-GR" sz="2800" b="1" dirty="0" smtClean="0"/>
              <a:t>ΑΡΧΗ</a:t>
            </a:r>
            <a:endParaRPr lang="en-US" sz="2800" b="1" dirty="0" smtClean="0"/>
          </a:p>
          <a:p>
            <a:pPr marL="180000" indent="0">
              <a:buNone/>
            </a:pPr>
            <a:r>
              <a:rPr lang="en-US" sz="2800" dirty="0" smtClean="0"/>
              <a:t>	</a:t>
            </a:r>
            <a:r>
              <a:rPr lang="el-GR" sz="2800" dirty="0" smtClean="0"/>
              <a:t>ΜΟ </a:t>
            </a:r>
            <a:r>
              <a:rPr lang="el-GR" sz="2800" b="1" dirty="0" smtClean="0">
                <a:sym typeface="Wingdings" pitchFamily="2" charset="2"/>
              </a:rPr>
              <a:t></a:t>
            </a:r>
            <a:r>
              <a:rPr lang="el-GR" sz="2800" dirty="0" smtClean="0"/>
              <a:t> </a:t>
            </a:r>
            <a:r>
              <a:rPr lang="el-GR" sz="2800" b="1" dirty="0" smtClean="0"/>
              <a:t>(</a:t>
            </a:r>
            <a:r>
              <a:rPr lang="el-GR" sz="2800" dirty="0" smtClean="0"/>
              <a:t>α </a:t>
            </a:r>
            <a:r>
              <a:rPr lang="el-GR" sz="2800" b="1" dirty="0" smtClean="0"/>
              <a:t>+</a:t>
            </a:r>
            <a:r>
              <a:rPr lang="el-GR" sz="2800" dirty="0" smtClean="0"/>
              <a:t> β </a:t>
            </a:r>
            <a:r>
              <a:rPr lang="el-GR" sz="2800" b="1" dirty="0" smtClean="0"/>
              <a:t>+</a:t>
            </a:r>
            <a:r>
              <a:rPr lang="el-GR" sz="2800" dirty="0" smtClean="0"/>
              <a:t> γ</a:t>
            </a:r>
            <a:r>
              <a:rPr lang="el-GR" sz="2800" b="1" dirty="0" smtClean="0"/>
              <a:t>)/</a:t>
            </a:r>
            <a:r>
              <a:rPr lang="el-GR" sz="2800" dirty="0" smtClean="0"/>
              <a:t>3</a:t>
            </a:r>
            <a:endParaRPr lang="en-US" sz="2800" dirty="0" smtClean="0"/>
          </a:p>
          <a:p>
            <a:pPr marL="180000" indent="0">
              <a:buNone/>
            </a:pPr>
            <a:r>
              <a:rPr lang="el-GR" sz="2800" b="1" dirty="0" smtClean="0"/>
              <a:t>ΤΕΛΟΣ_ΣΥΝΑΡΤΗΣΗΣ</a:t>
            </a:r>
            <a:r>
              <a:rPr lang="el-GR" sz="2800" dirty="0" smtClean="0"/>
              <a:t>  </a:t>
            </a:r>
            <a:endParaRPr lang="el-GR" sz="2800"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228AE026-58FE-42CD-8FED-E0A71F29BFAB}"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5" name="4 - Θέση υποσέλιδου"/>
          <p:cNvSpPr>
            <a:spLocks noGrp="1"/>
          </p:cNvSpPr>
          <p:nvPr>
            <p:ph type="ftr" sz="quarter" idx="11"/>
          </p:nvPr>
        </p:nvSpPr>
        <p:spPr/>
        <p:txBody>
          <a:bodyPr/>
          <a:lstStyle/>
          <a:p>
            <a:pPr algn="l" rtl="0" fontAlgn="base">
              <a:spcBef>
                <a:spcPct val="0"/>
              </a:spcBef>
              <a:spcAft>
                <a:spcPct val="0"/>
              </a:spcAft>
            </a:pPr>
            <a:r>
              <a:rPr lang="el-GR" sz="1200" kern="1200" smtClean="0">
                <a:solidFill>
                  <a:srgbClr val="E7DEC9">
                    <a:shade val="50000"/>
                    <a:satMod val="200000"/>
                  </a:srgbClr>
                </a:solidFill>
                <a:latin typeface="Garamond" pitchFamily="18" charset="0"/>
                <a:ea typeface="+mn-ea"/>
                <a:cs typeface="+mn-cs"/>
              </a:rPr>
              <a:t>3ο Γενικό Λύκειο Κοζάνης</a:t>
            </a:r>
            <a:endParaRPr lang="el-GR" sz="1200" kern="1200">
              <a:solidFill>
                <a:srgbClr val="E7DEC9">
                  <a:shade val="50000"/>
                  <a:satMod val="200000"/>
                </a:srgbClr>
              </a:solidFill>
              <a:latin typeface="Garamond" pitchFamily="18" charset="0"/>
              <a:ea typeface="+mn-ea"/>
              <a:cs typeface="+mn-cs"/>
            </a:endParaRPr>
          </a:p>
        </p:txBody>
      </p:sp>
      <p:sp>
        <p:nvSpPr>
          <p:cNvPr id="6" name="5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smtClean="0">
                <a:solidFill>
                  <a:srgbClr val="E7DEC9">
                    <a:shade val="50000"/>
                    <a:satMod val="200000"/>
                  </a:srgbClr>
                </a:solidFill>
                <a:latin typeface="Garamond" pitchFamily="18" charset="0"/>
                <a:ea typeface="+mn-ea"/>
                <a:cs typeface="+mn-cs"/>
              </a:rPr>
              <a:pPr algn="ctr" rtl="0" fontAlgn="base">
                <a:spcBef>
                  <a:spcPct val="0"/>
                </a:spcBef>
                <a:spcAft>
                  <a:spcPct val="0"/>
                </a:spcAft>
              </a:pPr>
              <a:t>6</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 Θέση περιεχομένου"/>
          <p:cNvSpPr>
            <a:spLocks noGrp="1"/>
          </p:cNvSpPr>
          <p:nvPr>
            <p:ph sz="half" idx="1"/>
          </p:nvPr>
        </p:nvSpPr>
        <p:spPr>
          <a:xfrm>
            <a:off x="1435608" y="285728"/>
            <a:ext cx="3657600" cy="5901712"/>
          </a:xfrm>
        </p:spPr>
        <p:txBody>
          <a:bodyPr>
            <a:noAutofit/>
          </a:bodyPr>
          <a:lstStyle/>
          <a:p>
            <a:pPr marL="180000" indent="0" defTabSz="360000">
              <a:spcBef>
                <a:spcPts val="0"/>
              </a:spcBef>
              <a:buNone/>
            </a:pPr>
            <a:r>
              <a:rPr lang="el-GR" sz="1400" b="1" dirty="0" smtClean="0"/>
              <a:t>ΠΡΟΓΡΑΜΜΑ</a:t>
            </a:r>
            <a:r>
              <a:rPr lang="el-GR" sz="1400" dirty="0" smtClean="0"/>
              <a:t> Θέμα3_2005_Επαναληπτικές</a:t>
            </a:r>
            <a:endParaRPr lang="en-US" sz="1400" dirty="0" smtClean="0"/>
          </a:p>
          <a:p>
            <a:pPr marL="180000" indent="0" defTabSz="360000">
              <a:spcBef>
                <a:spcPts val="0"/>
              </a:spcBef>
              <a:buNone/>
            </a:pPr>
            <a:r>
              <a:rPr lang="el-GR" sz="1400" b="1" dirty="0" smtClean="0"/>
              <a:t>ΜΕΤΑΒΛΗΤΕΣ</a:t>
            </a:r>
            <a:endParaRPr lang="en-US" sz="1400" b="1" dirty="0" smtClean="0"/>
          </a:p>
          <a:p>
            <a:pPr marL="180000" indent="0" defTabSz="360000">
              <a:spcBef>
                <a:spcPts val="0"/>
              </a:spcBef>
              <a:buNone/>
            </a:pPr>
            <a:r>
              <a:rPr lang="en-US" sz="1400" dirty="0" smtClean="0"/>
              <a:t>	</a:t>
            </a:r>
            <a:r>
              <a:rPr lang="el-GR" sz="1400" b="1" dirty="0" smtClean="0"/>
              <a:t>ΑΚΕΡΑΙΕΣ:</a:t>
            </a:r>
            <a:r>
              <a:rPr lang="el-GR" sz="1400" dirty="0" smtClean="0"/>
              <a:t> κ</a:t>
            </a:r>
            <a:r>
              <a:rPr lang="el-GR" sz="1400" b="1" dirty="0" smtClean="0"/>
              <a:t>,</a:t>
            </a:r>
            <a:r>
              <a:rPr lang="el-GR" sz="1400" dirty="0" smtClean="0"/>
              <a:t> λ</a:t>
            </a:r>
            <a:r>
              <a:rPr lang="el-GR" sz="1400" b="1" dirty="0" smtClean="0"/>
              <a:t>,</a:t>
            </a:r>
            <a:r>
              <a:rPr lang="el-GR" sz="1400" dirty="0" smtClean="0"/>
              <a:t> Β</a:t>
            </a:r>
            <a:r>
              <a:rPr lang="el-GR" sz="1400" b="1" dirty="0" smtClean="0"/>
              <a:t>[</a:t>
            </a:r>
            <a:r>
              <a:rPr lang="el-GR" sz="1400" dirty="0" smtClean="0"/>
              <a:t>100</a:t>
            </a:r>
            <a:r>
              <a:rPr lang="el-GR" sz="1400" b="1" dirty="0" smtClean="0"/>
              <a:t>,</a:t>
            </a:r>
            <a:r>
              <a:rPr lang="el-GR" sz="1400" dirty="0" smtClean="0"/>
              <a:t> 3</a:t>
            </a:r>
            <a:r>
              <a:rPr lang="el-GR" sz="1400" b="1" dirty="0" smtClean="0"/>
              <a:t>],</a:t>
            </a:r>
            <a:r>
              <a:rPr lang="el-GR" sz="1400" dirty="0" smtClean="0"/>
              <a:t> </a:t>
            </a:r>
            <a:r>
              <a:rPr lang="en-US" sz="1400" dirty="0" smtClean="0"/>
              <a:t>min</a:t>
            </a:r>
            <a:r>
              <a:rPr lang="en-US" sz="1400" b="1" dirty="0" smtClean="0"/>
              <a:t>,</a:t>
            </a:r>
            <a:r>
              <a:rPr lang="en-US" sz="1400" dirty="0" smtClean="0"/>
              <a:t> max</a:t>
            </a:r>
          </a:p>
          <a:p>
            <a:pPr marL="180000" indent="0" defTabSz="360000">
              <a:spcBef>
                <a:spcPts val="0"/>
              </a:spcBef>
              <a:buNone/>
            </a:pPr>
            <a:r>
              <a:rPr lang="en-US" sz="1400" dirty="0" smtClean="0"/>
              <a:t>	</a:t>
            </a:r>
            <a:r>
              <a:rPr lang="el-GR" sz="1400" b="1" dirty="0" smtClean="0"/>
              <a:t>ΧΑΡΑΚΤΗΡΕΣ:</a:t>
            </a:r>
            <a:r>
              <a:rPr lang="el-GR" sz="1400" dirty="0" smtClean="0"/>
              <a:t> ΟΝ</a:t>
            </a:r>
            <a:r>
              <a:rPr lang="el-GR" sz="1400" b="1" dirty="0" smtClean="0"/>
              <a:t>[</a:t>
            </a:r>
            <a:r>
              <a:rPr lang="el-GR" sz="1400" dirty="0" smtClean="0"/>
              <a:t>100</a:t>
            </a:r>
            <a:r>
              <a:rPr lang="el-GR" sz="1400" b="1" dirty="0" smtClean="0"/>
              <a:t>]</a:t>
            </a:r>
            <a:r>
              <a:rPr lang="el-GR" sz="1400" dirty="0" smtClean="0"/>
              <a:t> </a:t>
            </a:r>
            <a:endParaRPr lang="en-US" sz="1400" dirty="0" smtClean="0"/>
          </a:p>
          <a:p>
            <a:pPr marL="180000" indent="0" defTabSz="360000">
              <a:spcBef>
                <a:spcPts val="0"/>
              </a:spcBef>
              <a:buNone/>
            </a:pPr>
            <a:r>
              <a:rPr lang="el-GR" sz="1400" b="1" dirty="0" smtClean="0"/>
              <a:t>ΑΡΧΗ</a:t>
            </a:r>
            <a:endParaRPr lang="en-US" sz="1400" b="1" dirty="0" smtClean="0"/>
          </a:p>
          <a:p>
            <a:pPr marL="180000" indent="0" defTabSz="360000">
              <a:spcBef>
                <a:spcPts val="0"/>
              </a:spcBef>
              <a:buNone/>
            </a:pPr>
            <a:r>
              <a:rPr lang="en-US" sz="1400" b="1" dirty="0" smtClean="0"/>
              <a:t>	</a:t>
            </a:r>
            <a:r>
              <a:rPr lang="el-GR" sz="1400" b="1" dirty="0" smtClean="0"/>
              <a:t>ΓΙΑ</a:t>
            </a:r>
            <a:r>
              <a:rPr lang="el-GR" sz="1400" dirty="0" smtClean="0"/>
              <a:t> κ </a:t>
            </a:r>
            <a:r>
              <a:rPr lang="el-GR" sz="1400" b="1" dirty="0" smtClean="0"/>
              <a:t>ΑΠΟ</a:t>
            </a:r>
            <a:r>
              <a:rPr lang="el-GR" sz="1400" dirty="0" smtClean="0"/>
              <a:t> 1 </a:t>
            </a:r>
            <a:r>
              <a:rPr lang="el-GR" sz="1400" b="1" dirty="0" smtClean="0"/>
              <a:t>ΜΕΧΡΙ</a:t>
            </a:r>
            <a:r>
              <a:rPr lang="el-GR" sz="1400" dirty="0" smtClean="0"/>
              <a:t> 100</a:t>
            </a:r>
            <a:endParaRPr lang="en-US" sz="1400" dirty="0" smtClean="0"/>
          </a:p>
          <a:p>
            <a:pPr marL="180000" indent="0" defTabSz="360000">
              <a:spcBef>
                <a:spcPts val="0"/>
              </a:spcBef>
              <a:buNone/>
            </a:pPr>
            <a:r>
              <a:rPr lang="en-US" sz="1400" b="1" dirty="0" smtClean="0"/>
              <a:t>		</a:t>
            </a:r>
            <a:r>
              <a:rPr lang="el-GR" sz="1400" b="1" dirty="0" smtClean="0"/>
              <a:t>ΔΙΑΒΑΣΕ</a:t>
            </a:r>
            <a:r>
              <a:rPr lang="el-GR" sz="1400" dirty="0" smtClean="0"/>
              <a:t> ΟΝ</a:t>
            </a:r>
            <a:r>
              <a:rPr lang="el-GR" sz="1400" b="1" dirty="0" smtClean="0"/>
              <a:t>[</a:t>
            </a:r>
            <a:r>
              <a:rPr lang="el-GR" sz="1400" dirty="0" smtClean="0"/>
              <a:t>κ</a:t>
            </a:r>
            <a:r>
              <a:rPr lang="el-GR" sz="1400" b="1" dirty="0" smtClean="0"/>
              <a:t>]</a:t>
            </a:r>
            <a:r>
              <a:rPr lang="el-GR" sz="1400" dirty="0" smtClean="0"/>
              <a:t> </a:t>
            </a:r>
            <a:endParaRPr lang="en-US" sz="1400" dirty="0" smtClean="0"/>
          </a:p>
          <a:p>
            <a:pPr marL="180000" indent="0" defTabSz="360000">
              <a:spcBef>
                <a:spcPts val="0"/>
              </a:spcBef>
              <a:buNone/>
            </a:pPr>
            <a:r>
              <a:rPr lang="en-US" sz="1400" b="1" dirty="0" smtClean="0"/>
              <a:t>		</a:t>
            </a:r>
            <a:r>
              <a:rPr lang="el-GR" sz="1400" b="1" dirty="0" smtClean="0"/>
              <a:t>ΓΙΑ</a:t>
            </a:r>
            <a:r>
              <a:rPr lang="el-GR" sz="1400" dirty="0" smtClean="0"/>
              <a:t> λ </a:t>
            </a:r>
            <a:r>
              <a:rPr lang="el-GR" sz="1400" b="1" dirty="0" smtClean="0"/>
              <a:t>ΑΠΟ</a:t>
            </a:r>
            <a:r>
              <a:rPr lang="el-GR" sz="1400" dirty="0" smtClean="0"/>
              <a:t> 1 </a:t>
            </a:r>
            <a:r>
              <a:rPr lang="el-GR" sz="1400" b="1" dirty="0" smtClean="0"/>
              <a:t>ΜΕΧΡΙ</a:t>
            </a:r>
            <a:r>
              <a:rPr lang="el-GR" sz="1400" dirty="0" smtClean="0"/>
              <a:t> 3</a:t>
            </a:r>
            <a:endParaRPr lang="en-US" sz="1400" dirty="0" smtClean="0"/>
          </a:p>
          <a:p>
            <a:pPr marL="180000" indent="0" defTabSz="360000">
              <a:spcBef>
                <a:spcPts val="0"/>
              </a:spcBef>
              <a:buNone/>
            </a:pPr>
            <a:r>
              <a:rPr lang="en-US" sz="1400" b="1" dirty="0" smtClean="0"/>
              <a:t>			</a:t>
            </a:r>
            <a:r>
              <a:rPr lang="el-GR" sz="1400" b="1" dirty="0" smtClean="0"/>
              <a:t>ΔΙΑΒΑΣΕ</a:t>
            </a:r>
            <a:r>
              <a:rPr lang="el-GR" sz="1400" dirty="0" smtClean="0"/>
              <a:t> Β</a:t>
            </a:r>
            <a:r>
              <a:rPr lang="el-GR" sz="1400" b="1" dirty="0" smtClean="0"/>
              <a:t>[</a:t>
            </a:r>
            <a:r>
              <a:rPr lang="el-GR" sz="1400" dirty="0" smtClean="0"/>
              <a:t>κ</a:t>
            </a:r>
            <a:r>
              <a:rPr lang="el-GR" sz="1400" b="1" dirty="0" smtClean="0"/>
              <a:t>,</a:t>
            </a:r>
            <a:r>
              <a:rPr lang="el-GR" sz="1400" dirty="0" smtClean="0"/>
              <a:t> λ</a:t>
            </a:r>
            <a:r>
              <a:rPr lang="el-GR" sz="1400" b="1" dirty="0" smtClean="0"/>
              <a:t>]</a:t>
            </a:r>
            <a:r>
              <a:rPr lang="el-GR" sz="1400" dirty="0" smtClean="0"/>
              <a:t> </a:t>
            </a:r>
            <a:endParaRPr lang="en-US" sz="1400" dirty="0" smtClean="0"/>
          </a:p>
          <a:p>
            <a:pPr marL="180000" indent="0" defTabSz="360000">
              <a:spcBef>
                <a:spcPts val="0"/>
              </a:spcBef>
              <a:buNone/>
            </a:pPr>
            <a:r>
              <a:rPr lang="en-US" sz="1400" b="1" dirty="0" smtClean="0"/>
              <a:t>		</a:t>
            </a:r>
            <a:r>
              <a:rPr lang="el-GR" sz="1400" b="1" dirty="0" smtClean="0"/>
              <a:t>ΤΕΛΟΣ_ΕΠΑΝΑΛΗΨΗΣ</a:t>
            </a:r>
            <a:endParaRPr lang="en-US" sz="1400" b="1" dirty="0" smtClean="0"/>
          </a:p>
          <a:p>
            <a:pPr marL="180000" indent="0" defTabSz="360000">
              <a:spcBef>
                <a:spcPts val="0"/>
              </a:spcBef>
              <a:buNone/>
            </a:pPr>
            <a:r>
              <a:rPr lang="en-US" sz="1400" b="1" dirty="0" smtClean="0"/>
              <a:t>	</a:t>
            </a:r>
            <a:r>
              <a:rPr lang="el-GR" sz="1400" b="1" dirty="0" smtClean="0"/>
              <a:t>ΤΕΛΟΣ_ΕΠΑΝΑΛΗΨΗΣ</a:t>
            </a:r>
            <a:endParaRPr lang="en-US" sz="1400" b="1" dirty="0" smtClean="0"/>
          </a:p>
          <a:p>
            <a:pPr marL="180000" indent="0" defTabSz="360000">
              <a:spcBef>
                <a:spcPts val="0"/>
              </a:spcBef>
              <a:buNone/>
            </a:pPr>
            <a:r>
              <a:rPr lang="en-US" sz="1400" b="1" dirty="0" smtClean="0"/>
              <a:t>	</a:t>
            </a:r>
            <a:r>
              <a:rPr lang="el-GR" sz="1400" b="1" dirty="0" smtClean="0"/>
              <a:t>ΓΙΑ</a:t>
            </a:r>
            <a:r>
              <a:rPr lang="el-GR" sz="1400" dirty="0" smtClean="0"/>
              <a:t> κ </a:t>
            </a:r>
            <a:r>
              <a:rPr lang="el-GR" sz="1400" b="1" dirty="0" smtClean="0"/>
              <a:t>ΑΠΟ</a:t>
            </a:r>
            <a:r>
              <a:rPr lang="el-GR" sz="1400" dirty="0" smtClean="0"/>
              <a:t> 1 </a:t>
            </a:r>
            <a:r>
              <a:rPr lang="el-GR" sz="1400" b="1" dirty="0" smtClean="0"/>
              <a:t>ΜΕΧΡΙ</a:t>
            </a:r>
            <a:r>
              <a:rPr lang="el-GR" sz="1400" dirty="0" smtClean="0"/>
              <a:t> 100</a:t>
            </a:r>
            <a:endParaRPr lang="en-US" sz="1400" dirty="0" smtClean="0"/>
          </a:p>
          <a:p>
            <a:pPr marL="180000" indent="0" defTabSz="360000">
              <a:spcBef>
                <a:spcPts val="0"/>
              </a:spcBef>
              <a:buNone/>
            </a:pPr>
            <a:r>
              <a:rPr lang="en-US" sz="1400" dirty="0" smtClean="0"/>
              <a:t>		min </a:t>
            </a:r>
            <a:r>
              <a:rPr lang="en-US" sz="1400" b="1" dirty="0" smtClean="0">
                <a:sym typeface="Wingdings" pitchFamily="2" charset="2"/>
              </a:rPr>
              <a:t></a:t>
            </a:r>
            <a:r>
              <a:rPr lang="en-US" sz="1400" dirty="0" smtClean="0"/>
              <a:t> </a:t>
            </a:r>
            <a:r>
              <a:rPr lang="el-GR" sz="1400" dirty="0" smtClean="0"/>
              <a:t>Β</a:t>
            </a:r>
            <a:r>
              <a:rPr lang="el-GR" sz="1400" b="1" dirty="0" smtClean="0"/>
              <a:t>[</a:t>
            </a:r>
            <a:r>
              <a:rPr lang="el-GR" sz="1400" dirty="0" smtClean="0"/>
              <a:t>κ</a:t>
            </a:r>
            <a:r>
              <a:rPr lang="el-GR" sz="1400" b="1" dirty="0" smtClean="0"/>
              <a:t>,</a:t>
            </a:r>
            <a:r>
              <a:rPr lang="el-GR" sz="1400" dirty="0" smtClean="0"/>
              <a:t> 1</a:t>
            </a:r>
            <a:r>
              <a:rPr lang="el-GR" sz="1400" b="1" dirty="0" smtClean="0"/>
              <a:t>]</a:t>
            </a:r>
            <a:r>
              <a:rPr lang="el-GR" sz="1400" dirty="0" smtClean="0"/>
              <a:t> </a:t>
            </a:r>
            <a:endParaRPr lang="en-US" sz="1400" dirty="0" smtClean="0"/>
          </a:p>
          <a:p>
            <a:pPr marL="180000" indent="0" defTabSz="360000">
              <a:spcBef>
                <a:spcPts val="0"/>
              </a:spcBef>
              <a:buNone/>
            </a:pPr>
            <a:r>
              <a:rPr lang="en-US" sz="1400" dirty="0" smtClean="0"/>
              <a:t>		max </a:t>
            </a:r>
            <a:r>
              <a:rPr lang="en-US" sz="1400" b="1" dirty="0" smtClean="0">
                <a:sym typeface="Wingdings" pitchFamily="2" charset="2"/>
              </a:rPr>
              <a:t></a:t>
            </a:r>
            <a:r>
              <a:rPr lang="en-US" sz="1400" dirty="0" smtClean="0"/>
              <a:t> </a:t>
            </a:r>
            <a:r>
              <a:rPr lang="el-GR" sz="1400" dirty="0" smtClean="0"/>
              <a:t>Β</a:t>
            </a:r>
            <a:r>
              <a:rPr lang="el-GR" sz="1400" b="1" dirty="0" smtClean="0"/>
              <a:t>[</a:t>
            </a:r>
            <a:r>
              <a:rPr lang="el-GR" sz="1400" dirty="0" smtClean="0"/>
              <a:t>κ</a:t>
            </a:r>
            <a:r>
              <a:rPr lang="el-GR" sz="1400" b="1" dirty="0" smtClean="0"/>
              <a:t>,</a:t>
            </a:r>
            <a:r>
              <a:rPr lang="el-GR" sz="1400" dirty="0" smtClean="0"/>
              <a:t> 1</a:t>
            </a:r>
            <a:r>
              <a:rPr lang="el-GR" sz="1400" b="1" dirty="0" smtClean="0"/>
              <a:t>]</a:t>
            </a:r>
            <a:r>
              <a:rPr lang="el-GR" sz="1400" dirty="0" smtClean="0"/>
              <a:t> </a:t>
            </a:r>
            <a:endParaRPr lang="en-US" sz="1400" dirty="0" smtClean="0"/>
          </a:p>
          <a:p>
            <a:pPr marL="180000" indent="0" defTabSz="360000">
              <a:spcBef>
                <a:spcPts val="0"/>
              </a:spcBef>
              <a:buNone/>
            </a:pPr>
            <a:r>
              <a:rPr lang="en-US" sz="1400" b="1" dirty="0" smtClean="0"/>
              <a:t>		</a:t>
            </a:r>
            <a:r>
              <a:rPr lang="el-GR" sz="1400" b="1" dirty="0" smtClean="0"/>
              <a:t>ΓΙΑ</a:t>
            </a:r>
            <a:r>
              <a:rPr lang="el-GR" sz="1400" dirty="0" smtClean="0"/>
              <a:t> λ </a:t>
            </a:r>
            <a:r>
              <a:rPr lang="el-GR" sz="1400" b="1" dirty="0" smtClean="0"/>
              <a:t>ΑΠΟ</a:t>
            </a:r>
            <a:r>
              <a:rPr lang="el-GR" sz="1400" dirty="0" smtClean="0"/>
              <a:t> 2 </a:t>
            </a:r>
            <a:r>
              <a:rPr lang="el-GR" sz="1400" b="1" dirty="0" smtClean="0"/>
              <a:t>ΜΕΧΡΙ</a:t>
            </a:r>
            <a:r>
              <a:rPr lang="el-GR" sz="1400" dirty="0" smtClean="0"/>
              <a:t> 3</a:t>
            </a:r>
            <a:endParaRPr lang="en-US" sz="1400" dirty="0" smtClean="0"/>
          </a:p>
          <a:p>
            <a:pPr marL="180000" indent="0" defTabSz="360000">
              <a:spcBef>
                <a:spcPts val="0"/>
              </a:spcBef>
              <a:buNone/>
            </a:pPr>
            <a:r>
              <a:rPr lang="en-US" sz="1400" b="1" dirty="0" smtClean="0"/>
              <a:t>			</a:t>
            </a:r>
            <a:r>
              <a:rPr lang="el-GR" sz="1400" b="1" dirty="0" smtClean="0"/>
              <a:t>ΑΝ</a:t>
            </a:r>
            <a:r>
              <a:rPr lang="el-GR" sz="1400" dirty="0" smtClean="0"/>
              <a:t> Β</a:t>
            </a:r>
            <a:r>
              <a:rPr lang="el-GR" sz="1400" b="1" dirty="0" smtClean="0"/>
              <a:t>[</a:t>
            </a:r>
            <a:r>
              <a:rPr lang="el-GR" sz="1400" dirty="0" smtClean="0"/>
              <a:t>κ</a:t>
            </a:r>
            <a:r>
              <a:rPr lang="el-GR" sz="1400" b="1" dirty="0" smtClean="0"/>
              <a:t>,</a:t>
            </a:r>
            <a:r>
              <a:rPr lang="el-GR" sz="1400" dirty="0" smtClean="0"/>
              <a:t> λ</a:t>
            </a:r>
            <a:r>
              <a:rPr lang="el-GR" sz="1400" b="1" dirty="0" smtClean="0"/>
              <a:t>]</a:t>
            </a:r>
            <a:r>
              <a:rPr lang="el-GR" sz="1400" dirty="0" smtClean="0"/>
              <a:t> </a:t>
            </a:r>
            <a:r>
              <a:rPr lang="el-GR" sz="1400" b="1" dirty="0" smtClean="0"/>
              <a:t>&lt;</a:t>
            </a:r>
            <a:r>
              <a:rPr lang="el-GR" sz="1400" dirty="0" smtClean="0"/>
              <a:t> </a:t>
            </a:r>
            <a:r>
              <a:rPr lang="en-US" sz="1400" dirty="0" smtClean="0"/>
              <a:t>min </a:t>
            </a:r>
            <a:r>
              <a:rPr lang="el-GR" sz="1400" b="1" dirty="0" smtClean="0"/>
              <a:t>ΤΟΤΕ</a:t>
            </a:r>
            <a:endParaRPr lang="en-US" sz="1400" b="1" dirty="0" smtClean="0"/>
          </a:p>
          <a:p>
            <a:pPr marL="180000" indent="0" defTabSz="360000">
              <a:spcBef>
                <a:spcPts val="0"/>
              </a:spcBef>
              <a:buNone/>
            </a:pPr>
            <a:r>
              <a:rPr lang="en-US" sz="1400" dirty="0" smtClean="0"/>
              <a:t>				min </a:t>
            </a:r>
            <a:r>
              <a:rPr lang="en-US" sz="1400" b="1" dirty="0" smtClean="0">
                <a:sym typeface="Wingdings" pitchFamily="2" charset="2"/>
              </a:rPr>
              <a:t></a:t>
            </a:r>
            <a:r>
              <a:rPr lang="en-US" sz="1400" dirty="0" smtClean="0"/>
              <a:t> </a:t>
            </a:r>
            <a:r>
              <a:rPr lang="el-GR" sz="1400" dirty="0" smtClean="0"/>
              <a:t>Β</a:t>
            </a:r>
            <a:r>
              <a:rPr lang="el-GR" sz="1400" b="1" dirty="0" smtClean="0"/>
              <a:t>[</a:t>
            </a:r>
            <a:r>
              <a:rPr lang="el-GR" sz="1400" dirty="0" smtClean="0"/>
              <a:t>κ</a:t>
            </a:r>
            <a:r>
              <a:rPr lang="el-GR" sz="1400" b="1" dirty="0" smtClean="0"/>
              <a:t>,</a:t>
            </a:r>
            <a:r>
              <a:rPr lang="el-GR" sz="1400" dirty="0" smtClean="0"/>
              <a:t> λ</a:t>
            </a:r>
            <a:r>
              <a:rPr lang="el-GR" sz="1400" b="1" dirty="0" smtClean="0"/>
              <a:t>]</a:t>
            </a:r>
            <a:r>
              <a:rPr lang="el-GR" sz="1400" dirty="0" smtClean="0"/>
              <a:t> </a:t>
            </a:r>
            <a:endParaRPr lang="en-US" sz="1400" dirty="0" smtClean="0"/>
          </a:p>
          <a:p>
            <a:pPr marL="180000" indent="0" defTabSz="360000">
              <a:spcBef>
                <a:spcPts val="0"/>
              </a:spcBef>
              <a:buNone/>
            </a:pPr>
            <a:r>
              <a:rPr lang="en-US" sz="1400" b="1" dirty="0" smtClean="0"/>
              <a:t>			</a:t>
            </a:r>
            <a:r>
              <a:rPr lang="el-GR" sz="1400" b="1" dirty="0" smtClean="0"/>
              <a:t>ΤΕΛΟΣ_ΑΝ</a:t>
            </a:r>
            <a:endParaRPr lang="en-US" sz="1400" b="1" dirty="0" smtClean="0"/>
          </a:p>
          <a:p>
            <a:pPr marL="180000" indent="0" defTabSz="360000">
              <a:spcBef>
                <a:spcPts val="0"/>
              </a:spcBef>
              <a:buNone/>
            </a:pPr>
            <a:r>
              <a:rPr lang="en-US" sz="1400" b="1" dirty="0" smtClean="0"/>
              <a:t>			</a:t>
            </a:r>
            <a:r>
              <a:rPr lang="el-GR" sz="1400" b="1" dirty="0" smtClean="0"/>
              <a:t>ΑΝ</a:t>
            </a:r>
            <a:r>
              <a:rPr lang="el-GR" sz="1400" dirty="0" smtClean="0"/>
              <a:t> Β</a:t>
            </a:r>
            <a:r>
              <a:rPr lang="el-GR" sz="1400" b="1" dirty="0" smtClean="0"/>
              <a:t>[</a:t>
            </a:r>
            <a:r>
              <a:rPr lang="el-GR" sz="1400" dirty="0" smtClean="0"/>
              <a:t>κ</a:t>
            </a:r>
            <a:r>
              <a:rPr lang="el-GR" sz="1400" b="1" dirty="0" smtClean="0"/>
              <a:t>,</a:t>
            </a:r>
            <a:r>
              <a:rPr lang="el-GR" sz="1400" dirty="0" smtClean="0"/>
              <a:t> λ</a:t>
            </a:r>
            <a:r>
              <a:rPr lang="el-GR" sz="1400" b="1" dirty="0" smtClean="0"/>
              <a:t>]</a:t>
            </a:r>
            <a:r>
              <a:rPr lang="el-GR" sz="1400" dirty="0" smtClean="0"/>
              <a:t> </a:t>
            </a:r>
            <a:r>
              <a:rPr lang="el-GR" sz="1400" b="1" dirty="0" smtClean="0"/>
              <a:t>&gt;</a:t>
            </a:r>
            <a:r>
              <a:rPr lang="el-GR" sz="1400" dirty="0" smtClean="0"/>
              <a:t> </a:t>
            </a:r>
            <a:r>
              <a:rPr lang="en-US" sz="1400" dirty="0" smtClean="0"/>
              <a:t>max </a:t>
            </a:r>
            <a:r>
              <a:rPr lang="el-GR" sz="1400" b="1" dirty="0" smtClean="0"/>
              <a:t>ΤΟΤΕ</a:t>
            </a:r>
            <a:endParaRPr lang="en-US" sz="1400" b="1" dirty="0" smtClean="0"/>
          </a:p>
          <a:p>
            <a:pPr marL="180000" indent="0" defTabSz="360000">
              <a:spcBef>
                <a:spcPts val="0"/>
              </a:spcBef>
              <a:buNone/>
            </a:pPr>
            <a:r>
              <a:rPr lang="en-US" sz="1400" dirty="0" smtClean="0"/>
              <a:t>				max </a:t>
            </a:r>
            <a:r>
              <a:rPr lang="en-US" sz="1400" b="1" dirty="0" smtClean="0">
                <a:sym typeface="Wingdings" pitchFamily="2" charset="2"/>
              </a:rPr>
              <a:t></a:t>
            </a:r>
            <a:r>
              <a:rPr lang="en-US" sz="1400" dirty="0" smtClean="0"/>
              <a:t> </a:t>
            </a:r>
            <a:r>
              <a:rPr lang="el-GR" sz="1400" dirty="0" smtClean="0"/>
              <a:t>Β</a:t>
            </a:r>
            <a:r>
              <a:rPr lang="el-GR" sz="1400" b="1" dirty="0" smtClean="0"/>
              <a:t>[</a:t>
            </a:r>
            <a:r>
              <a:rPr lang="el-GR" sz="1400" dirty="0" smtClean="0"/>
              <a:t>κ</a:t>
            </a:r>
            <a:r>
              <a:rPr lang="el-GR" sz="1400" b="1" dirty="0" smtClean="0"/>
              <a:t>,</a:t>
            </a:r>
            <a:r>
              <a:rPr lang="el-GR" sz="1400" dirty="0" smtClean="0"/>
              <a:t> λ</a:t>
            </a:r>
            <a:r>
              <a:rPr lang="el-GR" sz="1400" b="1" dirty="0" smtClean="0"/>
              <a:t>]</a:t>
            </a:r>
            <a:r>
              <a:rPr lang="el-GR" sz="1400" dirty="0" smtClean="0"/>
              <a:t> </a:t>
            </a:r>
            <a:endParaRPr lang="en-US" sz="1400" dirty="0" smtClean="0"/>
          </a:p>
          <a:p>
            <a:pPr marL="180000" indent="0" defTabSz="360000">
              <a:spcBef>
                <a:spcPts val="0"/>
              </a:spcBef>
              <a:buNone/>
            </a:pPr>
            <a:r>
              <a:rPr lang="en-US" sz="1400" b="1" dirty="0" smtClean="0"/>
              <a:t>			</a:t>
            </a:r>
            <a:r>
              <a:rPr lang="el-GR" sz="1400" b="1" dirty="0" smtClean="0"/>
              <a:t>ΤΕΛΟΣ_ΑΝ</a:t>
            </a:r>
            <a:endParaRPr lang="en-US" sz="1400" b="1" dirty="0" smtClean="0"/>
          </a:p>
          <a:p>
            <a:pPr marL="180000" indent="0" defTabSz="360000">
              <a:spcBef>
                <a:spcPts val="0"/>
              </a:spcBef>
              <a:buNone/>
            </a:pPr>
            <a:r>
              <a:rPr lang="en-US" sz="1400" b="1" dirty="0" smtClean="0"/>
              <a:t>		</a:t>
            </a:r>
            <a:r>
              <a:rPr lang="el-GR" sz="1400" b="1" dirty="0" smtClean="0"/>
              <a:t>ΤΕΛΟΣ_ΕΠΑΝΑΛΗΨΗΣ</a:t>
            </a:r>
            <a:endParaRPr lang="en-US" sz="1400" b="1" dirty="0" smtClean="0"/>
          </a:p>
          <a:p>
            <a:pPr marL="180000" indent="0" defTabSz="360000">
              <a:spcBef>
                <a:spcPts val="0"/>
              </a:spcBef>
              <a:buNone/>
            </a:pPr>
            <a:r>
              <a:rPr lang="en-US" sz="1400" b="1" dirty="0" smtClean="0"/>
              <a:t>		</a:t>
            </a:r>
            <a:r>
              <a:rPr lang="el-GR" sz="1400" b="1" dirty="0" smtClean="0"/>
              <a:t>ΓΡΑΨΕ</a:t>
            </a:r>
            <a:r>
              <a:rPr lang="el-GR" sz="1400" dirty="0" smtClean="0"/>
              <a:t> ΟΝ</a:t>
            </a:r>
            <a:r>
              <a:rPr lang="el-GR" sz="1400" b="1" dirty="0" smtClean="0"/>
              <a:t>[</a:t>
            </a:r>
            <a:r>
              <a:rPr lang="el-GR" sz="1400" dirty="0" smtClean="0"/>
              <a:t>κ</a:t>
            </a:r>
            <a:r>
              <a:rPr lang="el-GR" sz="1400" b="1" dirty="0" smtClean="0"/>
              <a:t>],</a:t>
            </a:r>
            <a:r>
              <a:rPr lang="el-GR" sz="1400" dirty="0" smtClean="0"/>
              <a:t> </a:t>
            </a:r>
            <a:r>
              <a:rPr lang="en-US" sz="1400" dirty="0" smtClean="0"/>
              <a:t>min</a:t>
            </a:r>
            <a:r>
              <a:rPr lang="en-US" sz="1400" b="1" dirty="0" smtClean="0"/>
              <a:t>,</a:t>
            </a:r>
            <a:r>
              <a:rPr lang="en-US" sz="1400" dirty="0" smtClean="0"/>
              <a:t> max</a:t>
            </a:r>
          </a:p>
          <a:p>
            <a:pPr marL="180000" indent="0" defTabSz="360000">
              <a:spcBef>
                <a:spcPts val="0"/>
              </a:spcBef>
              <a:buNone/>
            </a:pPr>
            <a:r>
              <a:rPr lang="en-US" sz="1400" b="1" dirty="0" smtClean="0"/>
              <a:t>	</a:t>
            </a:r>
            <a:r>
              <a:rPr lang="el-GR" sz="1400" b="1" dirty="0" smtClean="0"/>
              <a:t>ΤΕΛΟΣ_ΕΠΑΝΑΛΗΨΗΣ</a:t>
            </a:r>
            <a:endParaRPr lang="en-US" sz="1400" b="1" dirty="0" smtClean="0"/>
          </a:p>
          <a:p>
            <a:pPr marL="180000" indent="0" defTabSz="360000">
              <a:spcBef>
                <a:spcPts val="0"/>
              </a:spcBef>
              <a:buNone/>
            </a:pPr>
            <a:r>
              <a:rPr lang="en-US" sz="1400" b="1" dirty="0" smtClean="0"/>
              <a:t>	</a:t>
            </a:r>
            <a:r>
              <a:rPr lang="el-GR" sz="1400" b="1" dirty="0" smtClean="0"/>
              <a:t>ΓΙΑ</a:t>
            </a:r>
            <a:r>
              <a:rPr lang="el-GR" sz="1400" dirty="0" smtClean="0"/>
              <a:t> κ </a:t>
            </a:r>
            <a:r>
              <a:rPr lang="el-GR" sz="1400" b="1" dirty="0" smtClean="0"/>
              <a:t>ΑΠΟ</a:t>
            </a:r>
            <a:r>
              <a:rPr lang="el-GR" sz="1400" dirty="0" smtClean="0"/>
              <a:t> 1 </a:t>
            </a:r>
            <a:r>
              <a:rPr lang="el-GR" sz="1400" b="1" dirty="0" smtClean="0"/>
              <a:t>ΜΕΧΡΙ</a:t>
            </a:r>
            <a:r>
              <a:rPr lang="el-GR" sz="1400" dirty="0" smtClean="0"/>
              <a:t> 100</a:t>
            </a:r>
            <a:endParaRPr lang="en-US" sz="1400" dirty="0" smtClean="0"/>
          </a:p>
          <a:p>
            <a:pPr marL="180000" indent="0" defTabSz="360000">
              <a:spcBef>
                <a:spcPts val="0"/>
              </a:spcBef>
              <a:buNone/>
            </a:pPr>
            <a:r>
              <a:rPr lang="en-US" sz="1400" b="1" dirty="0" smtClean="0"/>
              <a:t>		</a:t>
            </a:r>
            <a:r>
              <a:rPr lang="el-GR" sz="1400" b="1" dirty="0" smtClean="0"/>
              <a:t>ΓΡΑΨΕ</a:t>
            </a:r>
            <a:r>
              <a:rPr lang="el-GR" sz="1400" dirty="0" smtClean="0"/>
              <a:t> ΜΟ</a:t>
            </a:r>
            <a:r>
              <a:rPr lang="el-GR" sz="1400" b="1" dirty="0" smtClean="0"/>
              <a:t>(</a:t>
            </a:r>
            <a:r>
              <a:rPr lang="el-GR" sz="1400" dirty="0" smtClean="0"/>
              <a:t>Β</a:t>
            </a:r>
            <a:r>
              <a:rPr lang="el-GR" sz="1400" b="1" dirty="0" smtClean="0"/>
              <a:t>[</a:t>
            </a:r>
            <a:r>
              <a:rPr lang="el-GR" sz="1400" dirty="0" smtClean="0"/>
              <a:t>κ</a:t>
            </a:r>
            <a:r>
              <a:rPr lang="el-GR" sz="1400" b="1" dirty="0" smtClean="0"/>
              <a:t>,</a:t>
            </a:r>
            <a:r>
              <a:rPr lang="el-GR" sz="1400" dirty="0" smtClean="0"/>
              <a:t> 1</a:t>
            </a:r>
            <a:r>
              <a:rPr lang="el-GR" sz="1400" b="1" dirty="0" smtClean="0"/>
              <a:t>],</a:t>
            </a:r>
            <a:r>
              <a:rPr lang="el-GR" sz="1400" dirty="0" smtClean="0"/>
              <a:t> Β</a:t>
            </a:r>
            <a:r>
              <a:rPr lang="el-GR" sz="1400" b="1" dirty="0" smtClean="0"/>
              <a:t>[</a:t>
            </a:r>
            <a:r>
              <a:rPr lang="el-GR" sz="1400" dirty="0" smtClean="0"/>
              <a:t>κ</a:t>
            </a:r>
            <a:r>
              <a:rPr lang="el-GR" sz="1400" b="1" dirty="0" smtClean="0"/>
              <a:t>,</a:t>
            </a:r>
            <a:r>
              <a:rPr lang="el-GR" sz="1400" dirty="0" smtClean="0"/>
              <a:t> 2</a:t>
            </a:r>
            <a:r>
              <a:rPr lang="el-GR" sz="1400" b="1" dirty="0" smtClean="0"/>
              <a:t>],</a:t>
            </a:r>
            <a:r>
              <a:rPr lang="el-GR" sz="1400" dirty="0" smtClean="0"/>
              <a:t> Β</a:t>
            </a:r>
            <a:r>
              <a:rPr lang="el-GR" sz="1400" b="1" dirty="0" smtClean="0"/>
              <a:t>[</a:t>
            </a:r>
            <a:r>
              <a:rPr lang="el-GR" sz="1400" dirty="0" smtClean="0"/>
              <a:t>κ</a:t>
            </a:r>
            <a:r>
              <a:rPr lang="el-GR" sz="1400" b="1" dirty="0" smtClean="0"/>
              <a:t>,</a:t>
            </a:r>
            <a:r>
              <a:rPr lang="el-GR" sz="1400" dirty="0" smtClean="0"/>
              <a:t> 3</a:t>
            </a:r>
            <a:r>
              <a:rPr lang="el-GR" sz="1400" b="1" dirty="0" smtClean="0"/>
              <a:t>])</a:t>
            </a:r>
            <a:r>
              <a:rPr lang="el-GR" sz="1400" dirty="0" smtClean="0"/>
              <a:t> </a:t>
            </a:r>
            <a:endParaRPr lang="en-US" sz="1400" dirty="0" smtClean="0"/>
          </a:p>
          <a:p>
            <a:pPr marL="180000" indent="0" defTabSz="360000">
              <a:spcBef>
                <a:spcPts val="0"/>
              </a:spcBef>
              <a:buNone/>
            </a:pPr>
            <a:r>
              <a:rPr lang="en-US" sz="1400" b="1" dirty="0" smtClean="0"/>
              <a:t>	</a:t>
            </a:r>
            <a:r>
              <a:rPr lang="el-GR" sz="1400" b="1" dirty="0" smtClean="0"/>
              <a:t>ΤΕΛΟΣ_ΕΠΑΝΑΛΗΨΗΣ</a:t>
            </a:r>
            <a:endParaRPr lang="en-US" sz="1400" b="1" dirty="0" smtClean="0"/>
          </a:p>
          <a:p>
            <a:pPr marL="180000" indent="0" defTabSz="360000">
              <a:spcBef>
                <a:spcPts val="0"/>
              </a:spcBef>
              <a:buNone/>
            </a:pPr>
            <a:r>
              <a:rPr lang="el-GR" sz="1400" b="1" dirty="0" smtClean="0"/>
              <a:t>ΤΕΛΟΣ_ΠΡΟΓΡΑΜΜΑΤΟΣ</a:t>
            </a:r>
            <a:endParaRPr lang="el-GR" sz="1400" dirty="0"/>
          </a:p>
        </p:txBody>
      </p:sp>
      <p:sp>
        <p:nvSpPr>
          <p:cNvPr id="8" name="7 - Θέση περιεχομένου"/>
          <p:cNvSpPr>
            <a:spLocks noGrp="1"/>
          </p:cNvSpPr>
          <p:nvPr>
            <p:ph sz="half" idx="2"/>
          </p:nvPr>
        </p:nvSpPr>
        <p:spPr>
          <a:xfrm>
            <a:off x="5276088" y="285728"/>
            <a:ext cx="3657600" cy="5901712"/>
          </a:xfrm>
        </p:spPr>
        <p:txBody>
          <a:bodyPr>
            <a:normAutofit/>
          </a:bodyPr>
          <a:lstStyle/>
          <a:p>
            <a:pPr marL="180000" indent="0" defTabSz="360000">
              <a:spcBef>
                <a:spcPts val="0"/>
              </a:spcBef>
              <a:buNone/>
            </a:pPr>
            <a:r>
              <a:rPr lang="el-GR" sz="1400" b="1" dirty="0" smtClean="0"/>
              <a:t>ΣΥΝΑΡΤΗΣΗ</a:t>
            </a:r>
            <a:r>
              <a:rPr lang="el-GR" sz="1400" dirty="0" smtClean="0"/>
              <a:t> ΜΟ</a:t>
            </a:r>
            <a:r>
              <a:rPr lang="el-GR" sz="1400" b="1" dirty="0" smtClean="0"/>
              <a:t>(</a:t>
            </a:r>
            <a:r>
              <a:rPr lang="el-GR" sz="1400" dirty="0" smtClean="0"/>
              <a:t>α</a:t>
            </a:r>
            <a:r>
              <a:rPr lang="el-GR" sz="1400" b="1" dirty="0" smtClean="0"/>
              <a:t>,</a:t>
            </a:r>
            <a:r>
              <a:rPr lang="el-GR" sz="1400" dirty="0" smtClean="0"/>
              <a:t> β</a:t>
            </a:r>
            <a:r>
              <a:rPr lang="el-GR" sz="1400" b="1" dirty="0" smtClean="0"/>
              <a:t>,</a:t>
            </a:r>
            <a:r>
              <a:rPr lang="el-GR" sz="1400" dirty="0" smtClean="0"/>
              <a:t> γ</a:t>
            </a:r>
            <a:r>
              <a:rPr lang="el-GR" sz="1400" b="1" dirty="0" smtClean="0"/>
              <a:t>):</a:t>
            </a:r>
            <a:r>
              <a:rPr lang="el-GR" sz="1400" dirty="0" smtClean="0"/>
              <a:t> </a:t>
            </a:r>
            <a:r>
              <a:rPr lang="el-GR" sz="1400" b="1" dirty="0" smtClean="0"/>
              <a:t>ΠΡΑΓΜΑΤΙΚΗ</a:t>
            </a:r>
            <a:endParaRPr lang="en-US" sz="1400" b="1" dirty="0" smtClean="0"/>
          </a:p>
          <a:p>
            <a:pPr marL="180000" indent="0" defTabSz="360000">
              <a:spcBef>
                <a:spcPts val="0"/>
              </a:spcBef>
              <a:buNone/>
            </a:pPr>
            <a:r>
              <a:rPr lang="el-GR" sz="1400" b="1" dirty="0" smtClean="0"/>
              <a:t>ΜΕΤΑΒΛΗΤΕΣ</a:t>
            </a:r>
            <a:endParaRPr lang="en-US" sz="1400" b="1" dirty="0" smtClean="0"/>
          </a:p>
          <a:p>
            <a:pPr marL="180000" indent="0" defTabSz="360000">
              <a:spcBef>
                <a:spcPts val="0"/>
              </a:spcBef>
              <a:buNone/>
            </a:pPr>
            <a:r>
              <a:rPr lang="en-US" sz="1400" b="1" dirty="0" smtClean="0"/>
              <a:t>	</a:t>
            </a:r>
            <a:r>
              <a:rPr lang="el-GR" sz="1400" b="1" dirty="0" smtClean="0"/>
              <a:t>ΑΚΕΡΑΙΕΣ:</a:t>
            </a:r>
            <a:r>
              <a:rPr lang="el-GR" sz="1400" dirty="0" smtClean="0"/>
              <a:t> α</a:t>
            </a:r>
            <a:r>
              <a:rPr lang="el-GR" sz="1400" b="1" dirty="0" smtClean="0"/>
              <a:t>,</a:t>
            </a:r>
            <a:r>
              <a:rPr lang="el-GR" sz="1400" dirty="0" smtClean="0"/>
              <a:t> β</a:t>
            </a:r>
            <a:r>
              <a:rPr lang="el-GR" sz="1400" b="1" dirty="0" smtClean="0"/>
              <a:t>,</a:t>
            </a:r>
            <a:r>
              <a:rPr lang="el-GR" sz="1400" dirty="0" smtClean="0"/>
              <a:t> γ</a:t>
            </a:r>
            <a:endParaRPr lang="en-US" sz="1400" dirty="0" smtClean="0"/>
          </a:p>
          <a:p>
            <a:pPr marL="180000" indent="0" defTabSz="360000">
              <a:spcBef>
                <a:spcPts val="0"/>
              </a:spcBef>
              <a:buNone/>
            </a:pPr>
            <a:r>
              <a:rPr lang="el-GR" sz="1400" b="1" dirty="0" smtClean="0"/>
              <a:t>ΑΡΧΗ</a:t>
            </a:r>
            <a:endParaRPr lang="en-US" sz="1400" b="1" dirty="0" smtClean="0"/>
          </a:p>
          <a:p>
            <a:pPr marL="180000" indent="0" defTabSz="360000">
              <a:spcBef>
                <a:spcPts val="0"/>
              </a:spcBef>
              <a:buNone/>
            </a:pPr>
            <a:r>
              <a:rPr lang="en-US" sz="1400" dirty="0" smtClean="0"/>
              <a:t>	</a:t>
            </a:r>
            <a:r>
              <a:rPr lang="el-GR" sz="1400" dirty="0" smtClean="0"/>
              <a:t>ΜΟ </a:t>
            </a:r>
            <a:r>
              <a:rPr lang="el-GR" sz="1400" b="1" dirty="0" smtClean="0">
                <a:sym typeface="Wingdings" pitchFamily="2" charset="2"/>
              </a:rPr>
              <a:t></a:t>
            </a:r>
            <a:r>
              <a:rPr lang="el-GR" sz="1400" dirty="0" smtClean="0"/>
              <a:t> </a:t>
            </a:r>
            <a:r>
              <a:rPr lang="el-GR" sz="1400" b="1" dirty="0" smtClean="0"/>
              <a:t>(</a:t>
            </a:r>
            <a:r>
              <a:rPr lang="el-GR" sz="1400" dirty="0" smtClean="0"/>
              <a:t>α </a:t>
            </a:r>
            <a:r>
              <a:rPr lang="el-GR" sz="1400" b="1" dirty="0" smtClean="0"/>
              <a:t>+</a:t>
            </a:r>
            <a:r>
              <a:rPr lang="el-GR" sz="1400" dirty="0" smtClean="0"/>
              <a:t> β </a:t>
            </a:r>
            <a:r>
              <a:rPr lang="el-GR" sz="1400" b="1" dirty="0" smtClean="0"/>
              <a:t>+</a:t>
            </a:r>
            <a:r>
              <a:rPr lang="el-GR" sz="1400" dirty="0" smtClean="0"/>
              <a:t> γ</a:t>
            </a:r>
            <a:r>
              <a:rPr lang="el-GR" sz="1400" b="1" dirty="0" smtClean="0"/>
              <a:t>)/</a:t>
            </a:r>
            <a:r>
              <a:rPr lang="el-GR" sz="1400" dirty="0" smtClean="0"/>
              <a:t>3</a:t>
            </a:r>
            <a:endParaRPr lang="en-US" sz="1400" dirty="0" smtClean="0"/>
          </a:p>
          <a:p>
            <a:pPr marL="180000" indent="0" defTabSz="360000">
              <a:spcBef>
                <a:spcPts val="0"/>
              </a:spcBef>
              <a:buNone/>
            </a:pPr>
            <a:r>
              <a:rPr lang="el-GR" sz="1400" b="1" dirty="0" smtClean="0"/>
              <a:t>ΤΕΛΟΣ_ΣΥΝΑΡΤΗΣΗΣ</a:t>
            </a:r>
            <a:endParaRPr lang="el-GR" sz="1400"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BAC02EEB-88A9-4E05-844F-17C5E8867FCE}"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5" name="4 - Θέση υποσέλιδου"/>
          <p:cNvSpPr>
            <a:spLocks noGrp="1"/>
          </p:cNvSpPr>
          <p:nvPr>
            <p:ph type="ftr" sz="quarter" idx="11"/>
          </p:nvPr>
        </p:nvSpPr>
        <p:spPr/>
        <p:txBody>
          <a:bodyPr/>
          <a:lstStyle/>
          <a:p>
            <a:pPr algn="l" rtl="0" fontAlgn="base">
              <a:spcBef>
                <a:spcPct val="0"/>
              </a:spcBef>
              <a:spcAft>
                <a:spcPct val="0"/>
              </a:spcAft>
            </a:pPr>
            <a:r>
              <a:rPr lang="el-GR" sz="1200" kern="1200" smtClean="0">
                <a:solidFill>
                  <a:srgbClr val="E7DEC9">
                    <a:shade val="50000"/>
                    <a:satMod val="200000"/>
                  </a:srgbClr>
                </a:solidFill>
                <a:latin typeface="Garamond" pitchFamily="18" charset="0"/>
                <a:ea typeface="+mn-ea"/>
                <a:cs typeface="+mn-cs"/>
              </a:rPr>
              <a:t>3ο Γενικό Λύκειο Κοζάνης</a:t>
            </a:r>
            <a:endParaRPr lang="el-GR" sz="1200" kern="1200">
              <a:solidFill>
                <a:srgbClr val="E7DEC9">
                  <a:shade val="50000"/>
                  <a:satMod val="200000"/>
                </a:srgbClr>
              </a:solidFill>
              <a:latin typeface="Garamond" pitchFamily="18" charset="0"/>
              <a:ea typeface="+mn-ea"/>
              <a:cs typeface="+mn-cs"/>
            </a:endParaRPr>
          </a:p>
        </p:txBody>
      </p:sp>
      <p:sp>
        <p:nvSpPr>
          <p:cNvPr id="6" name="5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smtClean="0">
                <a:solidFill>
                  <a:srgbClr val="E7DEC9">
                    <a:shade val="50000"/>
                    <a:satMod val="200000"/>
                  </a:srgbClr>
                </a:solidFill>
                <a:latin typeface="Garamond" pitchFamily="18" charset="0"/>
                <a:ea typeface="+mn-ea"/>
                <a:cs typeface="+mn-cs"/>
              </a:rPr>
              <a:pPr algn="ctr" rtl="0" fontAlgn="base">
                <a:spcBef>
                  <a:spcPct val="0"/>
                </a:spcBef>
                <a:spcAft>
                  <a:spcPct val="0"/>
                </a:spcAft>
              </a:pPr>
              <a:t>7</a:t>
            </a:fld>
            <a:endParaRPr lang="el-GR" sz="1200" kern="1200">
              <a:solidFill>
                <a:srgbClr val="E7DEC9">
                  <a:shade val="50000"/>
                  <a:satMod val="200000"/>
                </a:srgbClr>
              </a:solidFill>
              <a:latin typeface="Garamond" pitchFamily="18" charset="0"/>
              <a:ea typeface="+mn-ea"/>
              <a:cs typeface="+mn-cs"/>
            </a:endParaRPr>
          </a:p>
        </p:txBody>
      </p:sp>
      <p:cxnSp>
        <p:nvCxnSpPr>
          <p:cNvPr id="9" name="8 - Γωνιακή σύνδεση"/>
          <p:cNvCxnSpPr/>
          <p:nvPr/>
        </p:nvCxnSpPr>
        <p:spPr>
          <a:xfrm rot="5400000" flipH="1" flipV="1">
            <a:off x="2607455" y="1393017"/>
            <a:ext cx="5214974" cy="3571900"/>
          </a:xfrm>
          <a:prstGeom prst="bentConnector3">
            <a:avLst>
              <a:gd name="adj1" fmla="val 50000"/>
            </a:avLst>
          </a:prstGeom>
          <a:ln>
            <a:tailEnd type="arrow"/>
          </a:ln>
        </p:spPr>
        <p:style>
          <a:lnRef idx="2">
            <a:schemeClr val="accent3"/>
          </a:lnRef>
          <a:fillRef idx="0">
            <a:schemeClr val="accent3"/>
          </a:fillRef>
          <a:effectRef idx="1">
            <a:schemeClr val="accent3"/>
          </a:effectRef>
          <a:fontRef idx="minor">
            <a:schemeClr val="tx1"/>
          </a:fontRef>
        </p:style>
      </p:cxnSp>
      <p:cxnSp>
        <p:nvCxnSpPr>
          <p:cNvPr id="11" name="10 - Γωνιακή σύνδεση"/>
          <p:cNvCxnSpPr/>
          <p:nvPr/>
        </p:nvCxnSpPr>
        <p:spPr>
          <a:xfrm rot="5400000" flipH="1" flipV="1">
            <a:off x="3000364" y="1571612"/>
            <a:ext cx="5214974" cy="3214710"/>
          </a:xfrm>
          <a:prstGeom prst="bentConnector3">
            <a:avLst>
              <a:gd name="adj1" fmla="val 45874"/>
            </a:avLst>
          </a:prstGeom>
          <a:ln>
            <a:tailEnd type="arrow"/>
          </a:ln>
        </p:spPr>
        <p:style>
          <a:lnRef idx="2">
            <a:schemeClr val="accent3"/>
          </a:lnRef>
          <a:fillRef idx="0">
            <a:schemeClr val="accent3"/>
          </a:fillRef>
          <a:effectRef idx="1">
            <a:schemeClr val="accent3"/>
          </a:effectRef>
          <a:fontRef idx="minor">
            <a:schemeClr val="tx1"/>
          </a:fontRef>
        </p:style>
      </p:cxnSp>
      <p:cxnSp>
        <p:nvCxnSpPr>
          <p:cNvPr id="14" name="13 - Γωνιακή σύνδεση"/>
          <p:cNvCxnSpPr/>
          <p:nvPr/>
        </p:nvCxnSpPr>
        <p:spPr>
          <a:xfrm rot="5400000" flipH="1" flipV="1">
            <a:off x="3357554" y="1785926"/>
            <a:ext cx="5214974" cy="2786082"/>
          </a:xfrm>
          <a:prstGeom prst="bentConnector3">
            <a:avLst>
              <a:gd name="adj1" fmla="val 41130"/>
            </a:avLst>
          </a:prstGeom>
          <a:ln>
            <a:tailEnd type="arrow"/>
          </a:ln>
        </p:spPr>
        <p:style>
          <a:lnRef idx="2">
            <a:schemeClr val="accent3"/>
          </a:lnRef>
          <a:fillRef idx="0">
            <a:schemeClr val="accent3"/>
          </a:fillRef>
          <a:effectRef idx="1">
            <a:schemeClr val="accent3"/>
          </a:effectRef>
          <a:fontRef idx="minor">
            <a:schemeClr val="tx1"/>
          </a:fontRef>
        </p:style>
      </p:cxnSp>
      <p:cxnSp>
        <p:nvCxnSpPr>
          <p:cNvPr id="17" name="16 - Γωνιακή σύνδεση"/>
          <p:cNvCxnSpPr/>
          <p:nvPr/>
        </p:nvCxnSpPr>
        <p:spPr>
          <a:xfrm rot="5400000">
            <a:off x="2178827" y="2035959"/>
            <a:ext cx="4429156" cy="2928958"/>
          </a:xfrm>
          <a:prstGeom prst="bentConnector3">
            <a:avLst>
              <a:gd name="adj1" fmla="val 31541"/>
            </a:avLst>
          </a:prstGeom>
          <a:ln>
            <a:tailEnd type="arrow"/>
          </a:ln>
        </p:spPr>
        <p:style>
          <a:lnRef idx="2">
            <a:schemeClr val="accent3"/>
          </a:lnRef>
          <a:fillRef idx="0">
            <a:schemeClr val="accent3"/>
          </a:fillRef>
          <a:effectRef idx="1">
            <a:schemeClr val="accent3"/>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9"/>
                                        </p:tgtEl>
                                        <p:attrNameLst>
                                          <p:attrName>style.visibility</p:attrName>
                                        </p:attrNameLst>
                                      </p:cBhvr>
                                      <p:to>
                                        <p:strVal val="hidden"/>
                                      </p:to>
                                    </p:set>
                                  </p:childTnLst>
                                </p:cTn>
                              </p:par>
                              <p:par>
                                <p:cTn id="19" presetID="1" presetClass="exit" presetSubtype="0" fill="hold" nodeType="withEffect">
                                  <p:stCondLst>
                                    <p:cond delay="0"/>
                                  </p:stCondLst>
                                  <p:childTnLst>
                                    <p:set>
                                      <p:cBhvr>
                                        <p:cTn id="20" dur="1" fill="hold">
                                          <p:stCondLst>
                                            <p:cond delay="0"/>
                                          </p:stCondLst>
                                        </p:cTn>
                                        <p:tgtEl>
                                          <p:spTgt spid="11"/>
                                        </p:tgtEl>
                                        <p:attrNameLst>
                                          <p:attrName>style.visibility</p:attrName>
                                        </p:attrNameLst>
                                      </p:cBhvr>
                                      <p:to>
                                        <p:strVal val="hidden"/>
                                      </p:to>
                                    </p:set>
                                  </p:childTnLst>
                                </p:cTn>
                              </p:par>
                              <p:par>
                                <p:cTn id="21" presetID="1" presetClass="exit" presetSubtype="0" fill="hold" nodeType="withEffect">
                                  <p:stCondLst>
                                    <p:cond delay="0"/>
                                  </p:stCondLst>
                                  <p:childTnLst>
                                    <p:set>
                                      <p:cBhvr>
                                        <p:cTn id="22" dur="1" fill="hold">
                                          <p:stCondLst>
                                            <p:cond delay="0"/>
                                          </p:stCondLst>
                                        </p:cTn>
                                        <p:tgtEl>
                                          <p:spTgt spid="14"/>
                                        </p:tgtEl>
                                        <p:attrNameLst>
                                          <p:attrName>style.visibility</p:attrName>
                                        </p:attrNameLst>
                                      </p:cBhvr>
                                      <p:to>
                                        <p:strVal val="hidden"/>
                                      </p:to>
                                    </p:set>
                                  </p:childTnLst>
                                </p:cTn>
                              </p:par>
                              <p:par>
                                <p:cTn id="23" presetID="1" presetClass="entr" presetSubtype="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2006 Θέμα 2</a:t>
            </a:r>
            <a:r>
              <a:rPr lang="el-GR" baseline="30000" dirty="0" smtClean="0"/>
              <a:t>ο</a:t>
            </a:r>
            <a:r>
              <a:rPr lang="el-GR" dirty="0" smtClean="0"/>
              <a:t> (επαναληπτικές)</a:t>
            </a:r>
            <a:endParaRPr lang="el-GR" dirty="0"/>
          </a:p>
        </p:txBody>
      </p:sp>
      <p:sp>
        <p:nvSpPr>
          <p:cNvPr id="3" name="2 - Θέση περιεχομένου"/>
          <p:cNvSpPr>
            <a:spLocks noGrp="1"/>
          </p:cNvSpPr>
          <p:nvPr>
            <p:ph idx="1"/>
          </p:nvPr>
        </p:nvSpPr>
        <p:spPr/>
        <p:txBody>
          <a:bodyPr numCol="2">
            <a:normAutofit fontScale="47500" lnSpcReduction="20000"/>
          </a:bodyPr>
          <a:lstStyle/>
          <a:p>
            <a:pPr>
              <a:buNone/>
            </a:pPr>
            <a:r>
              <a:rPr lang="el-GR" dirty="0" smtClean="0"/>
              <a:t>Δίνεται το παρακάτω πρόγραμμα και υποπρογράμματα:</a:t>
            </a:r>
          </a:p>
          <a:p>
            <a:pPr>
              <a:buNone/>
            </a:pPr>
            <a:r>
              <a:rPr lang="el-GR" dirty="0" smtClean="0"/>
              <a:t> </a:t>
            </a:r>
          </a:p>
          <a:p>
            <a:pPr>
              <a:spcBef>
                <a:spcPts val="0"/>
              </a:spcBef>
              <a:buNone/>
            </a:pPr>
            <a:r>
              <a:rPr lang="el-GR" dirty="0" smtClean="0"/>
              <a:t>ΠΡΟΓΡΑΜΜΑ </a:t>
            </a:r>
            <a:r>
              <a:rPr lang="el-GR" dirty="0" err="1" smtClean="0"/>
              <a:t>Κλήση_Υποπρογραμμάτων</a:t>
            </a:r>
            <a:endParaRPr lang="el-GR" dirty="0" smtClean="0"/>
          </a:p>
          <a:p>
            <a:pPr>
              <a:spcBef>
                <a:spcPts val="0"/>
              </a:spcBef>
              <a:buNone/>
            </a:pPr>
            <a:r>
              <a:rPr lang="el-GR" dirty="0" smtClean="0"/>
              <a:t>ΜΕΤΑΒΛΗΤΕΣ</a:t>
            </a:r>
          </a:p>
          <a:p>
            <a:pPr>
              <a:spcBef>
                <a:spcPts val="0"/>
              </a:spcBef>
              <a:buNone/>
            </a:pPr>
            <a:r>
              <a:rPr lang="el-GR" dirty="0" smtClean="0"/>
              <a:t>	ΑΚΕΡΑΙΕΣ: α, β, χ</a:t>
            </a:r>
          </a:p>
          <a:p>
            <a:pPr>
              <a:spcBef>
                <a:spcPts val="0"/>
              </a:spcBef>
              <a:buNone/>
            </a:pPr>
            <a:r>
              <a:rPr lang="el-GR" dirty="0" smtClean="0"/>
              <a:t>ΑΡΧΗ</a:t>
            </a:r>
          </a:p>
          <a:p>
            <a:pPr>
              <a:spcBef>
                <a:spcPts val="0"/>
              </a:spcBef>
              <a:buNone/>
            </a:pPr>
            <a:r>
              <a:rPr lang="el-GR" dirty="0" smtClean="0"/>
              <a:t>	α </a:t>
            </a:r>
            <a:r>
              <a:rPr lang="el-GR" dirty="0" smtClean="0">
                <a:sym typeface="Wingdings"/>
              </a:rPr>
              <a:t></a:t>
            </a:r>
            <a:r>
              <a:rPr lang="el-GR" dirty="0" smtClean="0"/>
              <a:t>1</a:t>
            </a:r>
          </a:p>
          <a:p>
            <a:pPr>
              <a:spcBef>
                <a:spcPts val="0"/>
              </a:spcBef>
              <a:buNone/>
            </a:pPr>
            <a:r>
              <a:rPr lang="el-GR" dirty="0" smtClean="0"/>
              <a:t>	β </a:t>
            </a:r>
            <a:r>
              <a:rPr lang="el-GR" dirty="0" smtClean="0">
                <a:sym typeface="Wingdings"/>
              </a:rPr>
              <a:t></a:t>
            </a:r>
            <a:r>
              <a:rPr lang="el-GR" dirty="0" smtClean="0"/>
              <a:t> 2</a:t>
            </a:r>
          </a:p>
          <a:p>
            <a:pPr>
              <a:spcBef>
                <a:spcPts val="0"/>
              </a:spcBef>
              <a:buNone/>
            </a:pPr>
            <a:r>
              <a:rPr lang="el-GR" dirty="0" smtClean="0"/>
              <a:t>	ΑΡΧΗ_ΕΠΑΝΑΛΗΨΗΣ</a:t>
            </a:r>
          </a:p>
          <a:p>
            <a:pPr>
              <a:spcBef>
                <a:spcPts val="0"/>
              </a:spcBef>
              <a:buNone/>
            </a:pPr>
            <a:r>
              <a:rPr lang="el-GR" dirty="0" smtClean="0"/>
              <a:t>		ΑΝ α&lt;= 4 ΤΟΤΕ</a:t>
            </a:r>
          </a:p>
          <a:p>
            <a:pPr>
              <a:spcBef>
                <a:spcPts val="0"/>
              </a:spcBef>
              <a:buNone/>
            </a:pPr>
            <a:r>
              <a:rPr lang="el-GR" dirty="0" smtClean="0"/>
              <a:t>			ΚΑΛΕΣΕ Διαδ1(α, β, χ)</a:t>
            </a:r>
          </a:p>
          <a:p>
            <a:pPr>
              <a:spcBef>
                <a:spcPts val="0"/>
              </a:spcBef>
              <a:buNone/>
            </a:pPr>
            <a:r>
              <a:rPr lang="el-GR" dirty="0" smtClean="0"/>
              <a:t>		ΑΛΛΙΩΣ</a:t>
            </a:r>
          </a:p>
          <a:p>
            <a:pPr>
              <a:spcBef>
                <a:spcPts val="0"/>
              </a:spcBef>
              <a:buNone/>
            </a:pPr>
            <a:r>
              <a:rPr lang="el-GR" dirty="0" smtClean="0"/>
              <a:t>			χ </a:t>
            </a:r>
            <a:r>
              <a:rPr lang="el-GR" dirty="0" smtClean="0">
                <a:sym typeface="Wingdings"/>
              </a:rPr>
              <a:t></a:t>
            </a:r>
            <a:r>
              <a:rPr lang="el-GR" dirty="0" smtClean="0"/>
              <a:t> Συν1(α, β)</a:t>
            </a:r>
          </a:p>
          <a:p>
            <a:pPr>
              <a:spcBef>
                <a:spcPts val="0"/>
              </a:spcBef>
              <a:buNone/>
            </a:pPr>
            <a:r>
              <a:rPr lang="el-GR" dirty="0" smtClean="0"/>
              <a:t>		ΤΕΛΟΣ_ΑΝ</a:t>
            </a:r>
          </a:p>
          <a:p>
            <a:pPr>
              <a:spcBef>
                <a:spcPts val="0"/>
              </a:spcBef>
              <a:buNone/>
            </a:pPr>
            <a:r>
              <a:rPr lang="el-GR" dirty="0" smtClean="0"/>
              <a:t>		ΓΡΑΨΕ α, β, χ</a:t>
            </a:r>
          </a:p>
          <a:p>
            <a:pPr>
              <a:spcBef>
                <a:spcPts val="0"/>
              </a:spcBef>
              <a:buNone/>
            </a:pPr>
            <a:r>
              <a:rPr lang="el-GR" dirty="0" smtClean="0"/>
              <a:t>	ΜΕΧΡΙΣ_ΟΤΟΥ χ&gt;11</a:t>
            </a:r>
          </a:p>
          <a:p>
            <a:pPr>
              <a:spcBef>
                <a:spcPts val="0"/>
              </a:spcBef>
              <a:buNone/>
            </a:pPr>
            <a:r>
              <a:rPr lang="el-GR" dirty="0" smtClean="0"/>
              <a:t>	ΓΡΑΨΕ χ</a:t>
            </a:r>
          </a:p>
          <a:p>
            <a:pPr>
              <a:spcBef>
                <a:spcPts val="0"/>
              </a:spcBef>
              <a:buNone/>
            </a:pPr>
            <a:r>
              <a:rPr lang="el-GR" dirty="0" smtClean="0"/>
              <a:t>ΤΕΛΟΣ_ΠΡΟΓΡΑΜΜΑΤΟΣ</a:t>
            </a:r>
          </a:p>
          <a:p>
            <a:pPr>
              <a:spcBef>
                <a:spcPts val="0"/>
              </a:spcBef>
              <a:buNone/>
            </a:pPr>
            <a:r>
              <a:rPr lang="el-GR" dirty="0" smtClean="0"/>
              <a:t> </a:t>
            </a:r>
          </a:p>
          <a:p>
            <a:pPr>
              <a:spcBef>
                <a:spcPts val="0"/>
              </a:spcBef>
              <a:buNone/>
            </a:pPr>
            <a:endParaRPr lang="el-GR" dirty="0" smtClean="0"/>
          </a:p>
          <a:p>
            <a:pPr>
              <a:spcBef>
                <a:spcPts val="0"/>
              </a:spcBef>
              <a:buNone/>
            </a:pPr>
            <a:endParaRPr lang="el-GR" dirty="0" smtClean="0"/>
          </a:p>
          <a:p>
            <a:pPr>
              <a:spcBef>
                <a:spcPts val="0"/>
              </a:spcBef>
              <a:buNone/>
            </a:pPr>
            <a:endParaRPr lang="el-GR" dirty="0" smtClean="0"/>
          </a:p>
          <a:p>
            <a:pPr>
              <a:spcBef>
                <a:spcPts val="0"/>
              </a:spcBef>
              <a:buNone/>
            </a:pPr>
            <a:endParaRPr lang="el-GR" dirty="0" smtClean="0"/>
          </a:p>
          <a:p>
            <a:pPr>
              <a:spcBef>
                <a:spcPts val="0"/>
              </a:spcBef>
              <a:buNone/>
            </a:pPr>
            <a:endParaRPr lang="el-GR" dirty="0" smtClean="0"/>
          </a:p>
          <a:p>
            <a:pPr>
              <a:spcBef>
                <a:spcPts val="0"/>
              </a:spcBef>
              <a:buNone/>
            </a:pPr>
            <a:endParaRPr lang="el-GR" dirty="0" smtClean="0"/>
          </a:p>
          <a:p>
            <a:pPr>
              <a:spcBef>
                <a:spcPts val="0"/>
              </a:spcBef>
              <a:buNone/>
            </a:pPr>
            <a:r>
              <a:rPr lang="el-GR" dirty="0" smtClean="0"/>
              <a:t>ΔΙΑΔΙΚΑΣΙΑ Διαδ1 (λ, κ, μ)</a:t>
            </a:r>
          </a:p>
          <a:p>
            <a:pPr>
              <a:spcBef>
                <a:spcPts val="0"/>
              </a:spcBef>
              <a:buNone/>
            </a:pPr>
            <a:r>
              <a:rPr lang="el-GR" dirty="0" smtClean="0"/>
              <a:t>ΜΕΤΑΒΛΗΤΕΣ</a:t>
            </a:r>
          </a:p>
          <a:p>
            <a:pPr>
              <a:spcBef>
                <a:spcPts val="0"/>
              </a:spcBef>
              <a:buNone/>
            </a:pPr>
            <a:r>
              <a:rPr lang="el-GR" dirty="0" smtClean="0"/>
              <a:t>	ΑΚΕΡΑΙΕΣ: κ, λ, μ</a:t>
            </a:r>
          </a:p>
          <a:p>
            <a:pPr>
              <a:spcBef>
                <a:spcPts val="0"/>
              </a:spcBef>
              <a:buNone/>
            </a:pPr>
            <a:r>
              <a:rPr lang="el-GR" dirty="0" smtClean="0"/>
              <a:t>ΑΡΧΗ</a:t>
            </a:r>
          </a:p>
          <a:p>
            <a:pPr>
              <a:spcBef>
                <a:spcPts val="0"/>
              </a:spcBef>
              <a:buNone/>
            </a:pPr>
            <a:r>
              <a:rPr lang="el-GR" dirty="0" smtClean="0"/>
              <a:t>	κ </a:t>
            </a:r>
            <a:r>
              <a:rPr lang="el-GR" dirty="0" smtClean="0">
                <a:sym typeface="Wingdings"/>
              </a:rPr>
              <a:t></a:t>
            </a:r>
            <a:r>
              <a:rPr lang="el-GR" dirty="0" smtClean="0"/>
              <a:t> κ+1</a:t>
            </a:r>
          </a:p>
          <a:p>
            <a:pPr>
              <a:spcBef>
                <a:spcPts val="0"/>
              </a:spcBef>
              <a:buNone/>
            </a:pPr>
            <a:r>
              <a:rPr lang="el-GR" dirty="0" smtClean="0"/>
              <a:t>	λ </a:t>
            </a:r>
            <a:r>
              <a:rPr lang="el-GR" dirty="0" smtClean="0">
                <a:sym typeface="Wingdings"/>
              </a:rPr>
              <a:t></a:t>
            </a:r>
            <a:r>
              <a:rPr lang="el-GR" dirty="0" smtClean="0"/>
              <a:t> λ+3</a:t>
            </a:r>
          </a:p>
          <a:p>
            <a:pPr>
              <a:spcBef>
                <a:spcPts val="0"/>
              </a:spcBef>
              <a:buNone/>
            </a:pPr>
            <a:r>
              <a:rPr lang="el-GR" dirty="0" smtClean="0"/>
              <a:t>	μ </a:t>
            </a:r>
            <a:r>
              <a:rPr lang="el-GR" dirty="0" smtClean="0">
                <a:sym typeface="Wingdings"/>
              </a:rPr>
              <a:t></a:t>
            </a:r>
            <a:r>
              <a:rPr lang="el-GR" dirty="0" smtClean="0"/>
              <a:t> </a:t>
            </a:r>
            <a:r>
              <a:rPr lang="el-GR" dirty="0" err="1" smtClean="0"/>
              <a:t>κ+λ</a:t>
            </a:r>
            <a:endParaRPr lang="el-GR" dirty="0" smtClean="0"/>
          </a:p>
          <a:p>
            <a:pPr>
              <a:spcBef>
                <a:spcPts val="0"/>
              </a:spcBef>
              <a:buNone/>
            </a:pPr>
            <a:r>
              <a:rPr lang="el-GR" dirty="0" smtClean="0"/>
              <a:t>ΤΕΛΟΣ_ΔΙΑΔΙΚΑΣΙΑΣ</a:t>
            </a:r>
          </a:p>
          <a:p>
            <a:pPr>
              <a:spcBef>
                <a:spcPts val="0"/>
              </a:spcBef>
              <a:buNone/>
            </a:pPr>
            <a:r>
              <a:rPr lang="el-GR" dirty="0" smtClean="0"/>
              <a:t> </a:t>
            </a:r>
          </a:p>
          <a:p>
            <a:pPr>
              <a:spcBef>
                <a:spcPts val="0"/>
              </a:spcBef>
              <a:buNone/>
            </a:pPr>
            <a:r>
              <a:rPr lang="el-GR" dirty="0" smtClean="0"/>
              <a:t>ΣΥΝΑΡΤΗΣΗ Συν1(θ, ζ): ΑΚΕΡΑΙΑ</a:t>
            </a:r>
          </a:p>
          <a:p>
            <a:pPr>
              <a:spcBef>
                <a:spcPts val="0"/>
              </a:spcBef>
              <a:buNone/>
            </a:pPr>
            <a:r>
              <a:rPr lang="el-GR" dirty="0" smtClean="0"/>
              <a:t>ΜΕΤΑΒΛΗΤΕΣ</a:t>
            </a:r>
          </a:p>
          <a:p>
            <a:pPr>
              <a:spcBef>
                <a:spcPts val="0"/>
              </a:spcBef>
              <a:buNone/>
            </a:pPr>
            <a:r>
              <a:rPr lang="el-GR" dirty="0" smtClean="0"/>
              <a:t>	ΑΚΕΡΑΙΕΣ: ε, ζ</a:t>
            </a:r>
          </a:p>
          <a:p>
            <a:pPr>
              <a:spcBef>
                <a:spcPts val="0"/>
              </a:spcBef>
              <a:buNone/>
            </a:pPr>
            <a:r>
              <a:rPr lang="el-GR" dirty="0" smtClean="0"/>
              <a:t>ΑΡΧΗ</a:t>
            </a:r>
          </a:p>
          <a:p>
            <a:pPr>
              <a:spcBef>
                <a:spcPts val="0"/>
              </a:spcBef>
              <a:buNone/>
            </a:pPr>
            <a:r>
              <a:rPr lang="el-GR" dirty="0" smtClean="0"/>
              <a:t>	ζ </a:t>
            </a:r>
            <a:r>
              <a:rPr lang="el-GR" dirty="0" smtClean="0">
                <a:sym typeface="Wingdings"/>
              </a:rPr>
              <a:t></a:t>
            </a:r>
            <a:r>
              <a:rPr lang="el-GR" dirty="0" smtClean="0"/>
              <a:t> ζ+2</a:t>
            </a:r>
          </a:p>
          <a:p>
            <a:pPr>
              <a:spcBef>
                <a:spcPts val="0"/>
              </a:spcBef>
              <a:buNone/>
            </a:pPr>
            <a:r>
              <a:rPr lang="el-GR" dirty="0" smtClean="0"/>
              <a:t>	θ </a:t>
            </a:r>
            <a:r>
              <a:rPr lang="el-GR" dirty="0" smtClean="0">
                <a:sym typeface="Wingdings"/>
              </a:rPr>
              <a:t></a:t>
            </a:r>
            <a:r>
              <a:rPr lang="el-GR" dirty="0" smtClean="0"/>
              <a:t> θ*2</a:t>
            </a:r>
          </a:p>
          <a:p>
            <a:pPr>
              <a:spcBef>
                <a:spcPts val="0"/>
              </a:spcBef>
              <a:buNone/>
            </a:pPr>
            <a:r>
              <a:rPr lang="el-GR" dirty="0" smtClean="0"/>
              <a:t>	Συν1 </a:t>
            </a:r>
            <a:r>
              <a:rPr lang="el-GR" dirty="0" smtClean="0">
                <a:sym typeface="Wingdings"/>
              </a:rPr>
              <a:t></a:t>
            </a:r>
            <a:r>
              <a:rPr lang="el-GR" dirty="0" smtClean="0"/>
              <a:t> </a:t>
            </a:r>
            <a:r>
              <a:rPr lang="el-GR" dirty="0" err="1" smtClean="0"/>
              <a:t>θ+ζ</a:t>
            </a:r>
            <a:endParaRPr lang="el-GR" dirty="0" smtClean="0"/>
          </a:p>
          <a:p>
            <a:pPr>
              <a:spcBef>
                <a:spcPts val="0"/>
              </a:spcBef>
              <a:buNone/>
            </a:pPr>
            <a:r>
              <a:rPr lang="el-GR" dirty="0" smtClean="0"/>
              <a:t>ΤΕΛΟΣ_ΣΥΝΑΡΤΗΣΗΣ</a:t>
            </a:r>
          </a:p>
          <a:p>
            <a:pPr>
              <a:buNone/>
            </a:pPr>
            <a:r>
              <a:rPr lang="el-GR" dirty="0" smtClean="0"/>
              <a:t> </a:t>
            </a:r>
          </a:p>
          <a:p>
            <a:pPr>
              <a:buNone/>
            </a:pPr>
            <a:r>
              <a:rPr lang="el-GR" dirty="0" smtClean="0"/>
              <a:t>Να γράψετε στο τετράδιό σας τις τιμές που θα εμφανιστούν κατά την εκτέλεση του προγράμματος.</a:t>
            </a:r>
          </a:p>
          <a:p>
            <a:pPr algn="r">
              <a:buNone/>
            </a:pPr>
            <a:r>
              <a:rPr lang="el-GR" dirty="0" smtClean="0"/>
              <a:t>Μονάδες 20</a:t>
            </a:r>
            <a:endParaRPr lang="el-GR"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ECDDCAE8-C9A2-40B2-A84B-FDECCE628812}"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6" name="5 - Θέση υποσέλιδου"/>
          <p:cNvSpPr>
            <a:spLocks noGrp="1"/>
          </p:cNvSpPr>
          <p:nvPr>
            <p:ph type="ftr" sz="quarter" idx="11"/>
          </p:nvPr>
        </p:nvSpPr>
        <p:spPr/>
        <p:txBody>
          <a:bodyPr/>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5" name="4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8</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2006 Θέμα 3</a:t>
            </a:r>
            <a:r>
              <a:rPr lang="el-GR" baseline="30000" dirty="0" smtClean="0"/>
              <a:t>ο</a:t>
            </a:r>
            <a:r>
              <a:rPr lang="el-GR" dirty="0" smtClean="0"/>
              <a:t> (επαναληπτικές)</a:t>
            </a:r>
            <a:endParaRPr lang="el-GR" dirty="0"/>
          </a:p>
        </p:txBody>
      </p:sp>
      <p:sp>
        <p:nvSpPr>
          <p:cNvPr id="3" name="2 - Θέση περιεχομένου"/>
          <p:cNvSpPr>
            <a:spLocks noGrp="1"/>
          </p:cNvSpPr>
          <p:nvPr>
            <p:ph idx="1"/>
          </p:nvPr>
        </p:nvSpPr>
        <p:spPr/>
        <p:txBody>
          <a:bodyPr numCol="1">
            <a:normAutofit fontScale="92500" lnSpcReduction="20000"/>
          </a:bodyPr>
          <a:lstStyle/>
          <a:p>
            <a:pPr marL="36000" indent="0">
              <a:lnSpc>
                <a:spcPct val="120000"/>
              </a:lnSpc>
              <a:spcBef>
                <a:spcPts val="0"/>
              </a:spcBef>
              <a:buNone/>
            </a:pPr>
            <a:r>
              <a:rPr lang="el-GR" dirty="0" smtClean="0"/>
              <a:t>Σε ένα </a:t>
            </a:r>
            <a:r>
              <a:rPr lang="el-GR" dirty="0" err="1" smtClean="0"/>
              <a:t>πάρκινγκ</a:t>
            </a:r>
            <a:r>
              <a:rPr lang="el-GR" dirty="0" smtClean="0"/>
              <a:t> η χρέωση γίνεται κλιμακωτά, όπως φαίνεται στον παρακάτω πίνακα:</a:t>
            </a:r>
          </a:p>
          <a:p>
            <a:pPr marL="36000" indent="0">
              <a:lnSpc>
                <a:spcPct val="120000"/>
              </a:lnSpc>
              <a:spcBef>
                <a:spcPts val="0"/>
              </a:spcBef>
              <a:buNone/>
              <a:tabLst>
                <a:tab pos="2152650" algn="l"/>
              </a:tabLst>
            </a:pPr>
            <a:r>
              <a:rPr lang="el-GR" sz="2900" dirty="0" smtClean="0"/>
              <a:t>ΔΙΑΡΚΕΙΑ ΣΤΑΘΜΕΥΣΗΣ	</a:t>
            </a:r>
            <a:r>
              <a:rPr lang="en-US" sz="2900" dirty="0" smtClean="0"/>
              <a:t>	</a:t>
            </a:r>
            <a:r>
              <a:rPr lang="el-GR" sz="2900" dirty="0" smtClean="0"/>
              <a:t>ΚΟΣΤΟΣ ΑΝΑ ΩΡΑ</a:t>
            </a:r>
          </a:p>
          <a:p>
            <a:pPr marL="36000" indent="0">
              <a:lnSpc>
                <a:spcPct val="120000"/>
              </a:lnSpc>
              <a:spcBef>
                <a:spcPts val="0"/>
              </a:spcBef>
              <a:buNone/>
              <a:tabLst>
                <a:tab pos="2152650" algn="l"/>
              </a:tabLst>
            </a:pPr>
            <a:r>
              <a:rPr lang="el-GR" sz="2900" dirty="0" smtClean="0"/>
              <a:t>Μέχρι και 3 ώρες	</a:t>
            </a:r>
            <a:r>
              <a:rPr lang="en-US" sz="2900" dirty="0" smtClean="0"/>
              <a:t>		</a:t>
            </a:r>
            <a:r>
              <a:rPr lang="el-GR" sz="2900" dirty="0" smtClean="0"/>
              <a:t>2 €</a:t>
            </a:r>
          </a:p>
          <a:p>
            <a:pPr marL="36000" indent="0">
              <a:lnSpc>
                <a:spcPct val="120000"/>
              </a:lnSpc>
              <a:spcBef>
                <a:spcPts val="0"/>
              </a:spcBef>
              <a:buNone/>
              <a:tabLst>
                <a:tab pos="2152650" algn="l"/>
              </a:tabLst>
            </a:pPr>
            <a:r>
              <a:rPr lang="el-GR" sz="2900" dirty="0" smtClean="0"/>
              <a:t>Πάνω από 3 έως και 5 ώρες	1,5 €</a:t>
            </a:r>
          </a:p>
          <a:p>
            <a:pPr marL="36000" indent="0">
              <a:lnSpc>
                <a:spcPct val="120000"/>
              </a:lnSpc>
              <a:spcBef>
                <a:spcPts val="0"/>
              </a:spcBef>
              <a:buNone/>
              <a:tabLst>
                <a:tab pos="2152650" algn="l"/>
              </a:tabLst>
            </a:pPr>
            <a:r>
              <a:rPr lang="el-GR" sz="2900" dirty="0" smtClean="0"/>
              <a:t>Πάνω από 5 ώρες	</a:t>
            </a:r>
            <a:r>
              <a:rPr lang="en-US" sz="2900" dirty="0" smtClean="0"/>
              <a:t>		</a:t>
            </a:r>
            <a:r>
              <a:rPr lang="el-GR" sz="2900" dirty="0" smtClean="0"/>
              <a:t>1,3 €</a:t>
            </a:r>
          </a:p>
          <a:p>
            <a:pPr marL="36000" lvl="0" indent="0">
              <a:lnSpc>
                <a:spcPct val="120000"/>
              </a:lnSpc>
              <a:spcBef>
                <a:spcPts val="0"/>
              </a:spcBef>
              <a:buNone/>
            </a:pPr>
            <a:r>
              <a:rPr lang="el-GR" dirty="0" smtClean="0"/>
              <a:t>Να κατασκευάσετε πρόγραμμα το οποίο:</a:t>
            </a:r>
          </a:p>
          <a:p>
            <a:pPr marL="36000" indent="0">
              <a:lnSpc>
                <a:spcPct val="120000"/>
              </a:lnSpc>
              <a:spcBef>
                <a:spcPts val="0"/>
              </a:spcBef>
              <a:buNone/>
            </a:pPr>
            <a:r>
              <a:rPr lang="el-GR" dirty="0" smtClean="0"/>
              <a:t>περιλαμβάνει τμήμα δηλώσεων.</a:t>
            </a:r>
          </a:p>
          <a:p>
            <a:pPr marL="36000" indent="0" algn="r">
              <a:lnSpc>
                <a:spcPct val="120000"/>
              </a:lnSpc>
              <a:spcBef>
                <a:spcPts val="0"/>
              </a:spcBef>
              <a:buNone/>
            </a:pPr>
            <a:r>
              <a:rPr lang="el-GR" dirty="0" smtClean="0"/>
              <a:t>Μονάδες 2</a:t>
            </a:r>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5E58C32A-D6B1-4503-B50A-4ECD660E699F}"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6" name="5 - Θέση υποσέλιδου"/>
          <p:cNvSpPr>
            <a:spLocks noGrp="1"/>
          </p:cNvSpPr>
          <p:nvPr>
            <p:ph type="ftr" sz="quarter" idx="11"/>
          </p:nvPr>
        </p:nvSpPr>
        <p:spPr/>
        <p:txBody>
          <a:bodyPr/>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5" name="4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9</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2006 Θέμα 3</a:t>
            </a:r>
            <a:r>
              <a:rPr lang="el-GR" baseline="30000" dirty="0" smtClean="0"/>
              <a:t>ο</a:t>
            </a:r>
            <a:r>
              <a:rPr lang="el-GR" dirty="0" smtClean="0"/>
              <a:t> (επαναληπτικές)</a:t>
            </a:r>
            <a:endParaRPr lang="el-GR" dirty="0"/>
          </a:p>
        </p:txBody>
      </p:sp>
      <p:sp>
        <p:nvSpPr>
          <p:cNvPr id="3" name="2 - Θέση περιεχομένου"/>
          <p:cNvSpPr>
            <a:spLocks noGrp="1"/>
          </p:cNvSpPr>
          <p:nvPr>
            <p:ph sz="half" idx="1"/>
          </p:nvPr>
        </p:nvSpPr>
        <p:spPr>
          <a:xfrm>
            <a:off x="1435608" y="1524000"/>
            <a:ext cx="3279268" cy="4663440"/>
          </a:xfrm>
        </p:spPr>
        <p:txBody>
          <a:bodyPr numCol="1">
            <a:normAutofit fontScale="85000" lnSpcReduction="20000"/>
          </a:bodyPr>
          <a:lstStyle/>
          <a:p>
            <a:pPr marL="36000" indent="0">
              <a:lnSpc>
                <a:spcPct val="120000"/>
              </a:lnSpc>
              <a:spcBef>
                <a:spcPts val="0"/>
              </a:spcBef>
              <a:buNone/>
            </a:pPr>
            <a:r>
              <a:rPr lang="el-GR" dirty="0" smtClean="0"/>
              <a:t>για κάθε αυτοκίνητο που στάθμευσε στο </a:t>
            </a:r>
            <a:r>
              <a:rPr lang="el-GR" dirty="0" err="1" smtClean="0"/>
              <a:t>πάρκινγκ</a:t>
            </a:r>
            <a:r>
              <a:rPr lang="el-GR" dirty="0" smtClean="0"/>
              <a:t>:</a:t>
            </a:r>
          </a:p>
          <a:p>
            <a:pPr marL="36000" indent="0">
              <a:lnSpc>
                <a:spcPct val="120000"/>
              </a:lnSpc>
              <a:spcBef>
                <a:spcPts val="0"/>
              </a:spcBef>
              <a:buNone/>
            </a:pPr>
            <a:r>
              <a:rPr lang="el-GR" dirty="0" smtClean="0"/>
              <a:t>διαβάζει τον αριθμό κυκλοφορίας μέχρι να δοθεί το 0. Να θεωρήσετε ότι ο αριθμός κυκλοφορίας μπορεί να περιέχει τόσο γράμματα όσο και αριθμούς.</a:t>
            </a:r>
          </a:p>
          <a:p>
            <a:pPr marL="36000" indent="0" algn="r">
              <a:lnSpc>
                <a:spcPct val="120000"/>
              </a:lnSpc>
              <a:spcBef>
                <a:spcPts val="0"/>
              </a:spcBef>
              <a:buNone/>
            </a:pPr>
            <a:r>
              <a:rPr lang="el-GR" dirty="0" smtClean="0"/>
              <a:t>Μονάδες 2</a:t>
            </a:r>
          </a:p>
        </p:txBody>
      </p:sp>
      <p:sp>
        <p:nvSpPr>
          <p:cNvPr id="7" name="6 - Θέση περιεχομένου"/>
          <p:cNvSpPr>
            <a:spLocks noGrp="1"/>
          </p:cNvSpPr>
          <p:nvPr>
            <p:ph sz="half" idx="2"/>
          </p:nvPr>
        </p:nvSpPr>
        <p:spPr>
          <a:xfrm>
            <a:off x="4786314" y="1524000"/>
            <a:ext cx="4147374" cy="4663440"/>
          </a:xfrm>
        </p:spPr>
        <p:txBody>
          <a:bodyPr>
            <a:noAutofit/>
          </a:bodyPr>
          <a:lstStyle/>
          <a:p>
            <a:pPr marL="0" indent="0" defTabSz="360000">
              <a:spcBef>
                <a:spcPts val="0"/>
              </a:spcBef>
              <a:buNone/>
            </a:pPr>
            <a:r>
              <a:rPr lang="el-GR" sz="1600" b="1" dirty="0" smtClean="0"/>
              <a:t>ΔΙΑΒΑΣΕ</a:t>
            </a:r>
            <a:r>
              <a:rPr lang="el-GR" sz="1600" dirty="0" smtClean="0"/>
              <a:t> </a:t>
            </a:r>
            <a:r>
              <a:rPr lang="el-GR" sz="1600" dirty="0" err="1" smtClean="0"/>
              <a:t>αρ_κυκλοφορίας</a:t>
            </a:r>
            <a:endParaRPr lang="en-US" sz="1600" dirty="0" smtClean="0"/>
          </a:p>
          <a:p>
            <a:pPr marL="0" indent="0" defTabSz="360000">
              <a:spcBef>
                <a:spcPts val="0"/>
              </a:spcBef>
              <a:buNone/>
            </a:pPr>
            <a:r>
              <a:rPr lang="el-GR" sz="1600" b="1" dirty="0" smtClean="0"/>
              <a:t>ΟΣΟ</a:t>
            </a:r>
            <a:r>
              <a:rPr lang="el-GR" sz="1600" dirty="0" smtClean="0"/>
              <a:t> </a:t>
            </a:r>
            <a:r>
              <a:rPr lang="el-GR" sz="1600" b="1" dirty="0" smtClean="0"/>
              <a:t>(</a:t>
            </a:r>
            <a:r>
              <a:rPr lang="el-GR" sz="1600" dirty="0" err="1" smtClean="0"/>
              <a:t>αρ_κυκλοφορίας</a:t>
            </a:r>
            <a:r>
              <a:rPr lang="el-GR" sz="1600" dirty="0" smtClean="0"/>
              <a:t> </a:t>
            </a:r>
            <a:r>
              <a:rPr lang="el-GR" sz="1600" b="1" dirty="0" smtClean="0"/>
              <a:t>&lt;&gt;</a:t>
            </a:r>
            <a:r>
              <a:rPr lang="el-GR" sz="1600" dirty="0" smtClean="0"/>
              <a:t> "0"</a:t>
            </a:r>
            <a:r>
              <a:rPr lang="el-GR" sz="1600" b="1" dirty="0" smtClean="0"/>
              <a:t>)</a:t>
            </a:r>
            <a:r>
              <a:rPr lang="el-GR" sz="1600" dirty="0" smtClean="0"/>
              <a:t> </a:t>
            </a:r>
            <a:r>
              <a:rPr lang="el-GR" sz="1600" b="1" dirty="0" smtClean="0"/>
              <a:t>ΕΠΑΝΑΛΑΒΕ</a:t>
            </a:r>
            <a:endParaRPr lang="en-US" sz="1600" b="1" dirty="0" smtClean="0"/>
          </a:p>
          <a:p>
            <a:pPr marL="0" indent="0" defTabSz="360000">
              <a:spcBef>
                <a:spcPts val="0"/>
              </a:spcBef>
              <a:buNone/>
            </a:pPr>
            <a:r>
              <a:rPr lang="en-US" sz="1600" b="1" dirty="0" smtClean="0"/>
              <a:t>	</a:t>
            </a:r>
            <a:r>
              <a:rPr lang="el-GR" sz="1600" b="1" dirty="0" smtClean="0">
                <a:solidFill>
                  <a:schemeClr val="bg1"/>
                </a:solidFill>
              </a:rPr>
              <a:t>ΑΡΧΗ_ΕΠΑΝΑΛΗΨΗΣ</a:t>
            </a:r>
            <a:endParaRPr lang="en-US" sz="1600" b="1" dirty="0" smtClean="0">
              <a:solidFill>
                <a:schemeClr val="bg1"/>
              </a:solidFill>
            </a:endParaRPr>
          </a:p>
          <a:p>
            <a:pPr marL="0" indent="0" defTabSz="360000">
              <a:spcBef>
                <a:spcPts val="0"/>
              </a:spcBef>
              <a:buNone/>
            </a:pPr>
            <a:r>
              <a:rPr lang="en-US" sz="1600" b="1" dirty="0" smtClean="0">
                <a:solidFill>
                  <a:schemeClr val="bg1"/>
                </a:solidFill>
              </a:rPr>
              <a:t>		</a:t>
            </a:r>
            <a:r>
              <a:rPr lang="el-GR" sz="1600" b="1" dirty="0" smtClean="0">
                <a:solidFill>
                  <a:schemeClr val="bg1"/>
                </a:solidFill>
              </a:rPr>
              <a:t>ΔΙΑΒΑΣΕ</a:t>
            </a:r>
            <a:r>
              <a:rPr lang="el-GR" sz="1600" dirty="0" smtClean="0">
                <a:solidFill>
                  <a:schemeClr val="bg1"/>
                </a:solidFill>
              </a:rPr>
              <a:t> διάρκεια</a:t>
            </a:r>
            <a:endParaRPr lang="en-US" sz="1600" dirty="0" smtClean="0">
              <a:solidFill>
                <a:schemeClr val="bg1"/>
              </a:solidFill>
            </a:endParaRPr>
          </a:p>
          <a:p>
            <a:pPr marL="0" indent="0" defTabSz="360000">
              <a:spcBef>
                <a:spcPts val="0"/>
              </a:spcBef>
              <a:buNone/>
            </a:pPr>
            <a:r>
              <a:rPr lang="en-US" sz="1600" b="1" dirty="0" smtClean="0">
                <a:solidFill>
                  <a:schemeClr val="bg1"/>
                </a:solidFill>
              </a:rPr>
              <a:t>	</a:t>
            </a:r>
            <a:r>
              <a:rPr lang="el-GR" sz="1600" b="1" dirty="0" smtClean="0">
                <a:solidFill>
                  <a:schemeClr val="bg1"/>
                </a:solidFill>
              </a:rPr>
              <a:t>ΜΕΧΡΙΣ_ΟΤΟΥ</a:t>
            </a:r>
            <a:r>
              <a:rPr lang="el-GR" sz="1600" dirty="0" smtClean="0">
                <a:solidFill>
                  <a:schemeClr val="bg1"/>
                </a:solidFill>
              </a:rPr>
              <a:t> διάρκεια </a:t>
            </a:r>
            <a:r>
              <a:rPr lang="el-GR" sz="1600" b="1" dirty="0" smtClean="0">
                <a:solidFill>
                  <a:schemeClr val="bg1"/>
                </a:solidFill>
              </a:rPr>
              <a:t>&gt;</a:t>
            </a:r>
            <a:r>
              <a:rPr lang="el-GR" sz="1600" dirty="0" smtClean="0">
                <a:solidFill>
                  <a:schemeClr val="bg1"/>
                </a:solidFill>
              </a:rPr>
              <a:t> 0</a:t>
            </a:r>
            <a:endParaRPr lang="en-US" sz="1600" dirty="0" smtClean="0">
              <a:solidFill>
                <a:schemeClr val="bg1"/>
              </a:solidFill>
            </a:endParaRPr>
          </a:p>
          <a:p>
            <a:pPr marL="0" indent="0" defTabSz="360000">
              <a:spcBef>
                <a:spcPts val="0"/>
              </a:spcBef>
              <a:buNone/>
            </a:pPr>
            <a:r>
              <a:rPr lang="en-US" sz="1600" dirty="0" smtClean="0">
                <a:solidFill>
                  <a:schemeClr val="bg1"/>
                </a:solidFill>
              </a:rPr>
              <a:t>	</a:t>
            </a:r>
            <a:r>
              <a:rPr lang="el-GR" sz="1600" dirty="0" smtClean="0">
                <a:solidFill>
                  <a:schemeClr val="bg1"/>
                </a:solidFill>
              </a:rPr>
              <a:t>ποσό </a:t>
            </a:r>
            <a:r>
              <a:rPr lang="el-GR" sz="1600" b="1" dirty="0" smtClean="0">
                <a:solidFill>
                  <a:schemeClr val="bg1"/>
                </a:solidFill>
                <a:sym typeface="Wingdings" pitchFamily="2" charset="2"/>
              </a:rPr>
              <a:t></a:t>
            </a:r>
            <a:r>
              <a:rPr lang="el-GR" sz="1600" dirty="0" smtClean="0">
                <a:solidFill>
                  <a:schemeClr val="bg1"/>
                </a:solidFill>
              </a:rPr>
              <a:t> </a:t>
            </a:r>
            <a:r>
              <a:rPr lang="el-GR" sz="1600" dirty="0" err="1" smtClean="0">
                <a:solidFill>
                  <a:schemeClr val="bg1"/>
                </a:solidFill>
              </a:rPr>
              <a:t>Υπολόγισε_Χρέωση</a:t>
            </a:r>
            <a:r>
              <a:rPr lang="el-GR" sz="1600" dirty="0" smtClean="0">
                <a:solidFill>
                  <a:schemeClr val="bg1"/>
                </a:solidFill>
              </a:rPr>
              <a:t> </a:t>
            </a:r>
            <a:r>
              <a:rPr lang="el-GR" sz="1600" b="1" dirty="0" smtClean="0">
                <a:solidFill>
                  <a:schemeClr val="bg1"/>
                </a:solidFill>
              </a:rPr>
              <a:t>(</a:t>
            </a:r>
            <a:r>
              <a:rPr lang="el-GR" sz="1600" dirty="0" smtClean="0">
                <a:solidFill>
                  <a:schemeClr val="bg1"/>
                </a:solidFill>
              </a:rPr>
              <a:t>διάρκεια</a:t>
            </a:r>
            <a:r>
              <a:rPr lang="el-GR" sz="1600" b="1" dirty="0" smtClean="0">
                <a:solidFill>
                  <a:schemeClr val="bg1"/>
                </a:solidFill>
              </a:rPr>
              <a:t>)</a:t>
            </a:r>
            <a:r>
              <a:rPr lang="el-GR" sz="1600" dirty="0" smtClean="0">
                <a:solidFill>
                  <a:schemeClr val="bg1"/>
                </a:solidFill>
              </a:rPr>
              <a:t> </a:t>
            </a:r>
            <a:endParaRPr lang="en-US" sz="1600" dirty="0" smtClean="0">
              <a:solidFill>
                <a:schemeClr val="bg1"/>
              </a:solidFill>
            </a:endParaRPr>
          </a:p>
          <a:p>
            <a:pPr marL="0" indent="0" defTabSz="360000">
              <a:spcBef>
                <a:spcPts val="0"/>
              </a:spcBef>
              <a:buNone/>
            </a:pPr>
            <a:r>
              <a:rPr lang="en-US" sz="1600" b="1" dirty="0" smtClean="0">
                <a:solidFill>
                  <a:schemeClr val="bg1"/>
                </a:solidFill>
              </a:rPr>
              <a:t>	</a:t>
            </a:r>
            <a:r>
              <a:rPr lang="el-GR" sz="1600" b="1" dirty="0" smtClean="0">
                <a:solidFill>
                  <a:schemeClr val="bg1"/>
                </a:solidFill>
              </a:rPr>
              <a:t>ΓΡΑΨΕ</a:t>
            </a:r>
            <a:r>
              <a:rPr lang="el-GR" sz="1600" dirty="0" smtClean="0">
                <a:solidFill>
                  <a:schemeClr val="bg1"/>
                </a:solidFill>
              </a:rPr>
              <a:t> </a:t>
            </a:r>
            <a:r>
              <a:rPr lang="el-GR" sz="1600" dirty="0" err="1" smtClean="0">
                <a:solidFill>
                  <a:schemeClr val="bg1"/>
                </a:solidFill>
              </a:rPr>
              <a:t>αρ_κυκλοφορίας</a:t>
            </a:r>
            <a:r>
              <a:rPr lang="el-GR" sz="1600" b="1" dirty="0" smtClean="0">
                <a:solidFill>
                  <a:schemeClr val="bg1"/>
                </a:solidFill>
              </a:rPr>
              <a:t>,</a:t>
            </a:r>
            <a:r>
              <a:rPr lang="el-GR" sz="1600" dirty="0" smtClean="0">
                <a:solidFill>
                  <a:schemeClr val="bg1"/>
                </a:solidFill>
              </a:rPr>
              <a:t> ποσό</a:t>
            </a:r>
            <a:endParaRPr lang="en-US" sz="1600" dirty="0" smtClean="0">
              <a:solidFill>
                <a:schemeClr val="bg1"/>
              </a:solidFill>
            </a:endParaRPr>
          </a:p>
          <a:p>
            <a:pPr marL="0" indent="0" defTabSz="360000">
              <a:spcBef>
                <a:spcPts val="0"/>
              </a:spcBef>
              <a:buNone/>
            </a:pPr>
            <a:r>
              <a:rPr lang="en-US" sz="1600" b="1" dirty="0" smtClean="0">
                <a:solidFill>
                  <a:schemeClr val="bg1"/>
                </a:solidFill>
              </a:rPr>
              <a:t>	</a:t>
            </a:r>
            <a:r>
              <a:rPr lang="el-GR" sz="1600" b="1" dirty="0" smtClean="0">
                <a:solidFill>
                  <a:schemeClr val="bg1"/>
                </a:solidFill>
              </a:rPr>
              <a:t>ΑΝ</a:t>
            </a:r>
            <a:r>
              <a:rPr lang="el-GR" sz="1600" dirty="0" smtClean="0">
                <a:solidFill>
                  <a:schemeClr val="bg1"/>
                </a:solidFill>
              </a:rPr>
              <a:t> διάρκεια </a:t>
            </a:r>
            <a:r>
              <a:rPr lang="el-GR" sz="1600" b="1" dirty="0" smtClean="0">
                <a:solidFill>
                  <a:schemeClr val="bg1"/>
                </a:solidFill>
              </a:rPr>
              <a:t>&lt;=</a:t>
            </a:r>
            <a:r>
              <a:rPr lang="el-GR" sz="1600" dirty="0" smtClean="0">
                <a:solidFill>
                  <a:schemeClr val="bg1"/>
                </a:solidFill>
              </a:rPr>
              <a:t> 2 </a:t>
            </a:r>
            <a:r>
              <a:rPr lang="el-GR" sz="1600" b="1" dirty="0" smtClean="0">
                <a:solidFill>
                  <a:schemeClr val="bg1"/>
                </a:solidFill>
              </a:rPr>
              <a:t>ΤΟΤΕ</a:t>
            </a:r>
            <a:endParaRPr lang="en-US" sz="1600" b="1" dirty="0" smtClean="0">
              <a:solidFill>
                <a:schemeClr val="bg1"/>
              </a:solidFill>
            </a:endParaRPr>
          </a:p>
          <a:p>
            <a:pPr marL="0" indent="0" defTabSz="360000">
              <a:spcBef>
                <a:spcPts val="0"/>
              </a:spcBef>
              <a:buNone/>
            </a:pPr>
            <a:r>
              <a:rPr lang="en-US" sz="1600" dirty="0" smtClean="0">
                <a:solidFill>
                  <a:schemeClr val="bg1"/>
                </a:solidFill>
              </a:rPr>
              <a:t>		</a:t>
            </a:r>
            <a:r>
              <a:rPr lang="el-GR" sz="1600" dirty="0" smtClean="0">
                <a:solidFill>
                  <a:schemeClr val="bg1"/>
                </a:solidFill>
              </a:rPr>
              <a:t>πλήθος </a:t>
            </a:r>
            <a:r>
              <a:rPr lang="el-GR" sz="1600" b="1" dirty="0" smtClean="0">
                <a:solidFill>
                  <a:schemeClr val="bg1"/>
                </a:solidFill>
                <a:sym typeface="Wingdings" pitchFamily="2" charset="2"/>
              </a:rPr>
              <a:t></a:t>
            </a:r>
            <a:r>
              <a:rPr lang="el-GR" sz="1600" dirty="0" smtClean="0">
                <a:solidFill>
                  <a:schemeClr val="bg1"/>
                </a:solidFill>
              </a:rPr>
              <a:t> πλήθος </a:t>
            </a:r>
            <a:r>
              <a:rPr lang="el-GR" sz="1600" b="1" dirty="0" smtClean="0">
                <a:solidFill>
                  <a:schemeClr val="bg1"/>
                </a:solidFill>
              </a:rPr>
              <a:t>+</a:t>
            </a:r>
            <a:r>
              <a:rPr lang="el-GR" sz="1600" dirty="0" smtClean="0">
                <a:solidFill>
                  <a:schemeClr val="bg1"/>
                </a:solidFill>
              </a:rPr>
              <a:t> 1</a:t>
            </a:r>
            <a:endParaRPr lang="en-US" sz="1600" dirty="0" smtClean="0">
              <a:solidFill>
                <a:schemeClr val="bg1"/>
              </a:solidFill>
            </a:endParaRPr>
          </a:p>
          <a:p>
            <a:pPr marL="0" indent="0" defTabSz="360000">
              <a:spcBef>
                <a:spcPts val="0"/>
              </a:spcBef>
              <a:buNone/>
            </a:pPr>
            <a:r>
              <a:rPr lang="en-US" sz="1600" b="1" dirty="0" smtClean="0">
                <a:solidFill>
                  <a:schemeClr val="bg1"/>
                </a:solidFill>
              </a:rPr>
              <a:t>	</a:t>
            </a:r>
            <a:r>
              <a:rPr lang="el-GR" sz="1600" b="1" dirty="0" smtClean="0">
                <a:solidFill>
                  <a:schemeClr val="bg1"/>
                </a:solidFill>
              </a:rPr>
              <a:t>ΤΕΛΟΣ_ΑΝ</a:t>
            </a:r>
            <a:endParaRPr lang="en-US" sz="1600" b="1" dirty="0" smtClean="0">
              <a:solidFill>
                <a:schemeClr val="bg1"/>
              </a:solidFill>
            </a:endParaRPr>
          </a:p>
          <a:p>
            <a:pPr marL="0" indent="0" defTabSz="360000">
              <a:spcBef>
                <a:spcPts val="0"/>
              </a:spcBef>
              <a:buNone/>
            </a:pPr>
            <a:r>
              <a:rPr lang="en-US" sz="1600" b="1" dirty="0" smtClean="0"/>
              <a:t>	</a:t>
            </a:r>
            <a:r>
              <a:rPr lang="el-GR" sz="1600" b="1" dirty="0" smtClean="0"/>
              <a:t>ΔΙΑΒΑΣΕ</a:t>
            </a:r>
            <a:r>
              <a:rPr lang="el-GR" sz="1600" dirty="0" smtClean="0"/>
              <a:t> </a:t>
            </a:r>
            <a:r>
              <a:rPr lang="el-GR" sz="1600" dirty="0" err="1" smtClean="0"/>
              <a:t>αρ_κυκλοφορίας</a:t>
            </a:r>
            <a:endParaRPr lang="en-US" sz="1600" dirty="0" smtClean="0"/>
          </a:p>
          <a:p>
            <a:pPr marL="0" indent="0" defTabSz="360000">
              <a:spcBef>
                <a:spcPts val="0"/>
              </a:spcBef>
              <a:buNone/>
            </a:pPr>
            <a:r>
              <a:rPr lang="el-GR" sz="1600" b="1" dirty="0" smtClean="0"/>
              <a:t>ΤΕΛΟΣ_ΕΠΑΝΑΛΗΨΗΣ</a:t>
            </a:r>
            <a:r>
              <a:rPr lang="el-GR" sz="1600" dirty="0" smtClean="0"/>
              <a:t> </a:t>
            </a:r>
            <a:endParaRPr lang="el-GR" sz="1600"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2A52AC7D-1950-47BA-A5FD-31F6EE7C7FE6}"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6" name="5 - Θέση υποσέλιδου"/>
          <p:cNvSpPr>
            <a:spLocks noGrp="1"/>
          </p:cNvSpPr>
          <p:nvPr>
            <p:ph type="ftr" sz="quarter" idx="11"/>
          </p:nvPr>
        </p:nvSpPr>
        <p:spPr/>
        <p:txBody>
          <a:bodyPr/>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5" name="4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10</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2006 Θέμα 3</a:t>
            </a:r>
            <a:r>
              <a:rPr lang="el-GR" baseline="30000" dirty="0" smtClean="0"/>
              <a:t>ο</a:t>
            </a:r>
            <a:r>
              <a:rPr lang="el-GR" dirty="0" smtClean="0"/>
              <a:t> (επαναληπτικές)</a:t>
            </a:r>
            <a:endParaRPr lang="el-GR" dirty="0"/>
          </a:p>
        </p:txBody>
      </p:sp>
      <p:sp>
        <p:nvSpPr>
          <p:cNvPr id="3" name="2 - Θέση περιεχομένου"/>
          <p:cNvSpPr>
            <a:spLocks noGrp="1"/>
          </p:cNvSpPr>
          <p:nvPr>
            <p:ph sz="half" idx="1"/>
          </p:nvPr>
        </p:nvSpPr>
        <p:spPr>
          <a:xfrm>
            <a:off x="1435608" y="1524000"/>
            <a:ext cx="3279268" cy="4663440"/>
          </a:xfrm>
        </p:spPr>
        <p:txBody>
          <a:bodyPr numCol="1">
            <a:normAutofit/>
          </a:bodyPr>
          <a:lstStyle/>
          <a:p>
            <a:pPr marL="36000" indent="0">
              <a:lnSpc>
                <a:spcPct val="120000"/>
              </a:lnSpc>
              <a:spcBef>
                <a:spcPts val="0"/>
              </a:spcBef>
              <a:buNone/>
            </a:pPr>
            <a:r>
              <a:rPr lang="el-GR" dirty="0" smtClean="0"/>
              <a:t>διαβάζει τη διάρκεια στάθμευσης σε ώρες και τη δέχεται μόνο εφ’ όσον είναι μεγαλύτερη από το 0.</a:t>
            </a:r>
          </a:p>
          <a:p>
            <a:pPr marL="36000" indent="0" algn="r">
              <a:lnSpc>
                <a:spcPct val="120000"/>
              </a:lnSpc>
              <a:spcBef>
                <a:spcPts val="0"/>
              </a:spcBef>
              <a:buNone/>
            </a:pPr>
            <a:r>
              <a:rPr lang="el-GR" dirty="0" smtClean="0"/>
              <a:t>Μονάδες 3</a:t>
            </a:r>
          </a:p>
        </p:txBody>
      </p:sp>
      <p:sp>
        <p:nvSpPr>
          <p:cNvPr id="7" name="6 - Θέση περιεχομένου"/>
          <p:cNvSpPr>
            <a:spLocks noGrp="1"/>
          </p:cNvSpPr>
          <p:nvPr>
            <p:ph sz="half" idx="2"/>
          </p:nvPr>
        </p:nvSpPr>
        <p:spPr>
          <a:xfrm>
            <a:off x="4786314" y="1524000"/>
            <a:ext cx="4147374" cy="4663440"/>
          </a:xfrm>
        </p:spPr>
        <p:txBody>
          <a:bodyPr>
            <a:noAutofit/>
          </a:bodyPr>
          <a:lstStyle/>
          <a:p>
            <a:pPr marL="0" indent="0" defTabSz="360000">
              <a:spcBef>
                <a:spcPts val="0"/>
              </a:spcBef>
              <a:buNone/>
            </a:pPr>
            <a:r>
              <a:rPr lang="el-GR" sz="1600" b="1" dirty="0" smtClean="0"/>
              <a:t>ΔΙΑΒΑΣΕ</a:t>
            </a:r>
            <a:r>
              <a:rPr lang="el-GR" sz="1600" dirty="0" smtClean="0"/>
              <a:t> </a:t>
            </a:r>
            <a:r>
              <a:rPr lang="el-GR" sz="1600" dirty="0" err="1" smtClean="0"/>
              <a:t>αρ_κυκλοφορίας</a:t>
            </a:r>
            <a:endParaRPr lang="en-US" sz="1600" dirty="0" smtClean="0"/>
          </a:p>
          <a:p>
            <a:pPr marL="0" indent="0" defTabSz="360000">
              <a:spcBef>
                <a:spcPts val="0"/>
              </a:spcBef>
              <a:buNone/>
            </a:pPr>
            <a:r>
              <a:rPr lang="el-GR" sz="1600" b="1" dirty="0" smtClean="0"/>
              <a:t>ΟΣΟ</a:t>
            </a:r>
            <a:r>
              <a:rPr lang="el-GR" sz="1600" dirty="0" smtClean="0"/>
              <a:t> </a:t>
            </a:r>
            <a:r>
              <a:rPr lang="el-GR" sz="1600" b="1" dirty="0" smtClean="0"/>
              <a:t>(</a:t>
            </a:r>
            <a:r>
              <a:rPr lang="el-GR" sz="1600" dirty="0" err="1" smtClean="0"/>
              <a:t>αρ_κυκλοφορίας</a:t>
            </a:r>
            <a:r>
              <a:rPr lang="el-GR" sz="1600" dirty="0" smtClean="0"/>
              <a:t> </a:t>
            </a:r>
            <a:r>
              <a:rPr lang="el-GR" sz="1600" b="1" dirty="0" smtClean="0"/>
              <a:t>&lt;&gt;</a:t>
            </a:r>
            <a:r>
              <a:rPr lang="el-GR" sz="1600" dirty="0" smtClean="0"/>
              <a:t> "0"</a:t>
            </a:r>
            <a:r>
              <a:rPr lang="el-GR" sz="1600" b="1" dirty="0" smtClean="0"/>
              <a:t>)</a:t>
            </a:r>
            <a:r>
              <a:rPr lang="el-GR" sz="1600" dirty="0" smtClean="0"/>
              <a:t> </a:t>
            </a:r>
            <a:r>
              <a:rPr lang="el-GR" sz="1600" b="1" dirty="0" smtClean="0"/>
              <a:t>ΕΠΑΝΑΛΑΒΕ</a:t>
            </a:r>
            <a:endParaRPr lang="en-US" sz="1600" b="1" dirty="0" smtClean="0"/>
          </a:p>
          <a:p>
            <a:pPr marL="0" indent="0" defTabSz="360000">
              <a:spcBef>
                <a:spcPts val="0"/>
              </a:spcBef>
              <a:buNone/>
            </a:pPr>
            <a:r>
              <a:rPr lang="en-US" sz="1600" b="1" dirty="0" smtClean="0"/>
              <a:t>	</a:t>
            </a:r>
            <a:r>
              <a:rPr lang="el-GR" sz="1600" b="1" dirty="0" smtClean="0"/>
              <a:t>ΑΡΧΗ_ΕΠΑΝΑΛΗΨΗΣ</a:t>
            </a:r>
            <a:endParaRPr lang="en-US" sz="1600" b="1" dirty="0" smtClean="0"/>
          </a:p>
          <a:p>
            <a:pPr marL="0" indent="0" defTabSz="360000">
              <a:spcBef>
                <a:spcPts val="0"/>
              </a:spcBef>
              <a:buNone/>
            </a:pPr>
            <a:r>
              <a:rPr lang="en-US" sz="1600" b="1" dirty="0" smtClean="0"/>
              <a:t>		</a:t>
            </a:r>
            <a:r>
              <a:rPr lang="el-GR" sz="1600" b="1" dirty="0" smtClean="0"/>
              <a:t>ΔΙΑΒΑΣΕ</a:t>
            </a:r>
            <a:r>
              <a:rPr lang="el-GR" sz="1600" dirty="0" smtClean="0"/>
              <a:t> διάρκεια</a:t>
            </a:r>
            <a:endParaRPr lang="en-US" sz="1600" dirty="0" smtClean="0"/>
          </a:p>
          <a:p>
            <a:pPr marL="0" indent="0" defTabSz="360000">
              <a:spcBef>
                <a:spcPts val="0"/>
              </a:spcBef>
              <a:buNone/>
            </a:pPr>
            <a:r>
              <a:rPr lang="en-US" sz="1600" b="1" dirty="0" smtClean="0"/>
              <a:t>	</a:t>
            </a:r>
            <a:r>
              <a:rPr lang="el-GR" sz="1600" b="1" dirty="0" smtClean="0"/>
              <a:t>ΜΕΧΡΙΣ_ΟΤΟΥ</a:t>
            </a:r>
            <a:r>
              <a:rPr lang="el-GR" sz="1600" dirty="0" smtClean="0"/>
              <a:t> διάρκεια </a:t>
            </a:r>
            <a:r>
              <a:rPr lang="el-GR" sz="1600" b="1" dirty="0" smtClean="0"/>
              <a:t>&gt;</a:t>
            </a:r>
            <a:r>
              <a:rPr lang="el-GR" sz="1600" dirty="0" smtClean="0"/>
              <a:t> 0</a:t>
            </a:r>
            <a:endParaRPr lang="en-US" sz="1600" dirty="0" smtClean="0"/>
          </a:p>
          <a:p>
            <a:pPr marL="0" indent="0" defTabSz="360000">
              <a:spcBef>
                <a:spcPts val="0"/>
              </a:spcBef>
              <a:buNone/>
            </a:pPr>
            <a:r>
              <a:rPr lang="en-US" sz="1600" dirty="0" smtClean="0"/>
              <a:t>	</a:t>
            </a:r>
            <a:r>
              <a:rPr lang="el-GR" sz="1600" dirty="0" smtClean="0">
                <a:solidFill>
                  <a:schemeClr val="bg1"/>
                </a:solidFill>
              </a:rPr>
              <a:t>ποσό </a:t>
            </a:r>
            <a:r>
              <a:rPr lang="el-GR" sz="1600" b="1" dirty="0" smtClean="0">
                <a:solidFill>
                  <a:schemeClr val="bg1"/>
                </a:solidFill>
                <a:sym typeface="Wingdings" pitchFamily="2" charset="2"/>
              </a:rPr>
              <a:t></a:t>
            </a:r>
            <a:r>
              <a:rPr lang="el-GR" sz="1600" dirty="0" smtClean="0">
                <a:solidFill>
                  <a:schemeClr val="bg1"/>
                </a:solidFill>
              </a:rPr>
              <a:t> </a:t>
            </a:r>
            <a:r>
              <a:rPr lang="el-GR" sz="1600" dirty="0" err="1" smtClean="0">
                <a:solidFill>
                  <a:schemeClr val="bg1"/>
                </a:solidFill>
              </a:rPr>
              <a:t>Υπολόγισε_Χρέωση</a:t>
            </a:r>
            <a:r>
              <a:rPr lang="el-GR" sz="1600" dirty="0" smtClean="0">
                <a:solidFill>
                  <a:schemeClr val="bg1"/>
                </a:solidFill>
              </a:rPr>
              <a:t> </a:t>
            </a:r>
            <a:r>
              <a:rPr lang="el-GR" sz="1600" b="1" dirty="0" smtClean="0">
                <a:solidFill>
                  <a:schemeClr val="bg1"/>
                </a:solidFill>
              </a:rPr>
              <a:t>(</a:t>
            </a:r>
            <a:r>
              <a:rPr lang="el-GR" sz="1600" dirty="0" smtClean="0">
                <a:solidFill>
                  <a:schemeClr val="bg1"/>
                </a:solidFill>
              </a:rPr>
              <a:t>διάρκεια</a:t>
            </a:r>
            <a:r>
              <a:rPr lang="el-GR" sz="1600" b="1" dirty="0" smtClean="0">
                <a:solidFill>
                  <a:schemeClr val="bg1"/>
                </a:solidFill>
              </a:rPr>
              <a:t>)</a:t>
            </a:r>
            <a:r>
              <a:rPr lang="el-GR" sz="1600" dirty="0" smtClean="0">
                <a:solidFill>
                  <a:schemeClr val="bg1"/>
                </a:solidFill>
              </a:rPr>
              <a:t> </a:t>
            </a:r>
            <a:endParaRPr lang="en-US" sz="1600" dirty="0" smtClean="0">
              <a:solidFill>
                <a:schemeClr val="bg1"/>
              </a:solidFill>
            </a:endParaRPr>
          </a:p>
          <a:p>
            <a:pPr marL="0" indent="0" defTabSz="360000">
              <a:spcBef>
                <a:spcPts val="0"/>
              </a:spcBef>
              <a:buNone/>
            </a:pPr>
            <a:r>
              <a:rPr lang="en-US" sz="1600" b="1" dirty="0" smtClean="0">
                <a:solidFill>
                  <a:schemeClr val="bg1"/>
                </a:solidFill>
              </a:rPr>
              <a:t>	</a:t>
            </a:r>
            <a:r>
              <a:rPr lang="el-GR" sz="1600" b="1" dirty="0" smtClean="0">
                <a:solidFill>
                  <a:schemeClr val="bg1"/>
                </a:solidFill>
              </a:rPr>
              <a:t>ΓΡΑΨΕ</a:t>
            </a:r>
            <a:r>
              <a:rPr lang="el-GR" sz="1600" dirty="0" smtClean="0">
                <a:solidFill>
                  <a:schemeClr val="bg1"/>
                </a:solidFill>
              </a:rPr>
              <a:t> </a:t>
            </a:r>
            <a:r>
              <a:rPr lang="el-GR" sz="1600" dirty="0" err="1" smtClean="0">
                <a:solidFill>
                  <a:schemeClr val="bg1"/>
                </a:solidFill>
              </a:rPr>
              <a:t>αρ_κυκλοφορίας</a:t>
            </a:r>
            <a:r>
              <a:rPr lang="el-GR" sz="1600" b="1" dirty="0" smtClean="0">
                <a:solidFill>
                  <a:schemeClr val="bg1"/>
                </a:solidFill>
              </a:rPr>
              <a:t>,</a:t>
            </a:r>
            <a:r>
              <a:rPr lang="el-GR" sz="1600" dirty="0" smtClean="0">
                <a:solidFill>
                  <a:schemeClr val="bg1"/>
                </a:solidFill>
              </a:rPr>
              <a:t> ποσό</a:t>
            </a:r>
            <a:endParaRPr lang="en-US" sz="1600" dirty="0" smtClean="0">
              <a:solidFill>
                <a:schemeClr val="bg1"/>
              </a:solidFill>
            </a:endParaRPr>
          </a:p>
          <a:p>
            <a:pPr marL="0" indent="0" defTabSz="360000">
              <a:spcBef>
                <a:spcPts val="0"/>
              </a:spcBef>
              <a:buNone/>
            </a:pPr>
            <a:r>
              <a:rPr lang="en-US" sz="1600" b="1" dirty="0" smtClean="0">
                <a:solidFill>
                  <a:schemeClr val="bg1"/>
                </a:solidFill>
              </a:rPr>
              <a:t>	</a:t>
            </a:r>
            <a:r>
              <a:rPr lang="el-GR" sz="1600" b="1" dirty="0" smtClean="0">
                <a:solidFill>
                  <a:schemeClr val="bg1"/>
                </a:solidFill>
              </a:rPr>
              <a:t>ΑΝ</a:t>
            </a:r>
            <a:r>
              <a:rPr lang="el-GR" sz="1600" dirty="0" smtClean="0">
                <a:solidFill>
                  <a:schemeClr val="bg1"/>
                </a:solidFill>
              </a:rPr>
              <a:t> διάρκεια </a:t>
            </a:r>
            <a:r>
              <a:rPr lang="el-GR" sz="1600" b="1" dirty="0" smtClean="0">
                <a:solidFill>
                  <a:schemeClr val="bg1"/>
                </a:solidFill>
              </a:rPr>
              <a:t>&lt;=</a:t>
            </a:r>
            <a:r>
              <a:rPr lang="el-GR" sz="1600" dirty="0" smtClean="0">
                <a:solidFill>
                  <a:schemeClr val="bg1"/>
                </a:solidFill>
              </a:rPr>
              <a:t> 2 </a:t>
            </a:r>
            <a:r>
              <a:rPr lang="el-GR" sz="1600" b="1" dirty="0" smtClean="0">
                <a:solidFill>
                  <a:schemeClr val="bg1"/>
                </a:solidFill>
              </a:rPr>
              <a:t>ΤΟΤΕ</a:t>
            </a:r>
            <a:endParaRPr lang="en-US" sz="1600" b="1" dirty="0" smtClean="0">
              <a:solidFill>
                <a:schemeClr val="bg1"/>
              </a:solidFill>
            </a:endParaRPr>
          </a:p>
          <a:p>
            <a:pPr marL="0" indent="0" defTabSz="360000">
              <a:spcBef>
                <a:spcPts val="0"/>
              </a:spcBef>
              <a:buNone/>
            </a:pPr>
            <a:r>
              <a:rPr lang="en-US" sz="1600" dirty="0" smtClean="0">
                <a:solidFill>
                  <a:schemeClr val="bg1"/>
                </a:solidFill>
              </a:rPr>
              <a:t>		</a:t>
            </a:r>
            <a:r>
              <a:rPr lang="el-GR" sz="1600" dirty="0" smtClean="0">
                <a:solidFill>
                  <a:schemeClr val="bg1"/>
                </a:solidFill>
              </a:rPr>
              <a:t>πλήθος </a:t>
            </a:r>
            <a:r>
              <a:rPr lang="el-GR" sz="1600" b="1" dirty="0" smtClean="0">
                <a:solidFill>
                  <a:schemeClr val="bg1"/>
                </a:solidFill>
                <a:sym typeface="Wingdings" pitchFamily="2" charset="2"/>
              </a:rPr>
              <a:t></a:t>
            </a:r>
            <a:r>
              <a:rPr lang="el-GR" sz="1600" dirty="0" smtClean="0">
                <a:solidFill>
                  <a:schemeClr val="bg1"/>
                </a:solidFill>
              </a:rPr>
              <a:t> πλήθος </a:t>
            </a:r>
            <a:r>
              <a:rPr lang="el-GR" sz="1600" b="1" dirty="0" smtClean="0">
                <a:solidFill>
                  <a:schemeClr val="bg1"/>
                </a:solidFill>
              </a:rPr>
              <a:t>+</a:t>
            </a:r>
            <a:r>
              <a:rPr lang="el-GR" sz="1600" dirty="0" smtClean="0">
                <a:solidFill>
                  <a:schemeClr val="bg1"/>
                </a:solidFill>
              </a:rPr>
              <a:t> 1</a:t>
            </a:r>
            <a:endParaRPr lang="en-US" sz="1600" dirty="0" smtClean="0">
              <a:solidFill>
                <a:schemeClr val="bg1"/>
              </a:solidFill>
            </a:endParaRPr>
          </a:p>
          <a:p>
            <a:pPr marL="0" indent="0" defTabSz="360000">
              <a:spcBef>
                <a:spcPts val="0"/>
              </a:spcBef>
              <a:buNone/>
            </a:pPr>
            <a:r>
              <a:rPr lang="en-US" sz="1600" b="1" dirty="0" smtClean="0">
                <a:solidFill>
                  <a:schemeClr val="bg1"/>
                </a:solidFill>
              </a:rPr>
              <a:t>	</a:t>
            </a:r>
            <a:r>
              <a:rPr lang="el-GR" sz="1600" b="1" dirty="0" smtClean="0">
                <a:solidFill>
                  <a:schemeClr val="bg1"/>
                </a:solidFill>
              </a:rPr>
              <a:t>ΤΕΛΟΣ_ΑΝ</a:t>
            </a:r>
            <a:endParaRPr lang="en-US" sz="1600" b="1" dirty="0" smtClean="0">
              <a:solidFill>
                <a:schemeClr val="bg1"/>
              </a:solidFill>
            </a:endParaRPr>
          </a:p>
          <a:p>
            <a:pPr marL="0" indent="0" defTabSz="360000">
              <a:spcBef>
                <a:spcPts val="0"/>
              </a:spcBef>
              <a:buNone/>
            </a:pPr>
            <a:r>
              <a:rPr lang="en-US" sz="1600" b="1" dirty="0" smtClean="0"/>
              <a:t>	</a:t>
            </a:r>
            <a:r>
              <a:rPr lang="el-GR" sz="1600" b="1" dirty="0" smtClean="0"/>
              <a:t>ΔΙΑΒΑΣΕ</a:t>
            </a:r>
            <a:r>
              <a:rPr lang="el-GR" sz="1600" dirty="0" smtClean="0"/>
              <a:t> </a:t>
            </a:r>
            <a:r>
              <a:rPr lang="el-GR" sz="1600" dirty="0" err="1" smtClean="0"/>
              <a:t>αρ_κυκλοφορίας</a:t>
            </a:r>
            <a:endParaRPr lang="en-US" sz="1600" dirty="0" smtClean="0"/>
          </a:p>
          <a:p>
            <a:pPr marL="0" indent="0" defTabSz="360000">
              <a:spcBef>
                <a:spcPts val="0"/>
              </a:spcBef>
              <a:buNone/>
            </a:pPr>
            <a:r>
              <a:rPr lang="el-GR" sz="1600" b="1" dirty="0" smtClean="0"/>
              <a:t>ΤΕΛΟΣ_ΕΠΑΝΑΛΗΨΗΣ</a:t>
            </a:r>
            <a:r>
              <a:rPr lang="el-GR" sz="1600" dirty="0" smtClean="0"/>
              <a:t> </a:t>
            </a:r>
            <a:endParaRPr lang="el-GR" sz="1600"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BB4A4959-7EA0-4417-A2E7-50CA390A5ECA}"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6" name="5 - Θέση υποσέλιδου"/>
          <p:cNvSpPr>
            <a:spLocks noGrp="1"/>
          </p:cNvSpPr>
          <p:nvPr>
            <p:ph type="ftr" sz="quarter" idx="11"/>
          </p:nvPr>
        </p:nvSpPr>
        <p:spPr/>
        <p:txBody>
          <a:bodyPr/>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5" name="4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11</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xEl>
                                              <p:pRg st="10" end="1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2006 Θέμα 3</a:t>
            </a:r>
            <a:r>
              <a:rPr lang="el-GR" baseline="30000" dirty="0" smtClean="0"/>
              <a:t>ο</a:t>
            </a:r>
            <a:r>
              <a:rPr lang="el-GR" dirty="0" smtClean="0"/>
              <a:t> (επαναληπτικές)</a:t>
            </a:r>
            <a:endParaRPr lang="el-GR" dirty="0"/>
          </a:p>
        </p:txBody>
      </p:sp>
      <p:sp>
        <p:nvSpPr>
          <p:cNvPr id="3" name="2 - Θέση περιεχομένου"/>
          <p:cNvSpPr>
            <a:spLocks noGrp="1"/>
          </p:cNvSpPr>
          <p:nvPr>
            <p:ph sz="half" idx="1"/>
          </p:nvPr>
        </p:nvSpPr>
        <p:spPr>
          <a:xfrm>
            <a:off x="1435608" y="1524000"/>
            <a:ext cx="3279268" cy="4663440"/>
          </a:xfrm>
        </p:spPr>
        <p:txBody>
          <a:bodyPr numCol="1">
            <a:normAutofit/>
          </a:bodyPr>
          <a:lstStyle/>
          <a:p>
            <a:pPr marL="36000" indent="0">
              <a:lnSpc>
                <a:spcPct val="120000"/>
              </a:lnSpc>
              <a:spcBef>
                <a:spcPts val="0"/>
              </a:spcBef>
              <a:buNone/>
            </a:pPr>
            <a:r>
              <a:rPr lang="el-GR" dirty="0" smtClean="0"/>
              <a:t>καλεί υποπρόγραμμα για τον υπολογισμό του ποσού που πρέπει να πληρώσει ο κάτοχός του.</a:t>
            </a:r>
          </a:p>
          <a:p>
            <a:pPr marL="36000" indent="0" algn="r">
              <a:lnSpc>
                <a:spcPct val="120000"/>
              </a:lnSpc>
              <a:spcBef>
                <a:spcPts val="0"/>
              </a:spcBef>
              <a:buNone/>
            </a:pPr>
            <a:r>
              <a:rPr lang="el-GR" dirty="0" smtClean="0"/>
              <a:t>Μονάδες 2</a:t>
            </a:r>
          </a:p>
        </p:txBody>
      </p:sp>
      <p:sp>
        <p:nvSpPr>
          <p:cNvPr id="7" name="6 - Θέση περιεχομένου"/>
          <p:cNvSpPr>
            <a:spLocks noGrp="1"/>
          </p:cNvSpPr>
          <p:nvPr>
            <p:ph sz="half" idx="2"/>
          </p:nvPr>
        </p:nvSpPr>
        <p:spPr>
          <a:xfrm>
            <a:off x="4786314" y="1524000"/>
            <a:ext cx="4147374" cy="4663440"/>
          </a:xfrm>
        </p:spPr>
        <p:txBody>
          <a:bodyPr>
            <a:noAutofit/>
          </a:bodyPr>
          <a:lstStyle/>
          <a:p>
            <a:pPr marL="0" indent="0" defTabSz="360000">
              <a:spcBef>
                <a:spcPts val="0"/>
              </a:spcBef>
              <a:buNone/>
            </a:pPr>
            <a:r>
              <a:rPr lang="el-GR" sz="1600" b="1" dirty="0" smtClean="0"/>
              <a:t>ΔΙΑΒΑΣΕ</a:t>
            </a:r>
            <a:r>
              <a:rPr lang="el-GR" sz="1600" dirty="0" smtClean="0"/>
              <a:t> </a:t>
            </a:r>
            <a:r>
              <a:rPr lang="el-GR" sz="1600" dirty="0" err="1" smtClean="0"/>
              <a:t>αρ_κυκλοφορίας</a:t>
            </a:r>
            <a:endParaRPr lang="en-US" sz="1600" dirty="0" smtClean="0"/>
          </a:p>
          <a:p>
            <a:pPr marL="0" indent="0" defTabSz="360000">
              <a:spcBef>
                <a:spcPts val="0"/>
              </a:spcBef>
              <a:buNone/>
            </a:pPr>
            <a:r>
              <a:rPr lang="el-GR" sz="1600" b="1" dirty="0" smtClean="0"/>
              <a:t>ΟΣΟ</a:t>
            </a:r>
            <a:r>
              <a:rPr lang="el-GR" sz="1600" dirty="0" smtClean="0"/>
              <a:t> </a:t>
            </a:r>
            <a:r>
              <a:rPr lang="el-GR" sz="1600" b="1" dirty="0" smtClean="0"/>
              <a:t>(</a:t>
            </a:r>
            <a:r>
              <a:rPr lang="el-GR" sz="1600" dirty="0" err="1" smtClean="0"/>
              <a:t>αρ_κυκλοφορίας</a:t>
            </a:r>
            <a:r>
              <a:rPr lang="el-GR" sz="1600" dirty="0" smtClean="0"/>
              <a:t> </a:t>
            </a:r>
            <a:r>
              <a:rPr lang="el-GR" sz="1600" b="1" dirty="0" smtClean="0"/>
              <a:t>&lt;&gt;</a:t>
            </a:r>
            <a:r>
              <a:rPr lang="el-GR" sz="1600" dirty="0" smtClean="0"/>
              <a:t> "0"</a:t>
            </a:r>
            <a:r>
              <a:rPr lang="el-GR" sz="1600" b="1" dirty="0" smtClean="0"/>
              <a:t>)</a:t>
            </a:r>
            <a:r>
              <a:rPr lang="el-GR" sz="1600" dirty="0" smtClean="0"/>
              <a:t> </a:t>
            </a:r>
            <a:r>
              <a:rPr lang="el-GR" sz="1600" b="1" dirty="0" smtClean="0"/>
              <a:t>ΕΠΑΝΑΛΑΒΕ</a:t>
            </a:r>
            <a:endParaRPr lang="en-US" sz="1600" b="1" dirty="0" smtClean="0"/>
          </a:p>
          <a:p>
            <a:pPr marL="0" indent="0" defTabSz="360000">
              <a:spcBef>
                <a:spcPts val="0"/>
              </a:spcBef>
              <a:buNone/>
            </a:pPr>
            <a:r>
              <a:rPr lang="en-US" sz="1600" b="1" dirty="0" smtClean="0"/>
              <a:t>	</a:t>
            </a:r>
            <a:r>
              <a:rPr lang="el-GR" sz="1600" b="1" dirty="0" smtClean="0"/>
              <a:t>ΑΡΧΗ_ΕΠΑΝΑΛΗΨΗΣ</a:t>
            </a:r>
            <a:endParaRPr lang="en-US" sz="1600" b="1" dirty="0" smtClean="0"/>
          </a:p>
          <a:p>
            <a:pPr marL="0" indent="0" defTabSz="360000">
              <a:spcBef>
                <a:spcPts val="0"/>
              </a:spcBef>
              <a:buNone/>
            </a:pPr>
            <a:r>
              <a:rPr lang="en-US" sz="1600" b="1" dirty="0" smtClean="0"/>
              <a:t>		</a:t>
            </a:r>
            <a:r>
              <a:rPr lang="el-GR" sz="1600" b="1" dirty="0" smtClean="0"/>
              <a:t>ΔΙΑΒΑΣΕ</a:t>
            </a:r>
            <a:r>
              <a:rPr lang="el-GR" sz="1600" dirty="0" smtClean="0"/>
              <a:t> διάρκεια</a:t>
            </a:r>
            <a:endParaRPr lang="en-US" sz="1600" dirty="0" smtClean="0"/>
          </a:p>
          <a:p>
            <a:pPr marL="0" indent="0" defTabSz="360000">
              <a:spcBef>
                <a:spcPts val="0"/>
              </a:spcBef>
              <a:buNone/>
            </a:pPr>
            <a:r>
              <a:rPr lang="en-US" sz="1600" b="1" dirty="0" smtClean="0"/>
              <a:t>	</a:t>
            </a:r>
            <a:r>
              <a:rPr lang="el-GR" sz="1600" b="1" dirty="0" smtClean="0"/>
              <a:t>ΜΕΧΡΙΣ_ΟΤΟΥ</a:t>
            </a:r>
            <a:r>
              <a:rPr lang="el-GR" sz="1600" dirty="0" smtClean="0"/>
              <a:t> διάρκεια </a:t>
            </a:r>
            <a:r>
              <a:rPr lang="el-GR" sz="1600" b="1" dirty="0" smtClean="0"/>
              <a:t>&gt;</a:t>
            </a:r>
            <a:r>
              <a:rPr lang="el-GR" sz="1600" dirty="0" smtClean="0"/>
              <a:t> 0</a:t>
            </a:r>
            <a:endParaRPr lang="en-US" sz="1600" dirty="0" smtClean="0"/>
          </a:p>
          <a:p>
            <a:pPr marL="0" indent="0" defTabSz="360000">
              <a:spcBef>
                <a:spcPts val="0"/>
              </a:spcBef>
              <a:buNone/>
            </a:pPr>
            <a:r>
              <a:rPr lang="en-US" sz="1600" dirty="0" smtClean="0"/>
              <a:t>	</a:t>
            </a:r>
            <a:r>
              <a:rPr lang="el-GR" sz="1600" dirty="0" smtClean="0"/>
              <a:t>ποσό </a:t>
            </a:r>
            <a:r>
              <a:rPr lang="el-GR" sz="1600" b="1" dirty="0" smtClean="0">
                <a:sym typeface="Wingdings" pitchFamily="2" charset="2"/>
              </a:rPr>
              <a:t></a:t>
            </a:r>
            <a:r>
              <a:rPr lang="el-GR" sz="1600" dirty="0" smtClean="0"/>
              <a:t> </a:t>
            </a:r>
            <a:r>
              <a:rPr lang="el-GR" sz="1600" dirty="0" err="1" smtClean="0"/>
              <a:t>Υπολόγισε_Χρέωση</a:t>
            </a:r>
            <a:r>
              <a:rPr lang="el-GR" sz="1600" dirty="0" smtClean="0"/>
              <a:t> </a:t>
            </a:r>
            <a:r>
              <a:rPr lang="el-GR" sz="1600" b="1" dirty="0" smtClean="0"/>
              <a:t>(</a:t>
            </a:r>
            <a:r>
              <a:rPr lang="el-GR" sz="1600" dirty="0" smtClean="0"/>
              <a:t>διάρκεια</a:t>
            </a:r>
            <a:r>
              <a:rPr lang="el-GR" sz="1600" b="1" dirty="0" smtClean="0"/>
              <a:t>)</a:t>
            </a:r>
            <a:r>
              <a:rPr lang="el-GR" sz="1600" dirty="0" smtClean="0"/>
              <a:t> </a:t>
            </a:r>
            <a:endParaRPr lang="en-US" sz="1600" dirty="0" smtClean="0"/>
          </a:p>
          <a:p>
            <a:pPr marL="0" indent="0" defTabSz="360000">
              <a:spcBef>
                <a:spcPts val="0"/>
              </a:spcBef>
              <a:buNone/>
            </a:pPr>
            <a:r>
              <a:rPr lang="en-US" sz="1600" b="1" dirty="0" smtClean="0">
                <a:solidFill>
                  <a:schemeClr val="bg1"/>
                </a:solidFill>
              </a:rPr>
              <a:t>	</a:t>
            </a:r>
            <a:r>
              <a:rPr lang="el-GR" sz="1600" b="1" dirty="0" smtClean="0">
                <a:solidFill>
                  <a:schemeClr val="bg1"/>
                </a:solidFill>
              </a:rPr>
              <a:t>ΓΡΑΨΕ</a:t>
            </a:r>
            <a:r>
              <a:rPr lang="el-GR" sz="1600" dirty="0" smtClean="0">
                <a:solidFill>
                  <a:schemeClr val="bg1"/>
                </a:solidFill>
              </a:rPr>
              <a:t> </a:t>
            </a:r>
            <a:r>
              <a:rPr lang="el-GR" sz="1600" dirty="0" err="1" smtClean="0">
                <a:solidFill>
                  <a:schemeClr val="bg1"/>
                </a:solidFill>
              </a:rPr>
              <a:t>αρ_κυκλοφορίας</a:t>
            </a:r>
            <a:r>
              <a:rPr lang="el-GR" sz="1600" b="1" dirty="0" smtClean="0">
                <a:solidFill>
                  <a:schemeClr val="bg1"/>
                </a:solidFill>
              </a:rPr>
              <a:t>,</a:t>
            </a:r>
            <a:r>
              <a:rPr lang="el-GR" sz="1600" dirty="0" smtClean="0">
                <a:solidFill>
                  <a:schemeClr val="bg1"/>
                </a:solidFill>
              </a:rPr>
              <a:t> ποσό</a:t>
            </a:r>
            <a:endParaRPr lang="en-US" sz="1600" dirty="0" smtClean="0">
              <a:solidFill>
                <a:schemeClr val="bg1"/>
              </a:solidFill>
            </a:endParaRPr>
          </a:p>
          <a:p>
            <a:pPr marL="0" indent="0" defTabSz="360000">
              <a:spcBef>
                <a:spcPts val="0"/>
              </a:spcBef>
              <a:buNone/>
            </a:pPr>
            <a:r>
              <a:rPr lang="en-US" sz="1600" b="1" dirty="0" smtClean="0">
                <a:solidFill>
                  <a:schemeClr val="bg1"/>
                </a:solidFill>
              </a:rPr>
              <a:t>	</a:t>
            </a:r>
            <a:r>
              <a:rPr lang="el-GR" sz="1600" b="1" dirty="0" smtClean="0">
                <a:solidFill>
                  <a:schemeClr val="bg1"/>
                </a:solidFill>
              </a:rPr>
              <a:t>ΑΝ</a:t>
            </a:r>
            <a:r>
              <a:rPr lang="el-GR" sz="1600" dirty="0" smtClean="0">
                <a:solidFill>
                  <a:schemeClr val="bg1"/>
                </a:solidFill>
              </a:rPr>
              <a:t> διάρκεια </a:t>
            </a:r>
            <a:r>
              <a:rPr lang="el-GR" sz="1600" b="1" dirty="0" smtClean="0">
                <a:solidFill>
                  <a:schemeClr val="bg1"/>
                </a:solidFill>
              </a:rPr>
              <a:t>&lt;=</a:t>
            </a:r>
            <a:r>
              <a:rPr lang="el-GR" sz="1600" dirty="0" smtClean="0">
                <a:solidFill>
                  <a:schemeClr val="bg1"/>
                </a:solidFill>
              </a:rPr>
              <a:t> 2 </a:t>
            </a:r>
            <a:r>
              <a:rPr lang="el-GR" sz="1600" b="1" dirty="0" smtClean="0">
                <a:solidFill>
                  <a:schemeClr val="bg1"/>
                </a:solidFill>
              </a:rPr>
              <a:t>ΤΟΤΕ</a:t>
            </a:r>
            <a:endParaRPr lang="en-US" sz="1600" b="1" dirty="0" smtClean="0">
              <a:solidFill>
                <a:schemeClr val="bg1"/>
              </a:solidFill>
            </a:endParaRPr>
          </a:p>
          <a:p>
            <a:pPr marL="0" indent="0" defTabSz="360000">
              <a:spcBef>
                <a:spcPts val="0"/>
              </a:spcBef>
              <a:buNone/>
            </a:pPr>
            <a:r>
              <a:rPr lang="en-US" sz="1600" dirty="0" smtClean="0">
                <a:solidFill>
                  <a:schemeClr val="bg1"/>
                </a:solidFill>
              </a:rPr>
              <a:t>		</a:t>
            </a:r>
            <a:r>
              <a:rPr lang="el-GR" sz="1600" dirty="0" smtClean="0">
                <a:solidFill>
                  <a:schemeClr val="bg1"/>
                </a:solidFill>
              </a:rPr>
              <a:t>πλήθος </a:t>
            </a:r>
            <a:r>
              <a:rPr lang="el-GR" sz="1600" b="1" dirty="0" smtClean="0">
                <a:solidFill>
                  <a:schemeClr val="bg1"/>
                </a:solidFill>
                <a:sym typeface="Wingdings" pitchFamily="2" charset="2"/>
              </a:rPr>
              <a:t></a:t>
            </a:r>
            <a:r>
              <a:rPr lang="el-GR" sz="1600" dirty="0" smtClean="0">
                <a:solidFill>
                  <a:schemeClr val="bg1"/>
                </a:solidFill>
              </a:rPr>
              <a:t> πλήθος </a:t>
            </a:r>
            <a:r>
              <a:rPr lang="el-GR" sz="1600" b="1" dirty="0" smtClean="0">
                <a:solidFill>
                  <a:schemeClr val="bg1"/>
                </a:solidFill>
              </a:rPr>
              <a:t>+</a:t>
            </a:r>
            <a:r>
              <a:rPr lang="el-GR" sz="1600" dirty="0" smtClean="0">
                <a:solidFill>
                  <a:schemeClr val="bg1"/>
                </a:solidFill>
              </a:rPr>
              <a:t> 1</a:t>
            </a:r>
            <a:endParaRPr lang="en-US" sz="1600" dirty="0" smtClean="0">
              <a:solidFill>
                <a:schemeClr val="bg1"/>
              </a:solidFill>
            </a:endParaRPr>
          </a:p>
          <a:p>
            <a:pPr marL="0" indent="0" defTabSz="360000">
              <a:spcBef>
                <a:spcPts val="0"/>
              </a:spcBef>
              <a:buNone/>
            </a:pPr>
            <a:r>
              <a:rPr lang="en-US" sz="1600" b="1" dirty="0" smtClean="0">
                <a:solidFill>
                  <a:schemeClr val="bg1"/>
                </a:solidFill>
              </a:rPr>
              <a:t>	</a:t>
            </a:r>
            <a:r>
              <a:rPr lang="el-GR" sz="1600" b="1" dirty="0" smtClean="0">
                <a:solidFill>
                  <a:schemeClr val="bg1"/>
                </a:solidFill>
              </a:rPr>
              <a:t>ΤΕΛΟΣ_ΑΝ</a:t>
            </a:r>
            <a:endParaRPr lang="en-US" sz="1600" b="1" dirty="0" smtClean="0">
              <a:solidFill>
                <a:schemeClr val="bg1"/>
              </a:solidFill>
            </a:endParaRPr>
          </a:p>
          <a:p>
            <a:pPr marL="0" indent="0" defTabSz="360000">
              <a:spcBef>
                <a:spcPts val="0"/>
              </a:spcBef>
              <a:buNone/>
            </a:pPr>
            <a:r>
              <a:rPr lang="en-US" sz="1600" b="1" dirty="0" smtClean="0"/>
              <a:t>	</a:t>
            </a:r>
            <a:r>
              <a:rPr lang="el-GR" sz="1600" b="1" dirty="0" smtClean="0"/>
              <a:t>ΔΙΑΒΑΣΕ</a:t>
            </a:r>
            <a:r>
              <a:rPr lang="el-GR" sz="1600" dirty="0" smtClean="0"/>
              <a:t> </a:t>
            </a:r>
            <a:r>
              <a:rPr lang="el-GR" sz="1600" dirty="0" err="1" smtClean="0"/>
              <a:t>αρ_κυκλοφορίας</a:t>
            </a:r>
            <a:endParaRPr lang="en-US" sz="1600" dirty="0" smtClean="0"/>
          </a:p>
          <a:p>
            <a:pPr marL="0" indent="0" defTabSz="360000">
              <a:spcBef>
                <a:spcPts val="0"/>
              </a:spcBef>
              <a:buNone/>
            </a:pPr>
            <a:r>
              <a:rPr lang="el-GR" sz="1600" b="1" dirty="0" smtClean="0"/>
              <a:t>ΤΕΛΟΣ_ΕΠΑΝΑΛΗΨΗΣ</a:t>
            </a:r>
            <a:r>
              <a:rPr lang="el-GR" sz="1600" dirty="0" smtClean="0"/>
              <a:t> </a:t>
            </a:r>
            <a:endParaRPr lang="el-GR" sz="1600"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8EAD4C47-B5C8-4578-853C-2844B7CB4BFA}"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6" name="5 - Θέση υποσέλιδου"/>
          <p:cNvSpPr>
            <a:spLocks noGrp="1"/>
          </p:cNvSpPr>
          <p:nvPr>
            <p:ph type="ftr" sz="quarter" idx="11"/>
          </p:nvPr>
        </p:nvSpPr>
        <p:spPr/>
        <p:txBody>
          <a:bodyPr/>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5" name="4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12</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xEl>
                                              <p:pRg st="10" end="1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2006 Θέμα 3</a:t>
            </a:r>
            <a:r>
              <a:rPr lang="el-GR" baseline="30000" dirty="0" smtClean="0"/>
              <a:t>ο</a:t>
            </a:r>
            <a:r>
              <a:rPr lang="el-GR" dirty="0" smtClean="0"/>
              <a:t> (επαναληπτικές)</a:t>
            </a:r>
            <a:endParaRPr lang="el-GR" dirty="0"/>
          </a:p>
        </p:txBody>
      </p:sp>
      <p:sp>
        <p:nvSpPr>
          <p:cNvPr id="3" name="2 - Θέση περιεχομένου"/>
          <p:cNvSpPr>
            <a:spLocks noGrp="1"/>
          </p:cNvSpPr>
          <p:nvPr>
            <p:ph sz="half" idx="1"/>
          </p:nvPr>
        </p:nvSpPr>
        <p:spPr>
          <a:xfrm>
            <a:off x="1435608" y="1524000"/>
            <a:ext cx="3279268" cy="4663440"/>
          </a:xfrm>
        </p:spPr>
        <p:txBody>
          <a:bodyPr numCol="1">
            <a:normAutofit/>
          </a:bodyPr>
          <a:lstStyle/>
          <a:p>
            <a:pPr marL="36000" indent="0">
              <a:lnSpc>
                <a:spcPct val="120000"/>
              </a:lnSpc>
              <a:spcBef>
                <a:spcPts val="0"/>
              </a:spcBef>
              <a:buNone/>
            </a:pPr>
            <a:r>
              <a:rPr lang="el-GR" dirty="0" smtClean="0"/>
              <a:t>εμφανίζει τον αριθμό κυκλοφορίας και το ποσό που αναλογεί.</a:t>
            </a:r>
          </a:p>
          <a:p>
            <a:pPr marL="36000" indent="0" algn="r">
              <a:lnSpc>
                <a:spcPct val="120000"/>
              </a:lnSpc>
              <a:spcBef>
                <a:spcPts val="0"/>
              </a:spcBef>
              <a:buNone/>
            </a:pPr>
            <a:r>
              <a:rPr lang="el-GR" dirty="0" smtClean="0"/>
              <a:t>Μονάδες 2</a:t>
            </a:r>
          </a:p>
        </p:txBody>
      </p:sp>
      <p:sp>
        <p:nvSpPr>
          <p:cNvPr id="7" name="6 - Θέση περιεχομένου"/>
          <p:cNvSpPr>
            <a:spLocks noGrp="1"/>
          </p:cNvSpPr>
          <p:nvPr>
            <p:ph sz="half" idx="2"/>
          </p:nvPr>
        </p:nvSpPr>
        <p:spPr>
          <a:xfrm>
            <a:off x="4786314" y="1524000"/>
            <a:ext cx="4147374" cy="4663440"/>
          </a:xfrm>
        </p:spPr>
        <p:txBody>
          <a:bodyPr>
            <a:noAutofit/>
          </a:bodyPr>
          <a:lstStyle/>
          <a:p>
            <a:pPr marL="0" indent="0" defTabSz="360000">
              <a:spcBef>
                <a:spcPts val="0"/>
              </a:spcBef>
              <a:buNone/>
            </a:pPr>
            <a:r>
              <a:rPr lang="el-GR" sz="1600" b="1" dirty="0" smtClean="0"/>
              <a:t>ΔΙΑΒΑΣΕ</a:t>
            </a:r>
            <a:r>
              <a:rPr lang="el-GR" sz="1600" dirty="0" smtClean="0"/>
              <a:t> </a:t>
            </a:r>
            <a:r>
              <a:rPr lang="el-GR" sz="1600" dirty="0" err="1" smtClean="0"/>
              <a:t>αρ_κυκλοφορίας</a:t>
            </a:r>
            <a:endParaRPr lang="en-US" sz="1600" dirty="0" smtClean="0"/>
          </a:p>
          <a:p>
            <a:pPr marL="0" indent="0" defTabSz="360000">
              <a:spcBef>
                <a:spcPts val="0"/>
              </a:spcBef>
              <a:buNone/>
            </a:pPr>
            <a:r>
              <a:rPr lang="el-GR" sz="1600" b="1" dirty="0" smtClean="0"/>
              <a:t>ΟΣΟ</a:t>
            </a:r>
            <a:r>
              <a:rPr lang="el-GR" sz="1600" dirty="0" smtClean="0"/>
              <a:t> </a:t>
            </a:r>
            <a:r>
              <a:rPr lang="el-GR" sz="1600" b="1" dirty="0" smtClean="0"/>
              <a:t>(</a:t>
            </a:r>
            <a:r>
              <a:rPr lang="el-GR" sz="1600" dirty="0" err="1" smtClean="0"/>
              <a:t>αρ_κυκλοφορίας</a:t>
            </a:r>
            <a:r>
              <a:rPr lang="el-GR" sz="1600" dirty="0" smtClean="0"/>
              <a:t> </a:t>
            </a:r>
            <a:r>
              <a:rPr lang="el-GR" sz="1600" b="1" dirty="0" smtClean="0"/>
              <a:t>&lt;&gt;</a:t>
            </a:r>
            <a:r>
              <a:rPr lang="el-GR" sz="1600" dirty="0" smtClean="0"/>
              <a:t> "0"</a:t>
            </a:r>
            <a:r>
              <a:rPr lang="el-GR" sz="1600" b="1" dirty="0" smtClean="0"/>
              <a:t>)</a:t>
            </a:r>
            <a:r>
              <a:rPr lang="el-GR" sz="1600" dirty="0" smtClean="0"/>
              <a:t> </a:t>
            </a:r>
            <a:r>
              <a:rPr lang="el-GR" sz="1600" b="1" dirty="0" smtClean="0"/>
              <a:t>ΕΠΑΝΑΛΑΒΕ</a:t>
            </a:r>
            <a:endParaRPr lang="en-US" sz="1600" b="1" dirty="0" smtClean="0"/>
          </a:p>
          <a:p>
            <a:pPr marL="0" indent="0" defTabSz="360000">
              <a:spcBef>
                <a:spcPts val="0"/>
              </a:spcBef>
              <a:buNone/>
            </a:pPr>
            <a:r>
              <a:rPr lang="en-US" sz="1600" b="1" dirty="0" smtClean="0"/>
              <a:t>	</a:t>
            </a:r>
            <a:r>
              <a:rPr lang="el-GR" sz="1600" b="1" dirty="0" smtClean="0"/>
              <a:t>ΑΡΧΗ_ΕΠΑΝΑΛΗΨΗΣ</a:t>
            </a:r>
            <a:endParaRPr lang="en-US" sz="1600" b="1" dirty="0" smtClean="0"/>
          </a:p>
          <a:p>
            <a:pPr marL="0" indent="0" defTabSz="360000">
              <a:spcBef>
                <a:spcPts val="0"/>
              </a:spcBef>
              <a:buNone/>
            </a:pPr>
            <a:r>
              <a:rPr lang="en-US" sz="1600" b="1" dirty="0" smtClean="0"/>
              <a:t>		</a:t>
            </a:r>
            <a:r>
              <a:rPr lang="el-GR" sz="1600" b="1" dirty="0" smtClean="0"/>
              <a:t>ΔΙΑΒΑΣΕ</a:t>
            </a:r>
            <a:r>
              <a:rPr lang="el-GR" sz="1600" dirty="0" smtClean="0"/>
              <a:t> διάρκεια</a:t>
            </a:r>
            <a:endParaRPr lang="en-US" sz="1600" dirty="0" smtClean="0"/>
          </a:p>
          <a:p>
            <a:pPr marL="0" indent="0" defTabSz="360000">
              <a:spcBef>
                <a:spcPts val="0"/>
              </a:spcBef>
              <a:buNone/>
            </a:pPr>
            <a:r>
              <a:rPr lang="en-US" sz="1600" b="1" dirty="0" smtClean="0"/>
              <a:t>	</a:t>
            </a:r>
            <a:r>
              <a:rPr lang="el-GR" sz="1600" b="1" dirty="0" smtClean="0"/>
              <a:t>ΜΕΧΡΙΣ_ΟΤΟΥ</a:t>
            </a:r>
            <a:r>
              <a:rPr lang="el-GR" sz="1600" dirty="0" smtClean="0"/>
              <a:t> διάρκεια </a:t>
            </a:r>
            <a:r>
              <a:rPr lang="el-GR" sz="1600" b="1" dirty="0" smtClean="0"/>
              <a:t>&gt;</a:t>
            </a:r>
            <a:r>
              <a:rPr lang="el-GR" sz="1600" dirty="0" smtClean="0"/>
              <a:t> 0</a:t>
            </a:r>
            <a:endParaRPr lang="en-US" sz="1600" dirty="0" smtClean="0"/>
          </a:p>
          <a:p>
            <a:pPr marL="0" indent="0" defTabSz="360000">
              <a:spcBef>
                <a:spcPts val="0"/>
              </a:spcBef>
              <a:buNone/>
            </a:pPr>
            <a:r>
              <a:rPr lang="en-US" sz="1600" dirty="0" smtClean="0"/>
              <a:t>	</a:t>
            </a:r>
            <a:r>
              <a:rPr lang="el-GR" sz="1600" dirty="0" smtClean="0"/>
              <a:t>ποσό </a:t>
            </a:r>
            <a:r>
              <a:rPr lang="el-GR" sz="1600" b="1" dirty="0" smtClean="0">
                <a:sym typeface="Wingdings" pitchFamily="2" charset="2"/>
              </a:rPr>
              <a:t></a:t>
            </a:r>
            <a:r>
              <a:rPr lang="el-GR" sz="1600" dirty="0" smtClean="0"/>
              <a:t> </a:t>
            </a:r>
            <a:r>
              <a:rPr lang="el-GR" sz="1600" dirty="0" err="1" smtClean="0"/>
              <a:t>Υπολόγισε_Χρέωση</a:t>
            </a:r>
            <a:r>
              <a:rPr lang="el-GR" sz="1600" dirty="0" smtClean="0"/>
              <a:t> </a:t>
            </a:r>
            <a:r>
              <a:rPr lang="el-GR" sz="1600" b="1" dirty="0" smtClean="0"/>
              <a:t>(</a:t>
            </a:r>
            <a:r>
              <a:rPr lang="el-GR" sz="1600" dirty="0" smtClean="0"/>
              <a:t>διάρκεια</a:t>
            </a:r>
            <a:r>
              <a:rPr lang="el-GR" sz="1600" b="1" dirty="0" smtClean="0"/>
              <a:t>)</a:t>
            </a:r>
            <a:r>
              <a:rPr lang="el-GR" sz="1600" dirty="0" smtClean="0"/>
              <a:t> </a:t>
            </a:r>
            <a:endParaRPr lang="en-US" sz="1600" dirty="0" smtClean="0"/>
          </a:p>
          <a:p>
            <a:pPr marL="0" indent="0" defTabSz="360000">
              <a:spcBef>
                <a:spcPts val="0"/>
              </a:spcBef>
              <a:buNone/>
            </a:pPr>
            <a:r>
              <a:rPr lang="en-US" sz="1600" b="1" dirty="0" smtClean="0"/>
              <a:t>	</a:t>
            </a:r>
            <a:r>
              <a:rPr lang="el-GR" sz="1600" b="1" dirty="0" smtClean="0"/>
              <a:t>ΓΡΑΨΕ</a:t>
            </a:r>
            <a:r>
              <a:rPr lang="el-GR" sz="1600" dirty="0" smtClean="0"/>
              <a:t> </a:t>
            </a:r>
            <a:r>
              <a:rPr lang="el-GR" sz="1600" dirty="0" err="1" smtClean="0"/>
              <a:t>αρ_κυκλοφορίας</a:t>
            </a:r>
            <a:r>
              <a:rPr lang="el-GR" sz="1600" b="1" dirty="0" smtClean="0"/>
              <a:t>,</a:t>
            </a:r>
            <a:r>
              <a:rPr lang="el-GR" sz="1600" dirty="0" smtClean="0"/>
              <a:t> ποσό</a:t>
            </a:r>
            <a:endParaRPr lang="en-US" sz="1600" dirty="0" smtClean="0"/>
          </a:p>
          <a:p>
            <a:pPr marL="0" indent="0" defTabSz="360000">
              <a:spcBef>
                <a:spcPts val="0"/>
              </a:spcBef>
              <a:buNone/>
            </a:pPr>
            <a:r>
              <a:rPr lang="en-US" sz="1600" b="1" dirty="0" smtClean="0">
                <a:solidFill>
                  <a:schemeClr val="bg1"/>
                </a:solidFill>
              </a:rPr>
              <a:t>	</a:t>
            </a:r>
            <a:r>
              <a:rPr lang="el-GR" sz="1600" b="1" dirty="0" smtClean="0">
                <a:solidFill>
                  <a:schemeClr val="bg1"/>
                </a:solidFill>
              </a:rPr>
              <a:t>ΑΝ</a:t>
            </a:r>
            <a:r>
              <a:rPr lang="el-GR" sz="1600" dirty="0" smtClean="0">
                <a:solidFill>
                  <a:schemeClr val="bg1"/>
                </a:solidFill>
              </a:rPr>
              <a:t> διάρκεια </a:t>
            </a:r>
            <a:r>
              <a:rPr lang="el-GR" sz="1600" b="1" dirty="0" smtClean="0">
                <a:solidFill>
                  <a:schemeClr val="bg1"/>
                </a:solidFill>
              </a:rPr>
              <a:t>&lt;=</a:t>
            </a:r>
            <a:r>
              <a:rPr lang="el-GR" sz="1600" dirty="0" smtClean="0">
                <a:solidFill>
                  <a:schemeClr val="bg1"/>
                </a:solidFill>
              </a:rPr>
              <a:t> 2 </a:t>
            </a:r>
            <a:r>
              <a:rPr lang="el-GR" sz="1600" b="1" dirty="0" smtClean="0">
                <a:solidFill>
                  <a:schemeClr val="bg1"/>
                </a:solidFill>
              </a:rPr>
              <a:t>ΤΟΤΕ</a:t>
            </a:r>
            <a:endParaRPr lang="en-US" sz="1600" b="1" dirty="0" smtClean="0">
              <a:solidFill>
                <a:schemeClr val="bg1"/>
              </a:solidFill>
            </a:endParaRPr>
          </a:p>
          <a:p>
            <a:pPr marL="0" indent="0" defTabSz="360000">
              <a:spcBef>
                <a:spcPts val="0"/>
              </a:spcBef>
              <a:buNone/>
            </a:pPr>
            <a:r>
              <a:rPr lang="en-US" sz="1600" dirty="0" smtClean="0">
                <a:solidFill>
                  <a:schemeClr val="bg1"/>
                </a:solidFill>
              </a:rPr>
              <a:t>		</a:t>
            </a:r>
            <a:r>
              <a:rPr lang="el-GR" sz="1600" dirty="0" smtClean="0">
                <a:solidFill>
                  <a:schemeClr val="bg1"/>
                </a:solidFill>
              </a:rPr>
              <a:t>πλήθος </a:t>
            </a:r>
            <a:r>
              <a:rPr lang="el-GR" sz="1600" b="1" dirty="0" smtClean="0">
                <a:solidFill>
                  <a:schemeClr val="bg1"/>
                </a:solidFill>
                <a:sym typeface="Wingdings" pitchFamily="2" charset="2"/>
              </a:rPr>
              <a:t></a:t>
            </a:r>
            <a:r>
              <a:rPr lang="el-GR" sz="1600" dirty="0" smtClean="0">
                <a:solidFill>
                  <a:schemeClr val="bg1"/>
                </a:solidFill>
              </a:rPr>
              <a:t> πλήθος </a:t>
            </a:r>
            <a:r>
              <a:rPr lang="el-GR" sz="1600" b="1" dirty="0" smtClean="0">
                <a:solidFill>
                  <a:schemeClr val="bg1"/>
                </a:solidFill>
              </a:rPr>
              <a:t>+</a:t>
            </a:r>
            <a:r>
              <a:rPr lang="el-GR" sz="1600" dirty="0" smtClean="0">
                <a:solidFill>
                  <a:schemeClr val="bg1"/>
                </a:solidFill>
              </a:rPr>
              <a:t> 1</a:t>
            </a:r>
            <a:endParaRPr lang="en-US" sz="1600" dirty="0" smtClean="0">
              <a:solidFill>
                <a:schemeClr val="bg1"/>
              </a:solidFill>
            </a:endParaRPr>
          </a:p>
          <a:p>
            <a:pPr marL="0" indent="0" defTabSz="360000">
              <a:spcBef>
                <a:spcPts val="0"/>
              </a:spcBef>
              <a:buNone/>
            </a:pPr>
            <a:r>
              <a:rPr lang="en-US" sz="1600" b="1" dirty="0" smtClean="0">
                <a:solidFill>
                  <a:schemeClr val="bg1"/>
                </a:solidFill>
              </a:rPr>
              <a:t>	</a:t>
            </a:r>
            <a:r>
              <a:rPr lang="el-GR" sz="1600" b="1" dirty="0" smtClean="0">
                <a:solidFill>
                  <a:schemeClr val="bg1"/>
                </a:solidFill>
              </a:rPr>
              <a:t>ΤΕΛΟΣ_ΑΝ</a:t>
            </a:r>
            <a:endParaRPr lang="en-US" sz="1600" b="1" dirty="0" smtClean="0">
              <a:solidFill>
                <a:schemeClr val="bg1"/>
              </a:solidFill>
            </a:endParaRPr>
          </a:p>
          <a:p>
            <a:pPr marL="0" indent="0" defTabSz="360000">
              <a:spcBef>
                <a:spcPts val="0"/>
              </a:spcBef>
              <a:buNone/>
            </a:pPr>
            <a:r>
              <a:rPr lang="en-US" sz="1600" b="1" dirty="0" smtClean="0"/>
              <a:t>	</a:t>
            </a:r>
            <a:r>
              <a:rPr lang="el-GR" sz="1600" b="1" dirty="0" smtClean="0"/>
              <a:t>ΔΙΑΒΑΣΕ</a:t>
            </a:r>
            <a:r>
              <a:rPr lang="el-GR" sz="1600" dirty="0" smtClean="0"/>
              <a:t> </a:t>
            </a:r>
            <a:r>
              <a:rPr lang="el-GR" sz="1600" dirty="0" err="1" smtClean="0"/>
              <a:t>αρ_κυκλοφορίας</a:t>
            </a:r>
            <a:endParaRPr lang="en-US" sz="1600" dirty="0" smtClean="0"/>
          </a:p>
          <a:p>
            <a:pPr marL="0" indent="0" defTabSz="360000">
              <a:spcBef>
                <a:spcPts val="0"/>
              </a:spcBef>
              <a:buNone/>
            </a:pPr>
            <a:r>
              <a:rPr lang="el-GR" sz="1600" b="1" dirty="0" smtClean="0"/>
              <a:t>ΤΕΛΟΣ_ΕΠΑΝΑΛΗΨΗΣ</a:t>
            </a:r>
            <a:r>
              <a:rPr lang="el-GR" sz="1600" dirty="0" smtClean="0"/>
              <a:t> </a:t>
            </a:r>
            <a:endParaRPr lang="el-GR" sz="1600"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25401588-2793-49E2-869E-3E821EF9A3DD}"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6" name="5 - Θέση υποσέλιδου"/>
          <p:cNvSpPr>
            <a:spLocks noGrp="1"/>
          </p:cNvSpPr>
          <p:nvPr>
            <p:ph type="ftr" sz="quarter" idx="11"/>
          </p:nvPr>
        </p:nvSpPr>
        <p:spPr/>
        <p:txBody>
          <a:bodyPr/>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5" name="4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13</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xEl>
                                              <p:pRg st="10" end="1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2006 Θέμα 3</a:t>
            </a:r>
            <a:r>
              <a:rPr lang="el-GR" baseline="30000" dirty="0" smtClean="0"/>
              <a:t>ο</a:t>
            </a:r>
            <a:r>
              <a:rPr lang="el-GR" dirty="0" smtClean="0"/>
              <a:t> (επαναληπτικές)</a:t>
            </a:r>
            <a:endParaRPr lang="el-GR" dirty="0"/>
          </a:p>
        </p:txBody>
      </p:sp>
      <p:sp>
        <p:nvSpPr>
          <p:cNvPr id="3" name="2 - Θέση περιεχομένου"/>
          <p:cNvSpPr>
            <a:spLocks noGrp="1"/>
          </p:cNvSpPr>
          <p:nvPr>
            <p:ph sz="half" idx="1"/>
          </p:nvPr>
        </p:nvSpPr>
        <p:spPr>
          <a:xfrm>
            <a:off x="1435608" y="1524000"/>
            <a:ext cx="3279268" cy="4663440"/>
          </a:xfrm>
        </p:spPr>
        <p:txBody>
          <a:bodyPr numCol="1">
            <a:normAutofit/>
          </a:bodyPr>
          <a:lstStyle/>
          <a:p>
            <a:pPr marL="36000" indent="0">
              <a:lnSpc>
                <a:spcPct val="120000"/>
              </a:lnSpc>
              <a:spcBef>
                <a:spcPts val="0"/>
              </a:spcBef>
              <a:buNone/>
            </a:pPr>
            <a:r>
              <a:rPr lang="el-GR" dirty="0" smtClean="0"/>
              <a:t>εμφανίζει το πλήθος των αυτοκινήτων που έμειναν στο </a:t>
            </a:r>
            <a:r>
              <a:rPr lang="el-GR" dirty="0" err="1" smtClean="0"/>
              <a:t>πάρκινγκ</a:t>
            </a:r>
            <a:r>
              <a:rPr lang="el-GR" dirty="0" smtClean="0"/>
              <a:t> μέχρι και δύο ώρες.</a:t>
            </a:r>
          </a:p>
          <a:p>
            <a:pPr marL="36000" indent="0" algn="r">
              <a:lnSpc>
                <a:spcPct val="120000"/>
              </a:lnSpc>
              <a:spcBef>
                <a:spcPts val="0"/>
              </a:spcBef>
              <a:buNone/>
            </a:pPr>
            <a:r>
              <a:rPr lang="el-GR" dirty="0" smtClean="0"/>
              <a:t>Μονάδες 4</a:t>
            </a:r>
          </a:p>
        </p:txBody>
      </p:sp>
      <p:sp>
        <p:nvSpPr>
          <p:cNvPr id="7" name="6 - Θέση περιεχομένου"/>
          <p:cNvSpPr>
            <a:spLocks noGrp="1"/>
          </p:cNvSpPr>
          <p:nvPr>
            <p:ph sz="half" idx="2"/>
          </p:nvPr>
        </p:nvSpPr>
        <p:spPr>
          <a:xfrm>
            <a:off x="4786314" y="1524000"/>
            <a:ext cx="4147374" cy="4663440"/>
          </a:xfrm>
        </p:spPr>
        <p:txBody>
          <a:bodyPr>
            <a:noAutofit/>
          </a:bodyPr>
          <a:lstStyle/>
          <a:p>
            <a:pPr marL="0" indent="0" defTabSz="360000">
              <a:spcBef>
                <a:spcPts val="0"/>
              </a:spcBef>
              <a:buNone/>
            </a:pPr>
            <a:r>
              <a:rPr lang="el-GR" sz="1600" dirty="0" smtClean="0"/>
              <a:t>πλήθος </a:t>
            </a:r>
            <a:r>
              <a:rPr lang="el-GR" sz="1600" dirty="0" smtClean="0">
                <a:sym typeface="Wingdings" pitchFamily="2" charset="2"/>
              </a:rPr>
              <a:t> 0</a:t>
            </a:r>
            <a:endParaRPr lang="en-US" sz="1600" dirty="0" smtClean="0"/>
          </a:p>
          <a:p>
            <a:pPr marL="0" indent="0" defTabSz="360000">
              <a:spcBef>
                <a:spcPts val="0"/>
              </a:spcBef>
              <a:buNone/>
            </a:pPr>
            <a:r>
              <a:rPr lang="el-GR" sz="1600" b="1" dirty="0" smtClean="0"/>
              <a:t>ΔΙΑΒΑΣΕ</a:t>
            </a:r>
            <a:r>
              <a:rPr lang="el-GR" sz="1600" dirty="0" smtClean="0"/>
              <a:t> </a:t>
            </a:r>
            <a:r>
              <a:rPr lang="el-GR" sz="1600" dirty="0" err="1" smtClean="0"/>
              <a:t>αρ_κυκλοφορίας</a:t>
            </a:r>
            <a:endParaRPr lang="en-US" sz="1600" dirty="0" smtClean="0"/>
          </a:p>
          <a:p>
            <a:pPr marL="0" indent="0" defTabSz="360000">
              <a:spcBef>
                <a:spcPts val="0"/>
              </a:spcBef>
              <a:buNone/>
            </a:pPr>
            <a:r>
              <a:rPr lang="el-GR" sz="1600" b="1" dirty="0" smtClean="0"/>
              <a:t>ΟΣΟ</a:t>
            </a:r>
            <a:r>
              <a:rPr lang="el-GR" sz="1600" dirty="0" smtClean="0"/>
              <a:t> </a:t>
            </a:r>
            <a:r>
              <a:rPr lang="el-GR" sz="1600" b="1" dirty="0" smtClean="0"/>
              <a:t>(</a:t>
            </a:r>
            <a:r>
              <a:rPr lang="el-GR" sz="1600" dirty="0" err="1" smtClean="0"/>
              <a:t>αρ_κυκλοφορίας</a:t>
            </a:r>
            <a:r>
              <a:rPr lang="el-GR" sz="1600" dirty="0" smtClean="0"/>
              <a:t> </a:t>
            </a:r>
            <a:r>
              <a:rPr lang="el-GR" sz="1600" b="1" dirty="0" smtClean="0"/>
              <a:t>&lt;&gt;</a:t>
            </a:r>
            <a:r>
              <a:rPr lang="el-GR" sz="1600" dirty="0" smtClean="0"/>
              <a:t> "0"</a:t>
            </a:r>
            <a:r>
              <a:rPr lang="el-GR" sz="1600" b="1" dirty="0" smtClean="0"/>
              <a:t>)</a:t>
            </a:r>
            <a:r>
              <a:rPr lang="el-GR" sz="1600" dirty="0" smtClean="0"/>
              <a:t> </a:t>
            </a:r>
            <a:r>
              <a:rPr lang="el-GR" sz="1600" b="1" dirty="0" smtClean="0"/>
              <a:t>ΕΠΑΝΑΛΑΒΕ</a:t>
            </a:r>
            <a:endParaRPr lang="en-US" sz="1600" b="1" dirty="0" smtClean="0"/>
          </a:p>
          <a:p>
            <a:pPr marL="0" indent="0" defTabSz="360000">
              <a:spcBef>
                <a:spcPts val="0"/>
              </a:spcBef>
              <a:buNone/>
            </a:pPr>
            <a:r>
              <a:rPr lang="en-US" sz="1600" b="1" dirty="0" smtClean="0"/>
              <a:t>	</a:t>
            </a:r>
            <a:r>
              <a:rPr lang="el-GR" sz="1600" b="1" dirty="0" smtClean="0"/>
              <a:t>ΑΡΧΗ_ΕΠΑΝΑΛΗΨΗΣ</a:t>
            </a:r>
            <a:endParaRPr lang="en-US" sz="1600" b="1" dirty="0" smtClean="0"/>
          </a:p>
          <a:p>
            <a:pPr marL="0" indent="0" defTabSz="360000">
              <a:spcBef>
                <a:spcPts val="0"/>
              </a:spcBef>
              <a:buNone/>
            </a:pPr>
            <a:r>
              <a:rPr lang="en-US" sz="1600" b="1" dirty="0" smtClean="0"/>
              <a:t>		</a:t>
            </a:r>
            <a:r>
              <a:rPr lang="el-GR" sz="1600" b="1" dirty="0" smtClean="0"/>
              <a:t>ΔΙΑΒΑΣΕ</a:t>
            </a:r>
            <a:r>
              <a:rPr lang="el-GR" sz="1600" dirty="0" smtClean="0"/>
              <a:t> διάρκεια</a:t>
            </a:r>
            <a:endParaRPr lang="en-US" sz="1600" dirty="0" smtClean="0"/>
          </a:p>
          <a:p>
            <a:pPr marL="0" indent="0" defTabSz="360000">
              <a:spcBef>
                <a:spcPts val="0"/>
              </a:spcBef>
              <a:buNone/>
            </a:pPr>
            <a:r>
              <a:rPr lang="en-US" sz="1600" b="1" dirty="0" smtClean="0"/>
              <a:t>	</a:t>
            </a:r>
            <a:r>
              <a:rPr lang="el-GR" sz="1600" b="1" dirty="0" smtClean="0"/>
              <a:t>ΜΕΧΡΙΣ_ΟΤΟΥ</a:t>
            </a:r>
            <a:r>
              <a:rPr lang="el-GR" sz="1600" dirty="0" smtClean="0"/>
              <a:t> διάρκεια </a:t>
            </a:r>
            <a:r>
              <a:rPr lang="el-GR" sz="1600" b="1" dirty="0" smtClean="0"/>
              <a:t>&gt;</a:t>
            </a:r>
            <a:r>
              <a:rPr lang="el-GR" sz="1600" dirty="0" smtClean="0"/>
              <a:t> 0</a:t>
            </a:r>
            <a:endParaRPr lang="en-US" sz="1600" dirty="0" smtClean="0"/>
          </a:p>
          <a:p>
            <a:pPr marL="0" indent="0" defTabSz="360000">
              <a:spcBef>
                <a:spcPts val="0"/>
              </a:spcBef>
              <a:buNone/>
            </a:pPr>
            <a:r>
              <a:rPr lang="en-US" sz="1600" dirty="0" smtClean="0"/>
              <a:t>	</a:t>
            </a:r>
            <a:r>
              <a:rPr lang="el-GR" sz="1600" dirty="0" smtClean="0"/>
              <a:t>ποσό </a:t>
            </a:r>
            <a:r>
              <a:rPr lang="el-GR" sz="1600" b="1" dirty="0" smtClean="0">
                <a:sym typeface="Wingdings" pitchFamily="2" charset="2"/>
              </a:rPr>
              <a:t></a:t>
            </a:r>
            <a:r>
              <a:rPr lang="el-GR" sz="1600" dirty="0" smtClean="0"/>
              <a:t> </a:t>
            </a:r>
            <a:r>
              <a:rPr lang="el-GR" sz="1600" dirty="0" err="1" smtClean="0"/>
              <a:t>Υπολόγισε_Χρέωση</a:t>
            </a:r>
            <a:r>
              <a:rPr lang="el-GR" sz="1600" dirty="0" smtClean="0"/>
              <a:t> </a:t>
            </a:r>
            <a:r>
              <a:rPr lang="el-GR" sz="1600" b="1" dirty="0" smtClean="0"/>
              <a:t>(</a:t>
            </a:r>
            <a:r>
              <a:rPr lang="el-GR" sz="1600" dirty="0" smtClean="0"/>
              <a:t>διάρκεια</a:t>
            </a:r>
            <a:r>
              <a:rPr lang="el-GR" sz="1600" b="1" dirty="0" smtClean="0"/>
              <a:t>)</a:t>
            </a:r>
            <a:r>
              <a:rPr lang="el-GR" sz="1600" dirty="0" smtClean="0"/>
              <a:t> </a:t>
            </a:r>
            <a:endParaRPr lang="en-US" sz="1600" dirty="0" smtClean="0"/>
          </a:p>
          <a:p>
            <a:pPr marL="0" indent="0" defTabSz="360000">
              <a:spcBef>
                <a:spcPts val="0"/>
              </a:spcBef>
              <a:buNone/>
            </a:pPr>
            <a:r>
              <a:rPr lang="en-US" sz="1600" b="1" dirty="0" smtClean="0"/>
              <a:t>	</a:t>
            </a:r>
            <a:r>
              <a:rPr lang="el-GR" sz="1600" b="1" dirty="0" smtClean="0"/>
              <a:t>ΓΡΑΨΕ</a:t>
            </a:r>
            <a:r>
              <a:rPr lang="el-GR" sz="1600" dirty="0" smtClean="0"/>
              <a:t> </a:t>
            </a:r>
            <a:r>
              <a:rPr lang="el-GR" sz="1600" dirty="0" err="1" smtClean="0"/>
              <a:t>αρ_κυκλοφορίας</a:t>
            </a:r>
            <a:r>
              <a:rPr lang="el-GR" sz="1600" b="1" dirty="0" smtClean="0"/>
              <a:t>,</a:t>
            </a:r>
            <a:r>
              <a:rPr lang="el-GR" sz="1600" dirty="0" smtClean="0"/>
              <a:t> ποσό</a:t>
            </a:r>
            <a:endParaRPr lang="en-US" sz="1600" dirty="0" smtClean="0"/>
          </a:p>
          <a:p>
            <a:pPr marL="0" indent="0" defTabSz="360000">
              <a:spcBef>
                <a:spcPts val="0"/>
              </a:spcBef>
              <a:buNone/>
            </a:pPr>
            <a:r>
              <a:rPr lang="en-US" sz="1600" b="1" dirty="0" smtClean="0"/>
              <a:t>	</a:t>
            </a:r>
            <a:r>
              <a:rPr lang="el-GR" sz="1600" b="1" dirty="0" smtClean="0"/>
              <a:t>ΑΝ</a:t>
            </a:r>
            <a:r>
              <a:rPr lang="el-GR" sz="1600" dirty="0" smtClean="0"/>
              <a:t> διάρκεια </a:t>
            </a:r>
            <a:r>
              <a:rPr lang="el-GR" sz="1600" b="1" dirty="0" smtClean="0"/>
              <a:t>&lt;=</a:t>
            </a:r>
            <a:r>
              <a:rPr lang="el-GR" sz="1600" dirty="0" smtClean="0"/>
              <a:t> 2 </a:t>
            </a:r>
            <a:r>
              <a:rPr lang="el-GR" sz="1600" b="1" dirty="0" smtClean="0"/>
              <a:t>ΤΟΤΕ</a:t>
            </a:r>
            <a:endParaRPr lang="en-US" sz="1600" b="1" dirty="0" smtClean="0"/>
          </a:p>
          <a:p>
            <a:pPr marL="0" indent="0" defTabSz="360000">
              <a:spcBef>
                <a:spcPts val="0"/>
              </a:spcBef>
              <a:buNone/>
            </a:pPr>
            <a:r>
              <a:rPr lang="en-US" sz="1600" dirty="0" smtClean="0"/>
              <a:t>		</a:t>
            </a:r>
            <a:r>
              <a:rPr lang="el-GR" sz="1600" dirty="0" smtClean="0"/>
              <a:t>πλήθος </a:t>
            </a:r>
            <a:r>
              <a:rPr lang="el-GR" sz="1600" b="1" dirty="0" smtClean="0">
                <a:sym typeface="Wingdings" pitchFamily="2" charset="2"/>
              </a:rPr>
              <a:t></a:t>
            </a:r>
            <a:r>
              <a:rPr lang="el-GR" sz="1600" dirty="0" smtClean="0"/>
              <a:t> πλήθος </a:t>
            </a:r>
            <a:r>
              <a:rPr lang="el-GR" sz="1600" b="1" dirty="0" smtClean="0"/>
              <a:t>+</a:t>
            </a:r>
            <a:r>
              <a:rPr lang="el-GR" sz="1600" dirty="0" smtClean="0"/>
              <a:t> 1</a:t>
            </a:r>
            <a:endParaRPr lang="en-US" sz="1600" dirty="0" smtClean="0"/>
          </a:p>
          <a:p>
            <a:pPr marL="0" indent="0" defTabSz="360000">
              <a:spcBef>
                <a:spcPts val="0"/>
              </a:spcBef>
              <a:buNone/>
            </a:pPr>
            <a:r>
              <a:rPr lang="en-US" sz="1600" b="1" dirty="0" smtClean="0"/>
              <a:t>	</a:t>
            </a:r>
            <a:r>
              <a:rPr lang="el-GR" sz="1600" b="1" dirty="0" smtClean="0"/>
              <a:t>ΤΕΛΟΣ_ΑΝ</a:t>
            </a:r>
            <a:endParaRPr lang="en-US" sz="1600" b="1" dirty="0" smtClean="0"/>
          </a:p>
          <a:p>
            <a:pPr marL="0" indent="0" defTabSz="360000">
              <a:spcBef>
                <a:spcPts val="0"/>
              </a:spcBef>
              <a:buNone/>
            </a:pPr>
            <a:r>
              <a:rPr lang="en-US" sz="1600" b="1" dirty="0" smtClean="0"/>
              <a:t>	</a:t>
            </a:r>
            <a:r>
              <a:rPr lang="el-GR" sz="1600" b="1" dirty="0" smtClean="0"/>
              <a:t>ΔΙΑΒΑΣΕ</a:t>
            </a:r>
            <a:r>
              <a:rPr lang="el-GR" sz="1600" dirty="0" smtClean="0"/>
              <a:t> </a:t>
            </a:r>
            <a:r>
              <a:rPr lang="el-GR" sz="1600" dirty="0" err="1" smtClean="0"/>
              <a:t>αρ_κυκλοφορίας</a:t>
            </a:r>
            <a:endParaRPr lang="en-US" sz="1600" dirty="0" smtClean="0"/>
          </a:p>
          <a:p>
            <a:pPr marL="0" indent="0" defTabSz="360000">
              <a:spcBef>
                <a:spcPts val="0"/>
              </a:spcBef>
              <a:buNone/>
            </a:pPr>
            <a:r>
              <a:rPr lang="el-GR" sz="1600" b="1" dirty="0" smtClean="0"/>
              <a:t>ΤΕΛΟΣ_ΕΠΑΝΑΛΗΨΗΣ</a:t>
            </a:r>
            <a:r>
              <a:rPr lang="el-GR" sz="1600" dirty="0" smtClean="0"/>
              <a:t> </a:t>
            </a:r>
          </a:p>
          <a:p>
            <a:pPr marL="0" indent="0" defTabSz="360000">
              <a:spcBef>
                <a:spcPts val="0"/>
              </a:spcBef>
              <a:buNone/>
            </a:pPr>
            <a:r>
              <a:rPr lang="el-GR" sz="1600" b="1" dirty="0" smtClean="0"/>
              <a:t>ΓΡΑΨΕ</a:t>
            </a:r>
            <a:r>
              <a:rPr lang="el-GR" sz="1600" dirty="0" smtClean="0"/>
              <a:t> πλήθος</a:t>
            </a:r>
            <a:endParaRPr lang="el-GR" sz="1600"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6FE54E7C-079F-4288-9C22-16CCEB43A3AB}"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6" name="5 - Θέση υποσέλιδου"/>
          <p:cNvSpPr>
            <a:spLocks noGrp="1"/>
          </p:cNvSpPr>
          <p:nvPr>
            <p:ph type="ftr" sz="quarter" idx="11"/>
          </p:nvPr>
        </p:nvSpPr>
        <p:spPr/>
        <p:txBody>
          <a:bodyPr/>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5" name="4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14</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xEl>
                                              <p:pRg st="11" end="1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xEl>
                                              <p:pRg st="12" end="1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7">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2006 Θέμα 3</a:t>
            </a:r>
            <a:r>
              <a:rPr lang="el-GR" baseline="30000" dirty="0" smtClean="0"/>
              <a:t>ο</a:t>
            </a:r>
            <a:r>
              <a:rPr lang="el-GR" dirty="0" smtClean="0"/>
              <a:t> (επαναληπτικές)</a:t>
            </a:r>
            <a:endParaRPr lang="el-GR" dirty="0"/>
          </a:p>
        </p:txBody>
      </p:sp>
      <p:sp>
        <p:nvSpPr>
          <p:cNvPr id="3" name="2 - Θέση περιεχομένου"/>
          <p:cNvSpPr>
            <a:spLocks noGrp="1"/>
          </p:cNvSpPr>
          <p:nvPr>
            <p:ph idx="1"/>
          </p:nvPr>
        </p:nvSpPr>
        <p:spPr/>
        <p:txBody>
          <a:bodyPr numCol="1">
            <a:normAutofit/>
          </a:bodyPr>
          <a:lstStyle/>
          <a:p>
            <a:pPr marL="36000" lvl="0" indent="0">
              <a:lnSpc>
                <a:spcPct val="120000"/>
              </a:lnSpc>
              <a:spcBef>
                <a:spcPts val="0"/>
              </a:spcBef>
              <a:buNone/>
            </a:pPr>
            <a:r>
              <a:rPr lang="el-GR" dirty="0" smtClean="0"/>
              <a:t>Να κατασκευάσετε το υποπρόγραμμα που καλείται στο ερώτημα </a:t>
            </a:r>
            <a:r>
              <a:rPr lang="en-US" dirty="0" smtClean="0"/>
              <a:t>b</a:t>
            </a:r>
            <a:r>
              <a:rPr lang="el-GR" dirty="0" smtClean="0"/>
              <a:t>) iii.</a:t>
            </a:r>
          </a:p>
          <a:p>
            <a:pPr marL="36000" indent="0" algn="r">
              <a:lnSpc>
                <a:spcPct val="120000"/>
              </a:lnSpc>
              <a:spcBef>
                <a:spcPts val="0"/>
              </a:spcBef>
              <a:buNone/>
            </a:pPr>
            <a:r>
              <a:rPr lang="el-GR" dirty="0" smtClean="0"/>
              <a:t>Μονάδες 5</a:t>
            </a:r>
            <a:endParaRPr lang="el-GR"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405A9DD5-E9CD-4D50-8A81-284FC7EA2224}"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6" name="5 - Θέση υποσέλιδου"/>
          <p:cNvSpPr>
            <a:spLocks noGrp="1"/>
          </p:cNvSpPr>
          <p:nvPr>
            <p:ph type="ftr" sz="quarter" idx="11"/>
          </p:nvPr>
        </p:nvSpPr>
        <p:spPr/>
        <p:txBody>
          <a:bodyPr/>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5" name="4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15</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endParaRPr lang="el-GR"/>
          </a:p>
        </p:txBody>
      </p:sp>
      <p:sp>
        <p:nvSpPr>
          <p:cNvPr id="3" name="2 - Θέση περιεχομένου"/>
          <p:cNvSpPr>
            <a:spLocks noGrp="1"/>
          </p:cNvSpPr>
          <p:nvPr>
            <p:ph idx="1"/>
          </p:nvPr>
        </p:nvSpPr>
        <p:spPr/>
        <p:txBody>
          <a:bodyPr>
            <a:noAutofit/>
          </a:bodyPr>
          <a:lstStyle/>
          <a:p>
            <a:pPr marL="180000" indent="0" defTabSz="360000">
              <a:spcBef>
                <a:spcPts val="0"/>
              </a:spcBef>
              <a:buNone/>
            </a:pPr>
            <a:r>
              <a:rPr lang="el-GR" sz="2000" b="1" dirty="0" smtClean="0"/>
              <a:t>ΣΥΝΑΡΤΗΣΗ</a:t>
            </a:r>
            <a:r>
              <a:rPr lang="el-GR" sz="2000" dirty="0" smtClean="0"/>
              <a:t> </a:t>
            </a:r>
            <a:r>
              <a:rPr lang="el-GR" sz="2000" dirty="0" err="1" smtClean="0"/>
              <a:t>Υπολόγισε_Χρέωση</a:t>
            </a:r>
            <a:r>
              <a:rPr lang="el-GR" sz="2000" dirty="0" smtClean="0"/>
              <a:t> </a:t>
            </a:r>
            <a:r>
              <a:rPr lang="el-GR" sz="2000" b="1" dirty="0" smtClean="0"/>
              <a:t>(</a:t>
            </a:r>
            <a:r>
              <a:rPr lang="el-GR" sz="2000" dirty="0" smtClean="0"/>
              <a:t>ώρες</a:t>
            </a:r>
            <a:r>
              <a:rPr lang="el-GR" sz="2000" b="1" dirty="0" smtClean="0"/>
              <a:t>):</a:t>
            </a:r>
            <a:r>
              <a:rPr lang="el-GR" sz="2000" dirty="0" smtClean="0"/>
              <a:t> </a:t>
            </a:r>
            <a:r>
              <a:rPr lang="el-GR" sz="2000" b="1" dirty="0" smtClean="0"/>
              <a:t>ΠΡΑΓΜΑΤΙΚΗ</a:t>
            </a:r>
          </a:p>
          <a:p>
            <a:pPr marL="180000" indent="0" defTabSz="360000">
              <a:spcBef>
                <a:spcPts val="0"/>
              </a:spcBef>
              <a:buNone/>
            </a:pPr>
            <a:r>
              <a:rPr lang="el-GR" sz="2000" b="1" dirty="0" smtClean="0"/>
              <a:t>ΜΕΤΑΒΛΗΤΕΣ</a:t>
            </a:r>
          </a:p>
          <a:p>
            <a:pPr marL="180000" indent="0" defTabSz="360000">
              <a:spcBef>
                <a:spcPts val="0"/>
              </a:spcBef>
              <a:buNone/>
            </a:pPr>
            <a:r>
              <a:rPr lang="el-GR" sz="2000" b="1" dirty="0" smtClean="0"/>
              <a:t>	ΑΚΕΡΑΙΕΣ</a:t>
            </a:r>
            <a:r>
              <a:rPr lang="el-GR" sz="2000" b="1" dirty="0" smtClean="0"/>
              <a:t>:</a:t>
            </a:r>
            <a:r>
              <a:rPr lang="el-GR" sz="2000" dirty="0" smtClean="0"/>
              <a:t> </a:t>
            </a:r>
            <a:r>
              <a:rPr lang="el-GR" sz="2000" dirty="0" smtClean="0"/>
              <a:t>ώρες</a:t>
            </a:r>
          </a:p>
          <a:p>
            <a:pPr marL="180000" indent="0" defTabSz="360000">
              <a:spcBef>
                <a:spcPts val="0"/>
              </a:spcBef>
              <a:buNone/>
            </a:pPr>
            <a:r>
              <a:rPr lang="el-GR" sz="2000" b="1" dirty="0" smtClean="0"/>
              <a:t>	ΠΡΑΓΜΑΤΙΚΕΣ</a:t>
            </a:r>
            <a:r>
              <a:rPr lang="el-GR" sz="2000" b="1" dirty="0" smtClean="0"/>
              <a:t>:</a:t>
            </a:r>
            <a:r>
              <a:rPr lang="el-GR" sz="2000" dirty="0" smtClean="0"/>
              <a:t> </a:t>
            </a:r>
            <a:r>
              <a:rPr lang="el-GR" sz="2000" dirty="0" smtClean="0"/>
              <a:t>χρέωση</a:t>
            </a:r>
          </a:p>
          <a:p>
            <a:pPr marL="180000" indent="0" defTabSz="360000">
              <a:spcBef>
                <a:spcPts val="0"/>
              </a:spcBef>
              <a:buNone/>
            </a:pPr>
            <a:r>
              <a:rPr lang="el-GR" sz="2000" b="1" dirty="0" smtClean="0"/>
              <a:t>ΑΡΧΗ</a:t>
            </a:r>
          </a:p>
          <a:p>
            <a:pPr marL="180000" indent="0" defTabSz="360000">
              <a:spcBef>
                <a:spcPts val="0"/>
              </a:spcBef>
              <a:buNone/>
            </a:pPr>
            <a:r>
              <a:rPr lang="el-GR" sz="2000" b="1" dirty="0" smtClean="0"/>
              <a:t>	ΑΝ</a:t>
            </a:r>
            <a:r>
              <a:rPr lang="el-GR" sz="2000" dirty="0" smtClean="0"/>
              <a:t> </a:t>
            </a:r>
            <a:r>
              <a:rPr lang="el-GR" sz="2000" b="1" dirty="0" smtClean="0"/>
              <a:t>(</a:t>
            </a:r>
            <a:r>
              <a:rPr lang="el-GR" sz="2000" dirty="0" smtClean="0"/>
              <a:t>ώρες </a:t>
            </a:r>
            <a:r>
              <a:rPr lang="el-GR" sz="2000" b="1" dirty="0" smtClean="0"/>
              <a:t>&lt;=</a:t>
            </a:r>
            <a:r>
              <a:rPr lang="el-GR" sz="2000" dirty="0" smtClean="0"/>
              <a:t> 3</a:t>
            </a:r>
            <a:r>
              <a:rPr lang="el-GR" sz="2000" b="1" dirty="0" smtClean="0"/>
              <a:t>)</a:t>
            </a:r>
            <a:r>
              <a:rPr lang="el-GR" sz="2000" dirty="0" smtClean="0"/>
              <a:t> </a:t>
            </a:r>
            <a:r>
              <a:rPr lang="el-GR" sz="2000" b="1" dirty="0" smtClean="0"/>
              <a:t>ΤΟΤΕ</a:t>
            </a:r>
          </a:p>
          <a:p>
            <a:pPr marL="180000" indent="0" defTabSz="360000">
              <a:spcBef>
                <a:spcPts val="0"/>
              </a:spcBef>
              <a:buNone/>
            </a:pPr>
            <a:r>
              <a:rPr lang="el-GR" sz="2000" dirty="0" smtClean="0"/>
              <a:t>	</a:t>
            </a:r>
            <a:r>
              <a:rPr lang="el-GR" sz="2000" dirty="0" smtClean="0"/>
              <a:t>	χρέωση </a:t>
            </a:r>
            <a:r>
              <a:rPr lang="el-GR" sz="2000" b="1" dirty="0" smtClean="0">
                <a:sym typeface="Wingdings" pitchFamily="2" charset="2"/>
              </a:rPr>
              <a:t></a:t>
            </a:r>
            <a:r>
              <a:rPr lang="el-GR" sz="2000" dirty="0" smtClean="0"/>
              <a:t> 2</a:t>
            </a:r>
            <a:r>
              <a:rPr lang="el-GR" sz="2000" b="1" dirty="0" smtClean="0"/>
              <a:t>*</a:t>
            </a:r>
            <a:r>
              <a:rPr lang="el-GR" sz="2000" dirty="0" smtClean="0"/>
              <a:t> </a:t>
            </a:r>
            <a:r>
              <a:rPr lang="el-GR" sz="2000" dirty="0" smtClean="0"/>
              <a:t>ώρες</a:t>
            </a:r>
          </a:p>
          <a:p>
            <a:pPr marL="180000" indent="0" defTabSz="360000">
              <a:spcBef>
                <a:spcPts val="0"/>
              </a:spcBef>
              <a:buNone/>
            </a:pPr>
            <a:r>
              <a:rPr lang="el-GR" sz="2000" dirty="0" smtClean="0"/>
              <a:t>	</a:t>
            </a:r>
            <a:r>
              <a:rPr lang="el-GR" sz="2000" b="1" dirty="0" smtClean="0"/>
              <a:t>ΑΛΛΙΩΣ_ΑΝ</a:t>
            </a:r>
            <a:r>
              <a:rPr lang="el-GR" sz="2000" dirty="0" smtClean="0"/>
              <a:t> </a:t>
            </a:r>
            <a:r>
              <a:rPr lang="el-GR" sz="2000" b="1" dirty="0" smtClean="0"/>
              <a:t>(</a:t>
            </a:r>
            <a:r>
              <a:rPr lang="el-GR" sz="2000" dirty="0" smtClean="0"/>
              <a:t>ώρες </a:t>
            </a:r>
            <a:r>
              <a:rPr lang="el-GR" sz="2000" b="1" dirty="0" smtClean="0"/>
              <a:t>&lt;=</a:t>
            </a:r>
            <a:r>
              <a:rPr lang="el-GR" sz="2000" dirty="0" smtClean="0"/>
              <a:t> 5</a:t>
            </a:r>
            <a:r>
              <a:rPr lang="el-GR" sz="2000" b="1" dirty="0" smtClean="0"/>
              <a:t>)</a:t>
            </a:r>
            <a:r>
              <a:rPr lang="el-GR" sz="2000" dirty="0" smtClean="0"/>
              <a:t> </a:t>
            </a:r>
            <a:r>
              <a:rPr lang="el-GR" sz="2000" b="1" dirty="0" smtClean="0"/>
              <a:t>ΤΟΤΕ</a:t>
            </a:r>
          </a:p>
          <a:p>
            <a:pPr marL="180000" indent="0" defTabSz="360000">
              <a:spcBef>
                <a:spcPts val="0"/>
              </a:spcBef>
              <a:buNone/>
            </a:pPr>
            <a:r>
              <a:rPr lang="el-GR" sz="2000" dirty="0" smtClean="0"/>
              <a:t>		χρέωση </a:t>
            </a:r>
            <a:r>
              <a:rPr lang="el-GR" sz="2000" b="1" dirty="0" smtClean="0">
                <a:sym typeface="Wingdings" pitchFamily="2" charset="2"/>
              </a:rPr>
              <a:t></a:t>
            </a:r>
            <a:r>
              <a:rPr lang="el-GR" sz="2000" dirty="0" smtClean="0"/>
              <a:t> 2</a:t>
            </a:r>
            <a:r>
              <a:rPr lang="el-GR" sz="2000" b="1" dirty="0" smtClean="0"/>
              <a:t>*</a:t>
            </a:r>
            <a:r>
              <a:rPr lang="el-GR" sz="2000" dirty="0" smtClean="0"/>
              <a:t> 3 </a:t>
            </a:r>
            <a:r>
              <a:rPr lang="el-GR" sz="2000" b="1" dirty="0" smtClean="0"/>
              <a:t>+</a:t>
            </a:r>
            <a:r>
              <a:rPr lang="el-GR" sz="2000" dirty="0" smtClean="0"/>
              <a:t> 1.5</a:t>
            </a:r>
            <a:r>
              <a:rPr lang="el-GR" sz="2000" b="1" dirty="0" smtClean="0"/>
              <a:t>*(</a:t>
            </a:r>
            <a:r>
              <a:rPr lang="el-GR" sz="2000" dirty="0" smtClean="0"/>
              <a:t>ώρες </a:t>
            </a:r>
            <a:r>
              <a:rPr lang="el-GR" sz="2000" b="1" dirty="0" smtClean="0"/>
              <a:t>-</a:t>
            </a:r>
            <a:r>
              <a:rPr lang="el-GR" sz="2000" dirty="0" smtClean="0"/>
              <a:t> 3</a:t>
            </a:r>
            <a:r>
              <a:rPr lang="el-GR" sz="2000" b="1" dirty="0" smtClean="0"/>
              <a:t>)</a:t>
            </a:r>
            <a:r>
              <a:rPr lang="el-GR" sz="2000" dirty="0" smtClean="0"/>
              <a:t> </a:t>
            </a:r>
            <a:endParaRPr lang="el-GR" sz="2000" dirty="0" smtClean="0"/>
          </a:p>
          <a:p>
            <a:pPr marL="180000" indent="0" defTabSz="360000">
              <a:spcBef>
                <a:spcPts val="0"/>
              </a:spcBef>
              <a:buNone/>
            </a:pPr>
            <a:r>
              <a:rPr lang="el-GR" sz="2000" dirty="0" smtClean="0"/>
              <a:t>	</a:t>
            </a:r>
            <a:r>
              <a:rPr lang="el-GR" sz="2000" b="1" dirty="0" smtClean="0"/>
              <a:t>ΑΛΛΙΩΣ</a:t>
            </a:r>
          </a:p>
          <a:p>
            <a:pPr marL="180000" indent="0" defTabSz="360000">
              <a:spcBef>
                <a:spcPts val="0"/>
              </a:spcBef>
              <a:buNone/>
            </a:pPr>
            <a:r>
              <a:rPr lang="el-GR" sz="2000" dirty="0" smtClean="0"/>
              <a:t>		χρέωση </a:t>
            </a:r>
            <a:r>
              <a:rPr lang="el-GR" sz="2000" b="1" dirty="0" smtClean="0">
                <a:sym typeface="Wingdings" pitchFamily="2" charset="2"/>
              </a:rPr>
              <a:t></a:t>
            </a:r>
            <a:r>
              <a:rPr lang="el-GR" sz="2000" dirty="0" smtClean="0"/>
              <a:t> 2</a:t>
            </a:r>
            <a:r>
              <a:rPr lang="el-GR" sz="2000" b="1" dirty="0" smtClean="0"/>
              <a:t>*</a:t>
            </a:r>
            <a:r>
              <a:rPr lang="el-GR" sz="2000" dirty="0" smtClean="0"/>
              <a:t> 3 </a:t>
            </a:r>
            <a:r>
              <a:rPr lang="el-GR" sz="2000" b="1" dirty="0" smtClean="0"/>
              <a:t>+</a:t>
            </a:r>
            <a:r>
              <a:rPr lang="el-GR" sz="2000" dirty="0" smtClean="0"/>
              <a:t> 1.5</a:t>
            </a:r>
            <a:r>
              <a:rPr lang="el-GR" sz="2000" b="1" dirty="0" smtClean="0"/>
              <a:t>*</a:t>
            </a:r>
            <a:r>
              <a:rPr lang="el-GR" sz="2000" dirty="0" smtClean="0"/>
              <a:t> 2 </a:t>
            </a:r>
            <a:r>
              <a:rPr lang="el-GR" sz="2000" b="1" dirty="0" smtClean="0"/>
              <a:t>+</a:t>
            </a:r>
            <a:r>
              <a:rPr lang="el-GR" sz="2000" dirty="0" smtClean="0"/>
              <a:t> 1.3</a:t>
            </a:r>
            <a:r>
              <a:rPr lang="el-GR" sz="2000" b="1" dirty="0" smtClean="0"/>
              <a:t>*(</a:t>
            </a:r>
            <a:r>
              <a:rPr lang="el-GR" sz="2000" dirty="0" smtClean="0"/>
              <a:t>ώρες </a:t>
            </a:r>
            <a:r>
              <a:rPr lang="el-GR" sz="2000" b="1" dirty="0" smtClean="0"/>
              <a:t>-</a:t>
            </a:r>
            <a:r>
              <a:rPr lang="el-GR" sz="2000" dirty="0" smtClean="0"/>
              <a:t> 5</a:t>
            </a:r>
            <a:r>
              <a:rPr lang="el-GR" sz="2000" b="1" dirty="0" smtClean="0"/>
              <a:t>)</a:t>
            </a:r>
            <a:r>
              <a:rPr lang="el-GR" sz="2000" dirty="0" smtClean="0"/>
              <a:t> </a:t>
            </a:r>
            <a:endParaRPr lang="el-GR" sz="2000" dirty="0" smtClean="0"/>
          </a:p>
          <a:p>
            <a:pPr marL="180000" indent="0" defTabSz="360000">
              <a:spcBef>
                <a:spcPts val="0"/>
              </a:spcBef>
              <a:buNone/>
            </a:pPr>
            <a:r>
              <a:rPr lang="el-GR" sz="2000" dirty="0" smtClean="0"/>
              <a:t>	</a:t>
            </a:r>
            <a:r>
              <a:rPr lang="el-GR" sz="2000" b="1" dirty="0" smtClean="0"/>
              <a:t>ΤΕΛΟΣ_ΑΝ</a:t>
            </a:r>
          </a:p>
          <a:p>
            <a:pPr marL="180000" indent="0" defTabSz="360000">
              <a:spcBef>
                <a:spcPts val="0"/>
              </a:spcBef>
              <a:buNone/>
            </a:pPr>
            <a:r>
              <a:rPr lang="el-GR" sz="2000" dirty="0" smtClean="0"/>
              <a:t>	</a:t>
            </a:r>
            <a:r>
              <a:rPr lang="el-GR" sz="2000" dirty="0" err="1" smtClean="0"/>
              <a:t>Υπολόγισε_Χρέωση</a:t>
            </a:r>
            <a:r>
              <a:rPr lang="el-GR" sz="2000" dirty="0" smtClean="0"/>
              <a:t> </a:t>
            </a:r>
            <a:r>
              <a:rPr lang="el-GR" sz="2000" b="1" dirty="0" smtClean="0">
                <a:sym typeface="Wingdings" pitchFamily="2" charset="2"/>
              </a:rPr>
              <a:t></a:t>
            </a:r>
            <a:r>
              <a:rPr lang="el-GR" sz="2000" dirty="0" smtClean="0"/>
              <a:t> </a:t>
            </a:r>
            <a:r>
              <a:rPr lang="el-GR" sz="2000" dirty="0" smtClean="0"/>
              <a:t>χρέωση</a:t>
            </a:r>
          </a:p>
          <a:p>
            <a:pPr marL="180000" indent="0" defTabSz="360000">
              <a:spcBef>
                <a:spcPts val="0"/>
              </a:spcBef>
              <a:buNone/>
            </a:pPr>
            <a:r>
              <a:rPr lang="el-GR" sz="2000" b="1" dirty="0" smtClean="0"/>
              <a:t>ΤΕΛΟΣ_ΣΥΝΑΡΤΗΣΗΣ</a:t>
            </a:r>
            <a:r>
              <a:rPr lang="el-GR" sz="2000" dirty="0" smtClean="0"/>
              <a:t> </a:t>
            </a:r>
            <a:endParaRPr lang="el-GR" sz="2000"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2F197078-0F34-4D34-95DA-415DA161B4FB}"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5" name="4 - Θέση υποσέλιδου"/>
          <p:cNvSpPr>
            <a:spLocks noGrp="1"/>
          </p:cNvSpPr>
          <p:nvPr>
            <p:ph type="ftr" sz="quarter" idx="11"/>
          </p:nvPr>
        </p:nvSpPr>
        <p:spPr/>
        <p:txBody>
          <a:bodyPr/>
          <a:lstStyle/>
          <a:p>
            <a:pPr algn="l" rtl="0" fontAlgn="base">
              <a:spcBef>
                <a:spcPct val="0"/>
              </a:spcBef>
              <a:spcAft>
                <a:spcPct val="0"/>
              </a:spcAft>
            </a:pPr>
            <a:r>
              <a:rPr lang="el-GR" sz="1200" kern="1200" smtClean="0">
                <a:solidFill>
                  <a:srgbClr val="E7DEC9">
                    <a:shade val="50000"/>
                    <a:satMod val="200000"/>
                  </a:srgbClr>
                </a:solidFill>
                <a:latin typeface="Garamond" pitchFamily="18" charset="0"/>
                <a:ea typeface="+mn-ea"/>
                <a:cs typeface="+mn-cs"/>
              </a:rPr>
              <a:t>3ο Γενικό Λύκειο Κοζάνης</a:t>
            </a:r>
            <a:endParaRPr lang="el-GR" sz="1200" kern="1200">
              <a:solidFill>
                <a:srgbClr val="E7DEC9">
                  <a:shade val="50000"/>
                  <a:satMod val="200000"/>
                </a:srgbClr>
              </a:solidFill>
              <a:latin typeface="Garamond" pitchFamily="18" charset="0"/>
              <a:ea typeface="+mn-ea"/>
              <a:cs typeface="+mn-cs"/>
            </a:endParaRPr>
          </a:p>
        </p:txBody>
      </p:sp>
      <p:sp>
        <p:nvSpPr>
          <p:cNvPr id="6" name="5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smtClean="0">
                <a:solidFill>
                  <a:srgbClr val="E7DEC9">
                    <a:shade val="50000"/>
                    <a:satMod val="200000"/>
                  </a:srgbClr>
                </a:solidFill>
                <a:latin typeface="Garamond" pitchFamily="18" charset="0"/>
                <a:ea typeface="+mn-ea"/>
                <a:cs typeface="+mn-cs"/>
              </a:rPr>
              <a:pPr algn="ctr" rtl="0" fontAlgn="base">
                <a:spcBef>
                  <a:spcPct val="0"/>
                </a:spcBef>
                <a:spcAft>
                  <a:spcPct val="0"/>
                </a:spcAft>
              </a:pPr>
              <a:t>16</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 Θέση περιεχομένου"/>
          <p:cNvSpPr>
            <a:spLocks noGrp="1"/>
          </p:cNvSpPr>
          <p:nvPr>
            <p:ph idx="1"/>
          </p:nvPr>
        </p:nvSpPr>
        <p:spPr>
          <a:xfrm>
            <a:off x="1435608" y="285728"/>
            <a:ext cx="7422672" cy="5962672"/>
          </a:xfrm>
        </p:spPr>
        <p:txBody>
          <a:bodyPr numCol="2">
            <a:normAutofit/>
          </a:bodyPr>
          <a:lstStyle/>
          <a:p>
            <a:pPr marL="180000" indent="0" defTabSz="720000">
              <a:lnSpc>
                <a:spcPct val="120000"/>
              </a:lnSpc>
              <a:spcBef>
                <a:spcPts val="0"/>
              </a:spcBef>
              <a:buNone/>
            </a:pPr>
            <a:r>
              <a:rPr lang="el-GR" sz="1400" b="1" dirty="0" smtClean="0"/>
              <a:t>ΠΡΟΓΡΑΜΜΑ</a:t>
            </a:r>
            <a:r>
              <a:rPr lang="el-GR" sz="1400" dirty="0" smtClean="0"/>
              <a:t> </a:t>
            </a:r>
            <a:r>
              <a:rPr lang="el-GR" sz="1400" dirty="0" err="1" smtClean="0"/>
              <a:t>Πάρκινγκ</a:t>
            </a:r>
            <a:r>
              <a:rPr lang="el-GR" sz="1400" dirty="0" smtClean="0"/>
              <a:t/>
            </a:r>
            <a:br>
              <a:rPr lang="el-GR" sz="1400" dirty="0" smtClean="0"/>
            </a:br>
            <a:r>
              <a:rPr lang="el-GR" sz="1400" b="1" dirty="0" smtClean="0"/>
              <a:t>ΜΕΤΑΒΛΗΤΕΣ</a:t>
            </a:r>
            <a:r>
              <a:rPr lang="el-GR" sz="1400" dirty="0" smtClean="0"/>
              <a:t/>
            </a:r>
            <a:br>
              <a:rPr lang="el-GR" sz="1400" dirty="0" smtClean="0"/>
            </a:br>
            <a:r>
              <a:rPr lang="el-GR" sz="1400" dirty="0" smtClean="0"/>
              <a:t>  </a:t>
            </a:r>
            <a:r>
              <a:rPr lang="el-GR" sz="1400" b="1" dirty="0" smtClean="0"/>
              <a:t>ΑΚΕΡΑΙΕΣ:</a:t>
            </a:r>
            <a:r>
              <a:rPr lang="el-GR" sz="1400" dirty="0" smtClean="0"/>
              <a:t> διάρκεια</a:t>
            </a:r>
            <a:r>
              <a:rPr lang="el-GR" sz="1400" b="1" dirty="0" smtClean="0"/>
              <a:t>,</a:t>
            </a:r>
            <a:r>
              <a:rPr lang="el-GR" sz="1400" dirty="0" smtClean="0"/>
              <a:t> πλήθος</a:t>
            </a:r>
            <a:br>
              <a:rPr lang="el-GR" sz="1400" dirty="0" smtClean="0"/>
            </a:br>
            <a:r>
              <a:rPr lang="el-GR" sz="1400" dirty="0" smtClean="0"/>
              <a:t>  </a:t>
            </a:r>
            <a:r>
              <a:rPr lang="el-GR" sz="1400" b="1" dirty="0" smtClean="0"/>
              <a:t>ΠΡΑΓΜΑΤΙΚΕΣ:</a:t>
            </a:r>
            <a:r>
              <a:rPr lang="el-GR" sz="1400" dirty="0" smtClean="0"/>
              <a:t> ποσό</a:t>
            </a:r>
            <a:br>
              <a:rPr lang="el-GR" sz="1400" dirty="0" smtClean="0"/>
            </a:br>
            <a:r>
              <a:rPr lang="el-GR" sz="1400" dirty="0" smtClean="0"/>
              <a:t>  </a:t>
            </a:r>
            <a:r>
              <a:rPr lang="el-GR" sz="1400" b="1" dirty="0" smtClean="0"/>
              <a:t>ΧΑΡΑΚΤΗΡΕΣ:</a:t>
            </a:r>
            <a:r>
              <a:rPr lang="el-GR" sz="1400" dirty="0" smtClean="0"/>
              <a:t> </a:t>
            </a:r>
            <a:r>
              <a:rPr lang="el-GR" sz="1400" dirty="0" err="1" smtClean="0"/>
              <a:t>αρ_κυκλοφορίας</a:t>
            </a:r>
            <a:r>
              <a:rPr lang="el-GR" sz="1400" dirty="0" smtClean="0"/>
              <a:t/>
            </a:r>
            <a:br>
              <a:rPr lang="el-GR" sz="1400" dirty="0" smtClean="0"/>
            </a:br>
            <a:r>
              <a:rPr lang="el-GR" sz="1400" b="1" dirty="0" smtClean="0"/>
              <a:t>ΑΡΧΗ</a:t>
            </a:r>
            <a:r>
              <a:rPr lang="el-GR" sz="1400" dirty="0" smtClean="0"/>
              <a:t/>
            </a:r>
            <a:br>
              <a:rPr lang="el-GR" sz="1400" dirty="0" smtClean="0"/>
            </a:br>
            <a:r>
              <a:rPr lang="el-GR" sz="1400" dirty="0" smtClean="0"/>
              <a:t>  πλήθος </a:t>
            </a:r>
            <a:r>
              <a:rPr lang="el-GR" sz="1400" b="1" dirty="0" smtClean="0">
                <a:sym typeface="Wingdings" pitchFamily="2" charset="2"/>
              </a:rPr>
              <a:t></a:t>
            </a:r>
            <a:r>
              <a:rPr lang="el-GR" sz="1400" dirty="0" smtClean="0"/>
              <a:t> 0</a:t>
            </a:r>
            <a:br>
              <a:rPr lang="el-GR" sz="1400" dirty="0" smtClean="0"/>
            </a:br>
            <a:r>
              <a:rPr lang="el-GR" sz="1400" dirty="0" smtClean="0"/>
              <a:t>  </a:t>
            </a:r>
            <a:r>
              <a:rPr lang="el-GR" sz="1400" b="1" dirty="0" smtClean="0"/>
              <a:t>ΔΙΑΒΑΣΕ</a:t>
            </a:r>
            <a:r>
              <a:rPr lang="el-GR" sz="1400" dirty="0" smtClean="0"/>
              <a:t> </a:t>
            </a:r>
            <a:r>
              <a:rPr lang="el-GR" sz="1400" dirty="0" err="1" smtClean="0"/>
              <a:t>αρ_κυκλοφορίας</a:t>
            </a:r>
            <a:r>
              <a:rPr lang="el-GR" sz="1400" dirty="0" smtClean="0"/>
              <a:t/>
            </a:r>
            <a:br>
              <a:rPr lang="el-GR" sz="1400" dirty="0" smtClean="0"/>
            </a:br>
            <a:r>
              <a:rPr lang="el-GR" sz="1400" dirty="0" smtClean="0"/>
              <a:t>  </a:t>
            </a:r>
            <a:r>
              <a:rPr lang="el-GR" sz="1400" b="1" dirty="0" smtClean="0"/>
              <a:t>ΟΣΟ</a:t>
            </a:r>
            <a:r>
              <a:rPr lang="el-GR" sz="1400" dirty="0" smtClean="0"/>
              <a:t> </a:t>
            </a:r>
            <a:r>
              <a:rPr lang="el-GR" sz="1400" b="1" dirty="0" smtClean="0"/>
              <a:t>(</a:t>
            </a:r>
            <a:r>
              <a:rPr lang="el-GR" sz="1400" dirty="0" err="1" smtClean="0"/>
              <a:t>αρ_κυκλοφορίας</a:t>
            </a:r>
            <a:r>
              <a:rPr lang="el-GR" sz="1400" dirty="0" smtClean="0"/>
              <a:t> </a:t>
            </a:r>
            <a:r>
              <a:rPr lang="el-GR" sz="1400" b="1" dirty="0" smtClean="0"/>
              <a:t>&lt;&gt;</a:t>
            </a:r>
            <a:r>
              <a:rPr lang="el-GR" sz="1400" dirty="0" smtClean="0"/>
              <a:t> "0"</a:t>
            </a:r>
            <a:r>
              <a:rPr lang="el-GR" sz="1400" b="1" dirty="0" smtClean="0"/>
              <a:t>)</a:t>
            </a:r>
            <a:r>
              <a:rPr lang="el-GR" sz="1400" dirty="0" smtClean="0"/>
              <a:t> </a:t>
            </a:r>
            <a:r>
              <a:rPr lang="el-GR" sz="1400" b="1" dirty="0" smtClean="0"/>
              <a:t>ΕΠΑΝΑΛΑΒΕ</a:t>
            </a:r>
            <a:r>
              <a:rPr lang="el-GR" sz="1400" dirty="0" smtClean="0"/>
              <a:t/>
            </a:r>
            <a:br>
              <a:rPr lang="el-GR" sz="1400" dirty="0" smtClean="0"/>
            </a:br>
            <a:r>
              <a:rPr lang="el-GR" sz="1400" dirty="0" smtClean="0"/>
              <a:t>    </a:t>
            </a:r>
            <a:r>
              <a:rPr lang="el-GR" sz="1400" b="1" dirty="0" smtClean="0"/>
              <a:t>ΑΡΧΗ_ΕΠΑΝΑΛΗΨΗΣ</a:t>
            </a:r>
            <a:r>
              <a:rPr lang="el-GR" sz="1400" dirty="0" smtClean="0"/>
              <a:t/>
            </a:r>
            <a:br>
              <a:rPr lang="el-GR" sz="1400" dirty="0" smtClean="0"/>
            </a:br>
            <a:r>
              <a:rPr lang="el-GR" sz="1400" dirty="0" smtClean="0"/>
              <a:t>      </a:t>
            </a:r>
            <a:r>
              <a:rPr lang="el-GR" sz="1400" b="1" dirty="0" smtClean="0"/>
              <a:t>ΔΙΑΒΑΣΕ</a:t>
            </a:r>
            <a:r>
              <a:rPr lang="el-GR" sz="1400" dirty="0" smtClean="0"/>
              <a:t> διάρκεια</a:t>
            </a:r>
            <a:br>
              <a:rPr lang="el-GR" sz="1400" dirty="0" smtClean="0"/>
            </a:br>
            <a:r>
              <a:rPr lang="el-GR" sz="1400" dirty="0" smtClean="0"/>
              <a:t>    </a:t>
            </a:r>
            <a:r>
              <a:rPr lang="el-GR" sz="1400" b="1" dirty="0" smtClean="0"/>
              <a:t>ΜΕΧΡΙΣ_ΟΤΟΥ</a:t>
            </a:r>
            <a:r>
              <a:rPr lang="el-GR" sz="1400" dirty="0" smtClean="0"/>
              <a:t> διάρκεια </a:t>
            </a:r>
            <a:r>
              <a:rPr lang="el-GR" sz="1400" b="1" dirty="0" smtClean="0"/>
              <a:t>&gt;</a:t>
            </a:r>
            <a:r>
              <a:rPr lang="el-GR" sz="1400" dirty="0" smtClean="0"/>
              <a:t> 0</a:t>
            </a:r>
            <a:br>
              <a:rPr lang="el-GR" sz="1400" dirty="0" smtClean="0"/>
            </a:br>
            <a:r>
              <a:rPr lang="el-GR" sz="1400" dirty="0" smtClean="0"/>
              <a:t>    ποσό </a:t>
            </a:r>
            <a:r>
              <a:rPr lang="el-GR" sz="1400" b="1" dirty="0" smtClean="0"/>
              <a:t>←</a:t>
            </a:r>
            <a:r>
              <a:rPr lang="el-GR" sz="1400" dirty="0" smtClean="0"/>
              <a:t> </a:t>
            </a:r>
            <a:r>
              <a:rPr lang="el-GR" sz="1400" dirty="0" err="1" smtClean="0"/>
              <a:t>Υπολόγισε_Χρέωση</a:t>
            </a:r>
            <a:r>
              <a:rPr lang="el-GR" sz="1400" dirty="0" smtClean="0"/>
              <a:t> </a:t>
            </a:r>
            <a:r>
              <a:rPr lang="el-GR" sz="1400" b="1" dirty="0" smtClean="0"/>
              <a:t>(</a:t>
            </a:r>
            <a:r>
              <a:rPr lang="el-GR" sz="1400" dirty="0" smtClean="0"/>
              <a:t>διάρκεια</a:t>
            </a:r>
            <a:r>
              <a:rPr lang="el-GR" sz="1400" b="1" dirty="0" smtClean="0"/>
              <a:t>)</a:t>
            </a:r>
            <a:r>
              <a:rPr lang="el-GR" sz="1400" dirty="0" smtClean="0"/>
              <a:t> </a:t>
            </a:r>
            <a:br>
              <a:rPr lang="el-GR" sz="1400" dirty="0" smtClean="0"/>
            </a:br>
            <a:r>
              <a:rPr lang="el-GR" sz="1400" dirty="0" smtClean="0"/>
              <a:t>    </a:t>
            </a:r>
            <a:r>
              <a:rPr lang="el-GR" sz="1400" b="1" dirty="0" smtClean="0"/>
              <a:t>ΓΡΑΨΕ</a:t>
            </a:r>
            <a:r>
              <a:rPr lang="el-GR" sz="1400" dirty="0" smtClean="0"/>
              <a:t> </a:t>
            </a:r>
            <a:r>
              <a:rPr lang="el-GR" sz="1400" dirty="0" err="1" smtClean="0"/>
              <a:t>αρ_κυκλοφορίας</a:t>
            </a:r>
            <a:r>
              <a:rPr lang="el-GR" sz="1400" b="1" dirty="0" smtClean="0"/>
              <a:t>,</a:t>
            </a:r>
            <a:r>
              <a:rPr lang="el-GR" sz="1400" dirty="0" smtClean="0"/>
              <a:t> ποσό</a:t>
            </a:r>
            <a:br>
              <a:rPr lang="el-GR" sz="1400" dirty="0" smtClean="0"/>
            </a:br>
            <a:r>
              <a:rPr lang="el-GR" sz="1400" dirty="0" smtClean="0"/>
              <a:t>    </a:t>
            </a:r>
            <a:r>
              <a:rPr lang="el-GR" sz="1400" b="1" dirty="0" smtClean="0"/>
              <a:t>ΑΝ</a:t>
            </a:r>
            <a:r>
              <a:rPr lang="el-GR" sz="1400" dirty="0" smtClean="0"/>
              <a:t> διάρκεια </a:t>
            </a:r>
            <a:r>
              <a:rPr lang="el-GR" sz="1400" b="1" dirty="0" smtClean="0"/>
              <a:t>&lt;=</a:t>
            </a:r>
            <a:r>
              <a:rPr lang="el-GR" sz="1400" dirty="0" smtClean="0"/>
              <a:t> 2 </a:t>
            </a:r>
            <a:r>
              <a:rPr lang="el-GR" sz="1400" b="1" dirty="0" smtClean="0"/>
              <a:t>ΤΟΤΕ</a:t>
            </a:r>
            <a:r>
              <a:rPr lang="el-GR" sz="1400" dirty="0" smtClean="0"/>
              <a:t/>
            </a:r>
            <a:br>
              <a:rPr lang="el-GR" sz="1400" dirty="0" smtClean="0"/>
            </a:br>
            <a:r>
              <a:rPr lang="el-GR" sz="1400" dirty="0" smtClean="0"/>
              <a:t>      πλήθος </a:t>
            </a:r>
            <a:r>
              <a:rPr lang="el-GR" sz="1400" b="1" dirty="0" smtClean="0"/>
              <a:t>←</a:t>
            </a:r>
            <a:r>
              <a:rPr lang="el-GR" sz="1400" dirty="0" smtClean="0"/>
              <a:t> πλήθος </a:t>
            </a:r>
            <a:r>
              <a:rPr lang="el-GR" sz="1400" b="1" dirty="0" smtClean="0"/>
              <a:t>+</a:t>
            </a:r>
            <a:r>
              <a:rPr lang="el-GR" sz="1400" dirty="0" smtClean="0"/>
              <a:t> 1</a:t>
            </a:r>
            <a:br>
              <a:rPr lang="el-GR" sz="1400" dirty="0" smtClean="0"/>
            </a:br>
            <a:r>
              <a:rPr lang="el-GR" sz="1400" dirty="0" smtClean="0"/>
              <a:t>    </a:t>
            </a:r>
            <a:r>
              <a:rPr lang="el-GR" sz="1400" b="1" dirty="0" smtClean="0"/>
              <a:t>ΤΕΛΟΣ_ΑΝ</a:t>
            </a:r>
            <a:r>
              <a:rPr lang="el-GR" sz="1400" dirty="0" smtClean="0"/>
              <a:t/>
            </a:r>
            <a:br>
              <a:rPr lang="el-GR" sz="1400" dirty="0" smtClean="0"/>
            </a:br>
            <a:r>
              <a:rPr lang="el-GR" sz="1400" dirty="0" smtClean="0"/>
              <a:t>    </a:t>
            </a:r>
            <a:r>
              <a:rPr lang="el-GR" sz="1400" b="1" dirty="0" smtClean="0"/>
              <a:t>ΔΙΑΒΑΣΕ</a:t>
            </a:r>
            <a:r>
              <a:rPr lang="el-GR" sz="1400" dirty="0" smtClean="0"/>
              <a:t> </a:t>
            </a:r>
            <a:r>
              <a:rPr lang="el-GR" sz="1400" dirty="0" err="1" smtClean="0"/>
              <a:t>αρ_κυκλοφορίας</a:t>
            </a:r>
            <a:r>
              <a:rPr lang="el-GR" sz="1400" dirty="0" smtClean="0"/>
              <a:t/>
            </a:r>
            <a:br>
              <a:rPr lang="el-GR" sz="1400" dirty="0" smtClean="0"/>
            </a:br>
            <a:r>
              <a:rPr lang="el-GR" sz="1400" dirty="0" smtClean="0"/>
              <a:t>  </a:t>
            </a:r>
            <a:r>
              <a:rPr lang="el-GR" sz="1400" b="1" dirty="0" smtClean="0"/>
              <a:t>ΤΕΛΟΣ_ΕΠΑΝΑΛΗΨΗΣ</a:t>
            </a:r>
            <a:r>
              <a:rPr lang="el-GR" sz="1400" dirty="0" smtClean="0"/>
              <a:t/>
            </a:r>
            <a:br>
              <a:rPr lang="el-GR" sz="1400" dirty="0" smtClean="0"/>
            </a:br>
            <a:r>
              <a:rPr lang="el-GR" sz="1400" dirty="0" smtClean="0"/>
              <a:t>  </a:t>
            </a:r>
            <a:r>
              <a:rPr lang="el-GR" sz="1400" b="1" dirty="0" smtClean="0"/>
              <a:t>ΓΡΑΨΕ</a:t>
            </a:r>
            <a:r>
              <a:rPr lang="el-GR" sz="1400" dirty="0" smtClean="0"/>
              <a:t> πλήθος</a:t>
            </a:r>
            <a:br>
              <a:rPr lang="el-GR" sz="1400" dirty="0" smtClean="0"/>
            </a:br>
            <a:r>
              <a:rPr lang="el-GR" sz="1400" b="1" dirty="0" smtClean="0"/>
              <a:t>ΤΕΛΟΣ_ΠΡΟΓΡΑΜΜΑΤΟΣ</a:t>
            </a:r>
            <a:r>
              <a:rPr lang="el-GR" sz="1400" dirty="0" smtClean="0"/>
              <a:t> </a:t>
            </a:r>
            <a:r>
              <a:rPr lang="el-GR" sz="1400" dirty="0" err="1" smtClean="0"/>
              <a:t>Πάρκινγκ</a:t>
            </a:r>
            <a:r>
              <a:rPr lang="el-GR" sz="1400" dirty="0" smtClean="0"/>
              <a:t/>
            </a:r>
            <a:br>
              <a:rPr lang="el-GR" sz="1400" dirty="0" smtClean="0"/>
            </a:br>
            <a:endParaRPr lang="el-GR" sz="1400" dirty="0" smtClean="0"/>
          </a:p>
          <a:p>
            <a:pPr marL="180000" indent="0" defTabSz="720000">
              <a:lnSpc>
                <a:spcPct val="120000"/>
              </a:lnSpc>
              <a:spcBef>
                <a:spcPts val="0"/>
              </a:spcBef>
              <a:buNone/>
            </a:pPr>
            <a:endParaRPr lang="el-GR" sz="1100" b="1" dirty="0" smtClean="0"/>
          </a:p>
          <a:p>
            <a:pPr marL="180000" indent="0" defTabSz="720000">
              <a:lnSpc>
                <a:spcPct val="120000"/>
              </a:lnSpc>
              <a:spcBef>
                <a:spcPts val="0"/>
              </a:spcBef>
              <a:buNone/>
            </a:pPr>
            <a:r>
              <a:rPr lang="el-GR" sz="1100" b="1" dirty="0" smtClean="0"/>
              <a:t>ΣΥΝΑΡΤΗΣΗ</a:t>
            </a:r>
            <a:r>
              <a:rPr lang="el-GR" sz="1100" dirty="0" smtClean="0"/>
              <a:t> </a:t>
            </a:r>
            <a:r>
              <a:rPr lang="el-GR" sz="1100" dirty="0" err="1" smtClean="0"/>
              <a:t>Υπολόγισε_Χρέωση</a:t>
            </a:r>
            <a:r>
              <a:rPr lang="el-GR" sz="1100" dirty="0" smtClean="0"/>
              <a:t> </a:t>
            </a:r>
            <a:r>
              <a:rPr lang="el-GR" sz="1100" b="1" dirty="0" smtClean="0"/>
              <a:t>(</a:t>
            </a:r>
            <a:r>
              <a:rPr lang="el-GR" sz="1100" dirty="0" smtClean="0"/>
              <a:t>ώρες</a:t>
            </a:r>
            <a:r>
              <a:rPr lang="el-GR" sz="1100" b="1" dirty="0" smtClean="0"/>
              <a:t>):</a:t>
            </a:r>
            <a:r>
              <a:rPr lang="el-GR" sz="1100" dirty="0" smtClean="0"/>
              <a:t> </a:t>
            </a:r>
            <a:r>
              <a:rPr lang="el-GR" sz="1100" b="1" dirty="0" smtClean="0"/>
              <a:t>ΠΡΑΓΜΑΤΙΚΗ</a:t>
            </a:r>
            <a:r>
              <a:rPr lang="el-GR" sz="1400" dirty="0" smtClean="0"/>
              <a:t/>
            </a:r>
            <a:br>
              <a:rPr lang="el-GR" sz="1400" dirty="0" smtClean="0"/>
            </a:br>
            <a:r>
              <a:rPr lang="el-GR" sz="1400" b="1" dirty="0" smtClean="0"/>
              <a:t>ΜΕΤΑΒΛΗΤΕΣ</a:t>
            </a:r>
            <a:r>
              <a:rPr lang="el-GR" sz="1400" dirty="0" smtClean="0"/>
              <a:t/>
            </a:r>
            <a:br>
              <a:rPr lang="el-GR" sz="1400" dirty="0" smtClean="0"/>
            </a:br>
            <a:r>
              <a:rPr lang="el-GR" sz="1400" dirty="0" smtClean="0"/>
              <a:t>  </a:t>
            </a:r>
            <a:r>
              <a:rPr lang="el-GR" sz="1400" b="1" dirty="0" smtClean="0"/>
              <a:t>ΑΚΕΡΑΙΕΣ:</a:t>
            </a:r>
            <a:r>
              <a:rPr lang="el-GR" sz="1400" dirty="0" smtClean="0"/>
              <a:t> ώρες</a:t>
            </a:r>
            <a:br>
              <a:rPr lang="el-GR" sz="1400" dirty="0" smtClean="0"/>
            </a:br>
            <a:r>
              <a:rPr lang="el-GR" sz="1400" dirty="0" smtClean="0"/>
              <a:t>  </a:t>
            </a:r>
            <a:r>
              <a:rPr lang="el-GR" sz="1400" b="1" dirty="0" smtClean="0"/>
              <a:t>ΠΡΑΓΜΑΤΙΚΕΣ:</a:t>
            </a:r>
            <a:r>
              <a:rPr lang="el-GR" sz="1400" dirty="0" smtClean="0"/>
              <a:t> χρέωση</a:t>
            </a:r>
            <a:br>
              <a:rPr lang="el-GR" sz="1400" dirty="0" smtClean="0"/>
            </a:br>
            <a:r>
              <a:rPr lang="el-GR" sz="1400" b="1" dirty="0" smtClean="0"/>
              <a:t>ΑΡΧΗ</a:t>
            </a:r>
            <a:r>
              <a:rPr lang="el-GR" sz="1400" dirty="0" smtClean="0"/>
              <a:t/>
            </a:r>
            <a:br>
              <a:rPr lang="el-GR" sz="1400" dirty="0" smtClean="0"/>
            </a:br>
            <a:r>
              <a:rPr lang="el-GR" sz="1400" dirty="0" smtClean="0"/>
              <a:t>  </a:t>
            </a:r>
            <a:r>
              <a:rPr lang="el-GR" sz="1400" b="1" dirty="0" smtClean="0"/>
              <a:t>ΑΝ</a:t>
            </a:r>
            <a:r>
              <a:rPr lang="el-GR" sz="1400" dirty="0" smtClean="0"/>
              <a:t> </a:t>
            </a:r>
            <a:r>
              <a:rPr lang="el-GR" sz="1400" b="1" dirty="0" smtClean="0"/>
              <a:t>(</a:t>
            </a:r>
            <a:r>
              <a:rPr lang="el-GR" sz="1400" dirty="0" smtClean="0"/>
              <a:t>ώρες </a:t>
            </a:r>
            <a:r>
              <a:rPr lang="el-GR" sz="1400" b="1" dirty="0" smtClean="0"/>
              <a:t>&lt;=</a:t>
            </a:r>
            <a:r>
              <a:rPr lang="el-GR" sz="1400" dirty="0" smtClean="0"/>
              <a:t> 3</a:t>
            </a:r>
            <a:r>
              <a:rPr lang="el-GR" sz="1400" b="1" dirty="0" smtClean="0"/>
              <a:t>)</a:t>
            </a:r>
            <a:r>
              <a:rPr lang="el-GR" sz="1400" dirty="0" smtClean="0"/>
              <a:t> </a:t>
            </a:r>
            <a:r>
              <a:rPr lang="el-GR" sz="1400" b="1" dirty="0" smtClean="0"/>
              <a:t>ΤΟΤΕ</a:t>
            </a:r>
            <a:r>
              <a:rPr lang="el-GR" sz="1400" dirty="0" smtClean="0"/>
              <a:t/>
            </a:r>
            <a:br>
              <a:rPr lang="el-GR" sz="1400" dirty="0" smtClean="0"/>
            </a:br>
            <a:r>
              <a:rPr lang="el-GR" sz="1400" dirty="0" smtClean="0"/>
              <a:t>    χρέωση </a:t>
            </a:r>
            <a:r>
              <a:rPr lang="el-GR" sz="1400" b="1" dirty="0" smtClean="0"/>
              <a:t>←</a:t>
            </a:r>
            <a:r>
              <a:rPr lang="el-GR" sz="1400" dirty="0" smtClean="0"/>
              <a:t> 2</a:t>
            </a:r>
            <a:r>
              <a:rPr lang="el-GR" sz="1400" b="1" dirty="0" smtClean="0"/>
              <a:t>*</a:t>
            </a:r>
            <a:r>
              <a:rPr lang="el-GR" sz="1400" dirty="0" smtClean="0"/>
              <a:t> ώρες</a:t>
            </a:r>
            <a:br>
              <a:rPr lang="el-GR" sz="1400" dirty="0" smtClean="0"/>
            </a:br>
            <a:r>
              <a:rPr lang="el-GR" sz="1400" dirty="0" smtClean="0"/>
              <a:t>  </a:t>
            </a:r>
            <a:r>
              <a:rPr lang="el-GR" sz="1400" b="1" dirty="0" smtClean="0"/>
              <a:t>ΑΛΛΙΩΣ_ΑΝ</a:t>
            </a:r>
            <a:r>
              <a:rPr lang="el-GR" sz="1400" dirty="0" smtClean="0"/>
              <a:t> </a:t>
            </a:r>
            <a:r>
              <a:rPr lang="el-GR" sz="1400" b="1" dirty="0" smtClean="0"/>
              <a:t>(</a:t>
            </a:r>
            <a:r>
              <a:rPr lang="el-GR" sz="1400" dirty="0" smtClean="0"/>
              <a:t>ώρες </a:t>
            </a:r>
            <a:r>
              <a:rPr lang="el-GR" sz="1400" b="1" dirty="0" smtClean="0"/>
              <a:t>&lt;=</a:t>
            </a:r>
            <a:r>
              <a:rPr lang="el-GR" sz="1400" dirty="0" smtClean="0"/>
              <a:t> 5</a:t>
            </a:r>
            <a:r>
              <a:rPr lang="el-GR" sz="1400" b="1" dirty="0" smtClean="0"/>
              <a:t>)</a:t>
            </a:r>
            <a:r>
              <a:rPr lang="el-GR" sz="1400" dirty="0" smtClean="0"/>
              <a:t> </a:t>
            </a:r>
            <a:r>
              <a:rPr lang="el-GR" sz="1400" b="1" dirty="0" smtClean="0"/>
              <a:t>ΤΟΤΕ</a:t>
            </a:r>
            <a:r>
              <a:rPr lang="el-GR" sz="1400" dirty="0" smtClean="0"/>
              <a:t/>
            </a:r>
            <a:br>
              <a:rPr lang="el-GR" sz="1400" dirty="0" smtClean="0"/>
            </a:br>
            <a:r>
              <a:rPr lang="el-GR" sz="1400" dirty="0" smtClean="0"/>
              <a:t>    χρέωση </a:t>
            </a:r>
            <a:r>
              <a:rPr lang="el-GR" sz="1400" b="1" dirty="0" smtClean="0"/>
              <a:t>←</a:t>
            </a:r>
            <a:r>
              <a:rPr lang="el-GR" sz="1400" dirty="0" smtClean="0"/>
              <a:t> 2</a:t>
            </a:r>
            <a:r>
              <a:rPr lang="el-GR" sz="1400" b="1" dirty="0" smtClean="0"/>
              <a:t>*</a:t>
            </a:r>
            <a:r>
              <a:rPr lang="el-GR" sz="1400" dirty="0" smtClean="0"/>
              <a:t> 3 </a:t>
            </a:r>
            <a:r>
              <a:rPr lang="el-GR" sz="1400" b="1" dirty="0" smtClean="0"/>
              <a:t>+</a:t>
            </a:r>
            <a:r>
              <a:rPr lang="el-GR" sz="1400" dirty="0" smtClean="0"/>
              <a:t> 1.5</a:t>
            </a:r>
            <a:r>
              <a:rPr lang="el-GR" sz="1400" b="1" dirty="0" smtClean="0"/>
              <a:t>*(</a:t>
            </a:r>
            <a:r>
              <a:rPr lang="el-GR" sz="1400" dirty="0" smtClean="0"/>
              <a:t>ώρες </a:t>
            </a:r>
            <a:r>
              <a:rPr lang="el-GR" sz="1400" b="1" dirty="0" smtClean="0"/>
              <a:t>-</a:t>
            </a:r>
            <a:r>
              <a:rPr lang="el-GR" sz="1400" dirty="0" smtClean="0"/>
              <a:t> 3</a:t>
            </a:r>
            <a:r>
              <a:rPr lang="el-GR" sz="1400" b="1" dirty="0" smtClean="0"/>
              <a:t>)</a:t>
            </a:r>
            <a:r>
              <a:rPr lang="el-GR" sz="1400" dirty="0" smtClean="0"/>
              <a:t> </a:t>
            </a:r>
            <a:br>
              <a:rPr lang="el-GR" sz="1400" dirty="0" smtClean="0"/>
            </a:br>
            <a:r>
              <a:rPr lang="el-GR" sz="1400" dirty="0" smtClean="0"/>
              <a:t>  </a:t>
            </a:r>
            <a:r>
              <a:rPr lang="el-GR" sz="1400" b="1" dirty="0" smtClean="0"/>
              <a:t>ΑΛΛΙΩΣ</a:t>
            </a:r>
            <a:r>
              <a:rPr lang="el-GR" sz="1400" dirty="0" smtClean="0"/>
              <a:t/>
            </a:r>
            <a:br>
              <a:rPr lang="el-GR" sz="1400" dirty="0" smtClean="0"/>
            </a:br>
            <a:r>
              <a:rPr lang="el-GR" sz="1400" dirty="0" smtClean="0"/>
              <a:t>    χρέωση </a:t>
            </a:r>
            <a:r>
              <a:rPr lang="el-GR" sz="1400" b="1" dirty="0" smtClean="0"/>
              <a:t>←</a:t>
            </a:r>
            <a:r>
              <a:rPr lang="el-GR" sz="1400" dirty="0" smtClean="0"/>
              <a:t> 2</a:t>
            </a:r>
            <a:r>
              <a:rPr lang="el-GR" sz="1400" b="1" dirty="0" smtClean="0"/>
              <a:t>*</a:t>
            </a:r>
            <a:r>
              <a:rPr lang="el-GR" sz="1400" dirty="0" smtClean="0"/>
              <a:t> 3 </a:t>
            </a:r>
            <a:r>
              <a:rPr lang="el-GR" sz="1400" b="1" dirty="0" smtClean="0"/>
              <a:t>+</a:t>
            </a:r>
            <a:r>
              <a:rPr lang="el-GR" sz="1400" dirty="0" smtClean="0"/>
              <a:t> 1.5</a:t>
            </a:r>
            <a:r>
              <a:rPr lang="el-GR" sz="1400" b="1" dirty="0" smtClean="0"/>
              <a:t>*</a:t>
            </a:r>
            <a:r>
              <a:rPr lang="el-GR" sz="1400" dirty="0" smtClean="0"/>
              <a:t> 2 </a:t>
            </a:r>
            <a:r>
              <a:rPr lang="el-GR" sz="1400" b="1" dirty="0" smtClean="0"/>
              <a:t>+</a:t>
            </a:r>
            <a:r>
              <a:rPr lang="el-GR" sz="1400" dirty="0" smtClean="0"/>
              <a:t> 1.3</a:t>
            </a:r>
            <a:r>
              <a:rPr lang="el-GR" sz="1400" b="1" dirty="0" smtClean="0"/>
              <a:t>*(</a:t>
            </a:r>
            <a:r>
              <a:rPr lang="el-GR" sz="1400" dirty="0" smtClean="0"/>
              <a:t>ώρες </a:t>
            </a:r>
            <a:r>
              <a:rPr lang="el-GR" sz="1400" b="1" dirty="0" smtClean="0"/>
              <a:t>-</a:t>
            </a:r>
            <a:r>
              <a:rPr lang="el-GR" sz="1400" dirty="0" smtClean="0"/>
              <a:t> 5</a:t>
            </a:r>
            <a:r>
              <a:rPr lang="el-GR" sz="1400" b="1" dirty="0" smtClean="0"/>
              <a:t>)</a:t>
            </a:r>
            <a:r>
              <a:rPr lang="el-GR" sz="1400" dirty="0" smtClean="0"/>
              <a:t> </a:t>
            </a:r>
            <a:br>
              <a:rPr lang="el-GR" sz="1400" dirty="0" smtClean="0"/>
            </a:br>
            <a:r>
              <a:rPr lang="el-GR" sz="1400" dirty="0" smtClean="0"/>
              <a:t>  </a:t>
            </a:r>
            <a:r>
              <a:rPr lang="el-GR" sz="1400" b="1" dirty="0" smtClean="0"/>
              <a:t>ΤΕΛΟΣ_ΑΝ</a:t>
            </a:r>
            <a:r>
              <a:rPr lang="el-GR" sz="1400" dirty="0" smtClean="0"/>
              <a:t/>
            </a:r>
            <a:br>
              <a:rPr lang="el-GR" sz="1400" dirty="0" smtClean="0"/>
            </a:br>
            <a:r>
              <a:rPr lang="el-GR" sz="1400" dirty="0" smtClean="0"/>
              <a:t>  </a:t>
            </a:r>
            <a:r>
              <a:rPr lang="el-GR" sz="1400" dirty="0" err="1" smtClean="0"/>
              <a:t>Υπολόγισε_Χρέωση</a:t>
            </a:r>
            <a:r>
              <a:rPr lang="el-GR" sz="1400" dirty="0" smtClean="0"/>
              <a:t> </a:t>
            </a:r>
            <a:r>
              <a:rPr lang="el-GR" sz="1400" b="1" dirty="0" smtClean="0"/>
              <a:t>←</a:t>
            </a:r>
            <a:r>
              <a:rPr lang="el-GR" sz="1400" dirty="0" smtClean="0"/>
              <a:t> χρέωση</a:t>
            </a:r>
            <a:br>
              <a:rPr lang="el-GR" sz="1400" dirty="0" smtClean="0"/>
            </a:br>
            <a:r>
              <a:rPr lang="el-GR" sz="1400" b="1" dirty="0" smtClean="0"/>
              <a:t>ΤΕΛΟΣ_ΣΥΝΑΡΤΗΣΗΣ</a:t>
            </a:r>
            <a:r>
              <a:rPr lang="el-GR" sz="1400" dirty="0" smtClean="0"/>
              <a:t> </a:t>
            </a:r>
            <a:endParaRPr lang="el-GR" sz="1400"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907D1EC8-1A9E-4363-8BEC-F20681B91116}"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5" name="4 - Θέση υποσέλιδου"/>
          <p:cNvSpPr>
            <a:spLocks noGrp="1"/>
          </p:cNvSpPr>
          <p:nvPr>
            <p:ph type="ftr" sz="quarter" idx="11"/>
          </p:nvPr>
        </p:nvSpPr>
        <p:spPr/>
        <p:txBody>
          <a:bodyPr/>
          <a:lstStyle/>
          <a:p>
            <a:pPr algn="l" rtl="0" fontAlgn="base">
              <a:spcBef>
                <a:spcPct val="0"/>
              </a:spcBef>
              <a:spcAft>
                <a:spcPct val="0"/>
              </a:spcAft>
            </a:pPr>
            <a:r>
              <a:rPr lang="el-GR" sz="1200" kern="1200" smtClean="0">
                <a:solidFill>
                  <a:srgbClr val="E7DEC9">
                    <a:shade val="50000"/>
                    <a:satMod val="200000"/>
                  </a:srgbClr>
                </a:solidFill>
                <a:latin typeface="Garamond" pitchFamily="18" charset="0"/>
                <a:ea typeface="+mn-ea"/>
                <a:cs typeface="+mn-cs"/>
              </a:rPr>
              <a:t>3ο Γενικό Λύκειο Κοζάνης</a:t>
            </a:r>
            <a:endParaRPr lang="el-GR" sz="1200" kern="1200">
              <a:solidFill>
                <a:srgbClr val="E7DEC9">
                  <a:shade val="50000"/>
                  <a:satMod val="200000"/>
                </a:srgbClr>
              </a:solidFill>
              <a:latin typeface="Garamond" pitchFamily="18" charset="0"/>
              <a:ea typeface="+mn-ea"/>
              <a:cs typeface="+mn-cs"/>
            </a:endParaRPr>
          </a:p>
        </p:txBody>
      </p:sp>
      <p:sp>
        <p:nvSpPr>
          <p:cNvPr id="6" name="5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smtClean="0">
                <a:solidFill>
                  <a:srgbClr val="E7DEC9">
                    <a:shade val="50000"/>
                    <a:satMod val="200000"/>
                  </a:srgbClr>
                </a:solidFill>
                <a:latin typeface="Garamond" pitchFamily="18" charset="0"/>
                <a:ea typeface="+mn-ea"/>
                <a:cs typeface="+mn-cs"/>
              </a:rPr>
              <a:pPr algn="ctr" rtl="0" fontAlgn="base">
                <a:spcBef>
                  <a:spcPct val="0"/>
                </a:spcBef>
                <a:spcAft>
                  <a:spcPct val="0"/>
                </a:spcAft>
              </a:pPr>
              <a:t>17</a:t>
            </a:fld>
            <a:endParaRPr lang="el-GR" sz="1200" kern="1200">
              <a:solidFill>
                <a:srgbClr val="E7DEC9">
                  <a:shade val="50000"/>
                  <a:satMod val="200000"/>
                </a:srgbClr>
              </a:solidFill>
              <a:latin typeface="Garamond" pitchFamily="18" charset="0"/>
              <a:ea typeface="+mn-ea"/>
              <a:cs typeface="+mn-cs"/>
            </a:endParaRPr>
          </a:p>
        </p:txBody>
      </p:sp>
      <p:cxnSp>
        <p:nvCxnSpPr>
          <p:cNvPr id="8" name="7 - Γωνιακή σύνδεση"/>
          <p:cNvCxnSpPr/>
          <p:nvPr/>
        </p:nvCxnSpPr>
        <p:spPr>
          <a:xfrm rot="5400000" flipH="1" flipV="1">
            <a:off x="4429124" y="428604"/>
            <a:ext cx="3143272" cy="3143272"/>
          </a:xfrm>
          <a:prstGeom prst="bentConnector3">
            <a:avLst>
              <a:gd name="adj1" fmla="val 50000"/>
            </a:avLst>
          </a:prstGeom>
          <a:ln>
            <a:tailEnd type="arrow"/>
          </a:ln>
        </p:spPr>
        <p:style>
          <a:lnRef idx="2">
            <a:schemeClr val="accent3"/>
          </a:lnRef>
          <a:fillRef idx="0">
            <a:schemeClr val="accent3"/>
          </a:fillRef>
          <a:effectRef idx="1">
            <a:schemeClr val="accent3"/>
          </a:effectRef>
          <a:fontRef idx="minor">
            <a:schemeClr val="tx1"/>
          </a:fontRef>
        </p:style>
      </p:cxnSp>
      <p:sp>
        <p:nvSpPr>
          <p:cNvPr id="11" name="10 - Ελεύθερη σχεδίαση"/>
          <p:cNvSpPr/>
          <p:nvPr/>
        </p:nvSpPr>
        <p:spPr>
          <a:xfrm>
            <a:off x="3248809" y="3517751"/>
            <a:ext cx="2904565" cy="860611"/>
          </a:xfrm>
          <a:custGeom>
            <a:avLst/>
            <a:gdLst>
              <a:gd name="connsiteX0" fmla="*/ 2904565 w 2904565"/>
              <a:gd name="connsiteY0" fmla="*/ 0 h 860611"/>
              <a:gd name="connsiteX1" fmla="*/ 2904565 w 2904565"/>
              <a:gd name="connsiteY1" fmla="*/ 860611 h 860611"/>
              <a:gd name="connsiteX2" fmla="*/ 0 w 2904565"/>
              <a:gd name="connsiteY2" fmla="*/ 860611 h 860611"/>
              <a:gd name="connsiteX3" fmla="*/ 0 w 2904565"/>
              <a:gd name="connsiteY3" fmla="*/ 53788 h 860611"/>
            </a:gdLst>
            <a:ahLst/>
            <a:cxnLst>
              <a:cxn ang="0">
                <a:pos x="connsiteX0" y="connsiteY0"/>
              </a:cxn>
              <a:cxn ang="0">
                <a:pos x="connsiteX1" y="connsiteY1"/>
              </a:cxn>
              <a:cxn ang="0">
                <a:pos x="connsiteX2" y="connsiteY2"/>
              </a:cxn>
              <a:cxn ang="0">
                <a:pos x="connsiteX3" y="connsiteY3"/>
              </a:cxn>
            </a:cxnLst>
            <a:rect l="l" t="t" r="r" b="b"/>
            <a:pathLst>
              <a:path w="2904565" h="860611">
                <a:moveTo>
                  <a:pt x="2904565" y="0"/>
                </a:moveTo>
                <a:lnTo>
                  <a:pt x="2904565" y="860611"/>
                </a:lnTo>
                <a:lnTo>
                  <a:pt x="0" y="860611"/>
                </a:lnTo>
                <a:lnTo>
                  <a:pt x="0" y="53788"/>
                </a:lnTo>
              </a:path>
            </a:pathLst>
          </a:custGeom>
          <a:ln>
            <a:tailEnd type="triangle"/>
          </a:ln>
        </p:spPr>
        <p:style>
          <a:lnRef idx="2">
            <a:schemeClr val="accent3"/>
          </a:lnRef>
          <a:fillRef idx="0">
            <a:schemeClr val="accent3"/>
          </a:fillRef>
          <a:effectRef idx="1">
            <a:schemeClr val="accent3"/>
          </a:effectRef>
          <a:fontRef idx="minor">
            <a:schemeClr val="tx1"/>
          </a:fontRef>
        </p:style>
        <p:txBody>
          <a:bodyPr rtlCol="0" anchor="ctr"/>
          <a:lstStyle/>
          <a:p>
            <a:pPr algn="ctr"/>
            <a:endParaRPr lang="el-G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8"/>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2007 Θέμα 2</a:t>
            </a:r>
            <a:r>
              <a:rPr lang="el-GR" baseline="30000" dirty="0" smtClean="0"/>
              <a:t>ο</a:t>
            </a:r>
            <a:r>
              <a:rPr lang="el-GR" dirty="0" smtClean="0"/>
              <a:t> </a:t>
            </a:r>
            <a:endParaRPr lang="el-GR" dirty="0"/>
          </a:p>
        </p:txBody>
      </p:sp>
      <p:sp>
        <p:nvSpPr>
          <p:cNvPr id="3" name="2 - Θέση περιεχομένου"/>
          <p:cNvSpPr>
            <a:spLocks noGrp="1"/>
          </p:cNvSpPr>
          <p:nvPr>
            <p:ph idx="1"/>
          </p:nvPr>
        </p:nvSpPr>
        <p:spPr/>
        <p:txBody>
          <a:bodyPr numCol="2">
            <a:normAutofit fontScale="47500" lnSpcReduction="20000"/>
          </a:bodyPr>
          <a:lstStyle/>
          <a:p>
            <a:pPr>
              <a:buNone/>
            </a:pPr>
            <a:r>
              <a:rPr lang="el-GR" dirty="0" smtClean="0"/>
              <a:t>Δίνεται παρακάτω ένα πρόγραμμα με ένα υποπρόγραμμα:</a:t>
            </a:r>
          </a:p>
          <a:p>
            <a:pPr>
              <a:buNone/>
            </a:pPr>
            <a:r>
              <a:rPr lang="el-GR" dirty="0" smtClean="0"/>
              <a:t> </a:t>
            </a:r>
          </a:p>
          <a:p>
            <a:pPr>
              <a:spcBef>
                <a:spcPts val="0"/>
              </a:spcBef>
              <a:buNone/>
            </a:pPr>
            <a:r>
              <a:rPr lang="el-GR" dirty="0" smtClean="0"/>
              <a:t>ΠΡΟΓΡΑΜΜΑ Υπολογισμοί</a:t>
            </a:r>
          </a:p>
          <a:p>
            <a:pPr>
              <a:spcBef>
                <a:spcPts val="0"/>
              </a:spcBef>
              <a:buNone/>
            </a:pPr>
            <a:r>
              <a:rPr lang="el-GR" dirty="0" smtClean="0"/>
              <a:t>ΜΕΤΑΒΛΗΤΕΣ</a:t>
            </a:r>
          </a:p>
          <a:p>
            <a:pPr>
              <a:spcBef>
                <a:spcPts val="0"/>
              </a:spcBef>
              <a:buNone/>
            </a:pPr>
            <a:r>
              <a:rPr lang="el-GR" dirty="0" smtClean="0"/>
              <a:t>	ΠΡΑΓΜΑΤΙΚΕΣ: α, β, γ</a:t>
            </a:r>
          </a:p>
          <a:p>
            <a:pPr>
              <a:spcBef>
                <a:spcPts val="0"/>
              </a:spcBef>
              <a:buNone/>
            </a:pPr>
            <a:r>
              <a:rPr lang="el-GR" dirty="0" smtClean="0"/>
              <a:t>ΑΡΧΗ</a:t>
            </a:r>
          </a:p>
          <a:p>
            <a:pPr>
              <a:spcBef>
                <a:spcPts val="0"/>
              </a:spcBef>
              <a:buNone/>
            </a:pPr>
            <a:r>
              <a:rPr lang="el-GR" dirty="0" smtClean="0"/>
              <a:t>	ΔΙΑΒΑΣΕ α, β</a:t>
            </a:r>
          </a:p>
          <a:p>
            <a:pPr>
              <a:spcBef>
                <a:spcPts val="0"/>
              </a:spcBef>
              <a:buNone/>
            </a:pPr>
            <a:r>
              <a:rPr lang="el-GR" dirty="0" smtClean="0"/>
              <a:t>	γ </a:t>
            </a:r>
            <a:r>
              <a:rPr lang="el-GR" dirty="0" smtClean="0">
                <a:sym typeface="Wingdings"/>
              </a:rPr>
              <a:t></a:t>
            </a:r>
            <a:r>
              <a:rPr lang="el-GR" dirty="0" smtClean="0"/>
              <a:t> α + Πράξη (α, β)</a:t>
            </a:r>
          </a:p>
          <a:p>
            <a:pPr>
              <a:spcBef>
                <a:spcPts val="0"/>
              </a:spcBef>
              <a:buNone/>
            </a:pPr>
            <a:r>
              <a:rPr lang="el-GR" dirty="0" smtClean="0"/>
              <a:t>	ΓΡΑΨΕ γ</a:t>
            </a:r>
          </a:p>
          <a:p>
            <a:pPr>
              <a:spcBef>
                <a:spcPts val="0"/>
              </a:spcBef>
              <a:buNone/>
            </a:pPr>
            <a:r>
              <a:rPr lang="el-GR" dirty="0" smtClean="0"/>
              <a:t>ΤΕΛΟΣ_ΠΡΟΓΡΑΜΜΑΤΟΣ</a:t>
            </a:r>
          </a:p>
          <a:p>
            <a:pPr>
              <a:spcBef>
                <a:spcPts val="0"/>
              </a:spcBef>
              <a:buNone/>
            </a:pPr>
            <a:r>
              <a:rPr lang="el-GR" dirty="0" smtClean="0"/>
              <a:t> </a:t>
            </a:r>
          </a:p>
          <a:p>
            <a:pPr>
              <a:spcBef>
                <a:spcPts val="0"/>
              </a:spcBef>
              <a:buNone/>
            </a:pPr>
            <a:r>
              <a:rPr lang="el-GR" dirty="0" smtClean="0"/>
              <a:t>ΣΥΝΑΡΤΗΣΗ Πράξη (χ, ψ): ΠΡΑΓΜΑΤΙΚΗ</a:t>
            </a:r>
          </a:p>
          <a:p>
            <a:pPr>
              <a:spcBef>
                <a:spcPts val="0"/>
              </a:spcBef>
              <a:buNone/>
            </a:pPr>
            <a:r>
              <a:rPr lang="el-GR" dirty="0" smtClean="0"/>
              <a:t>ΜΕΤΑΒΛΗΤΕΣ</a:t>
            </a:r>
          </a:p>
          <a:p>
            <a:pPr>
              <a:spcBef>
                <a:spcPts val="0"/>
              </a:spcBef>
              <a:buNone/>
            </a:pPr>
            <a:r>
              <a:rPr lang="el-GR" dirty="0" smtClean="0"/>
              <a:t>	ΠΡΑΓΜΑΤΙΚΕΣ: χ, ψ</a:t>
            </a:r>
          </a:p>
          <a:p>
            <a:pPr>
              <a:spcBef>
                <a:spcPts val="0"/>
              </a:spcBef>
              <a:buNone/>
            </a:pPr>
            <a:r>
              <a:rPr lang="el-GR" dirty="0" smtClean="0"/>
              <a:t>ΑΡΧΗ</a:t>
            </a:r>
          </a:p>
          <a:p>
            <a:pPr>
              <a:spcBef>
                <a:spcPts val="0"/>
              </a:spcBef>
              <a:buNone/>
            </a:pPr>
            <a:r>
              <a:rPr lang="el-GR" dirty="0" smtClean="0"/>
              <a:t>	ΑΝ χ &gt;= ψ ΤΟΤΕ</a:t>
            </a:r>
          </a:p>
          <a:p>
            <a:pPr>
              <a:spcBef>
                <a:spcPts val="0"/>
              </a:spcBef>
              <a:buNone/>
            </a:pPr>
            <a:r>
              <a:rPr lang="el-GR" dirty="0" smtClean="0"/>
              <a:t>		Πράξη </a:t>
            </a:r>
            <a:r>
              <a:rPr lang="el-GR" dirty="0" smtClean="0">
                <a:sym typeface="Wingdings"/>
              </a:rPr>
              <a:t></a:t>
            </a:r>
            <a:r>
              <a:rPr lang="el-GR" dirty="0" smtClean="0"/>
              <a:t> χ – ψ</a:t>
            </a:r>
          </a:p>
          <a:p>
            <a:pPr>
              <a:spcBef>
                <a:spcPts val="0"/>
              </a:spcBef>
              <a:buNone/>
            </a:pPr>
            <a:r>
              <a:rPr lang="el-GR" dirty="0" smtClean="0"/>
              <a:t>	ΑΛΛΙΩΣ</a:t>
            </a:r>
          </a:p>
          <a:p>
            <a:pPr>
              <a:spcBef>
                <a:spcPts val="0"/>
              </a:spcBef>
              <a:buNone/>
            </a:pPr>
            <a:r>
              <a:rPr lang="el-GR" dirty="0" smtClean="0"/>
              <a:t>		Πράξη </a:t>
            </a:r>
            <a:r>
              <a:rPr lang="el-GR" dirty="0" smtClean="0">
                <a:sym typeface="Wingdings"/>
              </a:rPr>
              <a:t></a:t>
            </a:r>
            <a:r>
              <a:rPr lang="el-GR" dirty="0" smtClean="0"/>
              <a:t> χ + ψ</a:t>
            </a:r>
          </a:p>
          <a:p>
            <a:pPr>
              <a:spcBef>
                <a:spcPts val="0"/>
              </a:spcBef>
              <a:buNone/>
            </a:pPr>
            <a:r>
              <a:rPr lang="el-GR" dirty="0" smtClean="0"/>
              <a:t>	ΤΕΛΟΣ_ΑΝ</a:t>
            </a:r>
          </a:p>
          <a:p>
            <a:pPr>
              <a:spcBef>
                <a:spcPts val="0"/>
              </a:spcBef>
              <a:buNone/>
            </a:pPr>
            <a:r>
              <a:rPr lang="el-GR" dirty="0" smtClean="0"/>
              <a:t>ΤΕΛΟΣ_ΣΥΝΑΡΤΗΣΗΣ</a:t>
            </a:r>
          </a:p>
          <a:p>
            <a:pPr>
              <a:buNone/>
            </a:pPr>
            <a:r>
              <a:rPr lang="el-GR" dirty="0" smtClean="0"/>
              <a:t> </a:t>
            </a:r>
          </a:p>
          <a:p>
            <a:pPr lvl="0">
              <a:buNone/>
            </a:pPr>
            <a:endParaRPr lang="el-GR" dirty="0" smtClean="0"/>
          </a:p>
          <a:p>
            <a:pPr lvl="0">
              <a:buNone/>
            </a:pPr>
            <a:r>
              <a:rPr lang="el-GR" dirty="0" smtClean="0"/>
              <a:t>Να ξαναγράψετε το πρόγραμμα, ώστε να επιτελεί την ίδια λειτουργία χρησιμοποιώντας διαδικασία αντί συνάρτησης.</a:t>
            </a:r>
          </a:p>
          <a:p>
            <a:pPr algn="r">
              <a:buNone/>
            </a:pPr>
            <a:r>
              <a:rPr lang="el-GR" dirty="0" smtClean="0"/>
              <a:t>Μονάδες 7</a:t>
            </a:r>
          </a:p>
          <a:p>
            <a:pPr lvl="0">
              <a:buNone/>
            </a:pPr>
            <a:r>
              <a:rPr lang="el-GR" dirty="0" smtClean="0"/>
              <a:t>Να ξαναγράψετε το πρόγραμμα που δόθηκε αρχικά, ώστε να επιτελεί την ίδια λειτουργία χωρίς τη χρήση υποπρογράμματος.</a:t>
            </a:r>
          </a:p>
          <a:p>
            <a:pPr algn="r">
              <a:buNone/>
            </a:pPr>
            <a:r>
              <a:rPr lang="el-GR" dirty="0" smtClean="0"/>
              <a:t>Μονάδες 7</a:t>
            </a:r>
          </a:p>
          <a:p>
            <a:pPr lvl="0">
              <a:buNone/>
            </a:pPr>
            <a:r>
              <a:rPr lang="el-GR" dirty="0" smtClean="0"/>
              <a:t>Να γράψετε στο τετράδιό σας τις τιμές που θα εμφανιστούν κατά την εκτέλεση του αρχικού προγράμματος που δόθηκε, αν ως τιμές εισόδου δοθούν οι αριθμοί:</a:t>
            </a:r>
          </a:p>
          <a:p>
            <a:pPr lvl="1">
              <a:buNone/>
            </a:pPr>
            <a:r>
              <a:rPr lang="el-GR" dirty="0" smtClean="0"/>
              <a:t>α = 10 β = 5</a:t>
            </a:r>
          </a:p>
          <a:p>
            <a:pPr lvl="1">
              <a:buNone/>
            </a:pPr>
            <a:r>
              <a:rPr lang="el-GR" dirty="0" smtClean="0"/>
              <a:t>α = 5 β = 5</a:t>
            </a:r>
          </a:p>
          <a:p>
            <a:pPr lvl="1">
              <a:buNone/>
            </a:pPr>
            <a:r>
              <a:rPr lang="el-GR" dirty="0" smtClean="0"/>
              <a:t>α = 3 β = 5</a:t>
            </a:r>
          </a:p>
          <a:p>
            <a:pPr algn="r">
              <a:buNone/>
            </a:pPr>
            <a:r>
              <a:rPr lang="el-GR" dirty="0" smtClean="0"/>
              <a:t>Μονάδες 6</a:t>
            </a:r>
          </a:p>
          <a:p>
            <a:pPr>
              <a:buNone/>
            </a:pPr>
            <a:endParaRPr lang="el-GR"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7185CF39-A41A-409C-9725-CE50B130EEB0}"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6" name="5 - Θέση υποσέλιδου"/>
          <p:cNvSpPr>
            <a:spLocks noGrp="1"/>
          </p:cNvSpPr>
          <p:nvPr>
            <p:ph type="ftr" sz="quarter" idx="11"/>
          </p:nvPr>
        </p:nvSpPr>
        <p:spPr/>
        <p:txBody>
          <a:bodyPr/>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5" name="4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18</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2007 Θέμα 4</a:t>
            </a:r>
            <a:r>
              <a:rPr lang="el-GR" baseline="30000" dirty="0" smtClean="0"/>
              <a:t>ο</a:t>
            </a:r>
            <a:r>
              <a:rPr lang="el-GR" dirty="0" smtClean="0"/>
              <a:t> (επαναληπτικές)</a:t>
            </a:r>
            <a:endParaRPr lang="el-GR" dirty="0"/>
          </a:p>
        </p:txBody>
      </p:sp>
      <p:sp>
        <p:nvSpPr>
          <p:cNvPr id="3" name="2 - Θέση περιεχομένου"/>
          <p:cNvSpPr>
            <a:spLocks noGrp="1"/>
          </p:cNvSpPr>
          <p:nvPr>
            <p:ph sz="half" idx="1"/>
          </p:nvPr>
        </p:nvSpPr>
        <p:spPr>
          <a:xfrm>
            <a:off x="1435608" y="1524000"/>
            <a:ext cx="7494110" cy="2119314"/>
          </a:xfrm>
        </p:spPr>
        <p:txBody>
          <a:bodyPr>
            <a:normAutofit fontScale="55000" lnSpcReduction="20000"/>
          </a:bodyPr>
          <a:lstStyle/>
          <a:p>
            <a:pPr marL="72000" indent="0">
              <a:spcBef>
                <a:spcPts val="0"/>
              </a:spcBef>
              <a:buNone/>
            </a:pPr>
            <a:r>
              <a:rPr lang="el-GR" dirty="0" smtClean="0"/>
              <a:t>Μια σύγχρονη πτηνοτροφική μονάδα παρακολουθεί την ημερήσια παραγωγή αυγών και καταγράφει τα στοιχεία σε ηλεκτρονικό αρχείο. Να αναπτύξετε αλγόριθμο ο οποίος θα διαχειρίζεται τα στοιχεία της μονάδας στη διάρκεια ενός έτους. Για το σκοπό αυτό:</a:t>
            </a:r>
          </a:p>
          <a:p>
            <a:pPr marL="72000" indent="0">
              <a:spcBef>
                <a:spcPts val="0"/>
              </a:spcBef>
              <a:buNone/>
            </a:pPr>
            <a:r>
              <a:rPr lang="el-GR" dirty="0" smtClean="0"/>
              <a:t>Α. Να κατασκευάσετε κύριο πρόγραμμα το οποίο:</a:t>
            </a:r>
          </a:p>
          <a:p>
            <a:pPr marL="72000" indent="0">
              <a:spcBef>
                <a:spcPts val="0"/>
              </a:spcBef>
              <a:buNone/>
            </a:pPr>
            <a:r>
              <a:rPr lang="el-GR" dirty="0" smtClean="0"/>
              <a:t>1. να ζητάει το έτος παρακολούθησης, ελέγχοντας ότι πρόκειται για έτος του 21ου αιώνα (από 2000 μέχρι και 2099). Ο αλγόριθμος να δημιουργεί πίνακα με τον αριθμό των ημερών για καθέναν από τους δώδεκα μήνες του έτους που δόθηκε. Ο αριθμός των ημερών του μήνα θα υπολογίζεται από υποπρόγραμμα το οποίο θα κατασκευάσετε για το σκοπό αυτό. Η λειτουργία του υποπρογράμματος περιγράφεται στο ερώτημα Β.</a:t>
            </a:r>
          </a:p>
          <a:p>
            <a:pPr marL="72000" indent="0" algn="r">
              <a:spcBef>
                <a:spcPts val="0"/>
              </a:spcBef>
              <a:buNone/>
            </a:pPr>
            <a:r>
              <a:rPr lang="el-GR" dirty="0" smtClean="0"/>
              <a:t>Μονάδες 3</a:t>
            </a:r>
          </a:p>
        </p:txBody>
      </p:sp>
      <p:sp>
        <p:nvSpPr>
          <p:cNvPr id="7" name="6 - Θέση περιεχομένου"/>
          <p:cNvSpPr>
            <a:spLocks noGrp="1"/>
          </p:cNvSpPr>
          <p:nvPr>
            <p:ph sz="half" idx="2"/>
          </p:nvPr>
        </p:nvSpPr>
        <p:spPr>
          <a:xfrm>
            <a:off x="1500166" y="3714752"/>
            <a:ext cx="7433522" cy="2472688"/>
          </a:xfrm>
        </p:spPr>
        <p:txBody>
          <a:bodyPr>
            <a:noAutofit/>
          </a:bodyPr>
          <a:lstStyle/>
          <a:p>
            <a:pPr marL="180000" indent="0" defTabSz="360000">
              <a:spcBef>
                <a:spcPts val="0"/>
              </a:spcBef>
              <a:buNone/>
            </a:pPr>
            <a:r>
              <a:rPr lang="el-GR" sz="2400" b="1" dirty="0" smtClean="0"/>
              <a:t>ΑΡΧΗ_ΕΠΑΝΑΛΗΨΗΣ</a:t>
            </a:r>
          </a:p>
          <a:p>
            <a:pPr marL="180000" indent="0" defTabSz="360000">
              <a:spcBef>
                <a:spcPts val="0"/>
              </a:spcBef>
              <a:buNone/>
            </a:pPr>
            <a:r>
              <a:rPr lang="el-GR" sz="2400" dirty="0" smtClean="0"/>
              <a:t>	</a:t>
            </a:r>
            <a:r>
              <a:rPr lang="el-GR" sz="2400" b="1" dirty="0" smtClean="0"/>
              <a:t>ΔΙΑΒΑΣΕ</a:t>
            </a:r>
            <a:r>
              <a:rPr lang="el-GR" sz="2400" dirty="0" smtClean="0"/>
              <a:t> </a:t>
            </a:r>
            <a:r>
              <a:rPr lang="el-GR" sz="2400" dirty="0" smtClean="0"/>
              <a:t>έτος</a:t>
            </a:r>
          </a:p>
          <a:p>
            <a:pPr marL="180000" indent="0" defTabSz="360000">
              <a:spcBef>
                <a:spcPts val="0"/>
              </a:spcBef>
              <a:buNone/>
            </a:pPr>
            <a:r>
              <a:rPr lang="el-GR" sz="2400" b="1" dirty="0" smtClean="0"/>
              <a:t>ΜΕΧΡΙΣ_ΟΤΟΥ</a:t>
            </a:r>
            <a:r>
              <a:rPr lang="el-GR" sz="2400" dirty="0" smtClean="0"/>
              <a:t> έτος </a:t>
            </a:r>
            <a:r>
              <a:rPr lang="el-GR" sz="2400" b="1" dirty="0" smtClean="0"/>
              <a:t>&gt;=</a:t>
            </a:r>
            <a:r>
              <a:rPr lang="el-GR" sz="2400" dirty="0" smtClean="0"/>
              <a:t> 2000 </a:t>
            </a:r>
            <a:r>
              <a:rPr lang="el-GR" sz="2400" b="1" dirty="0" smtClean="0"/>
              <a:t>ΚΑΙ</a:t>
            </a:r>
            <a:r>
              <a:rPr lang="el-GR" sz="2400" dirty="0" smtClean="0"/>
              <a:t> έτος </a:t>
            </a:r>
            <a:r>
              <a:rPr lang="el-GR" sz="2400" b="1" dirty="0" smtClean="0"/>
              <a:t>&lt;=</a:t>
            </a:r>
            <a:r>
              <a:rPr lang="el-GR" sz="2400" dirty="0" smtClean="0"/>
              <a:t> </a:t>
            </a:r>
            <a:r>
              <a:rPr lang="el-GR" sz="2400" dirty="0" smtClean="0"/>
              <a:t>2099</a:t>
            </a:r>
          </a:p>
          <a:p>
            <a:pPr marL="180000" indent="0" defTabSz="360000">
              <a:spcBef>
                <a:spcPts val="0"/>
              </a:spcBef>
              <a:buNone/>
            </a:pPr>
            <a:r>
              <a:rPr lang="el-GR" sz="2400" b="1" dirty="0" smtClean="0"/>
              <a:t>ΓΙΑ</a:t>
            </a:r>
            <a:r>
              <a:rPr lang="el-GR" sz="2400" dirty="0" smtClean="0"/>
              <a:t> κ </a:t>
            </a:r>
            <a:r>
              <a:rPr lang="el-GR" sz="2400" b="1" dirty="0" smtClean="0"/>
              <a:t>ΑΠΟ</a:t>
            </a:r>
            <a:r>
              <a:rPr lang="el-GR" sz="2400" dirty="0" smtClean="0"/>
              <a:t> 1 </a:t>
            </a:r>
            <a:r>
              <a:rPr lang="el-GR" sz="2400" b="1" dirty="0" smtClean="0"/>
              <a:t>ΜΕΧΡΙ</a:t>
            </a:r>
            <a:r>
              <a:rPr lang="el-GR" sz="2400" dirty="0" smtClean="0"/>
              <a:t> </a:t>
            </a:r>
            <a:r>
              <a:rPr lang="el-GR" sz="2400" dirty="0" smtClean="0"/>
              <a:t>12</a:t>
            </a:r>
          </a:p>
          <a:p>
            <a:pPr marL="180000" indent="0" defTabSz="360000">
              <a:spcBef>
                <a:spcPts val="0"/>
              </a:spcBef>
              <a:buNone/>
            </a:pPr>
            <a:r>
              <a:rPr lang="el-GR" sz="2400" dirty="0" smtClean="0"/>
              <a:t>	ΗΜΕΡΕΣ_ΜΗΝΑ</a:t>
            </a:r>
            <a:r>
              <a:rPr lang="el-GR" sz="2400" b="1" dirty="0" smtClean="0"/>
              <a:t>[</a:t>
            </a:r>
            <a:r>
              <a:rPr lang="el-GR" sz="2400" dirty="0" smtClean="0"/>
              <a:t>κ</a:t>
            </a:r>
            <a:r>
              <a:rPr lang="el-GR" sz="2400" b="1" dirty="0" smtClean="0"/>
              <a:t>]</a:t>
            </a:r>
            <a:r>
              <a:rPr lang="el-GR" sz="2400" dirty="0" smtClean="0"/>
              <a:t> </a:t>
            </a:r>
            <a:r>
              <a:rPr lang="el-GR" sz="2400" b="1" dirty="0" smtClean="0"/>
              <a:t>←</a:t>
            </a:r>
            <a:r>
              <a:rPr lang="el-GR" sz="2400" dirty="0" smtClean="0"/>
              <a:t> Ημέρες</a:t>
            </a:r>
            <a:r>
              <a:rPr lang="el-GR" sz="2400" b="1" dirty="0" smtClean="0"/>
              <a:t>(</a:t>
            </a:r>
            <a:r>
              <a:rPr lang="el-GR" sz="2400" dirty="0" smtClean="0"/>
              <a:t>έτος</a:t>
            </a:r>
            <a:r>
              <a:rPr lang="el-GR" sz="2400" b="1" dirty="0" smtClean="0"/>
              <a:t>,</a:t>
            </a:r>
            <a:r>
              <a:rPr lang="el-GR" sz="2400" dirty="0" smtClean="0"/>
              <a:t> κ</a:t>
            </a:r>
            <a:r>
              <a:rPr lang="el-GR" sz="2400" b="1" dirty="0" smtClean="0"/>
              <a:t>)</a:t>
            </a:r>
            <a:r>
              <a:rPr lang="el-GR" sz="2400" dirty="0" smtClean="0"/>
              <a:t> </a:t>
            </a:r>
            <a:endParaRPr lang="el-GR" sz="2400" dirty="0" smtClean="0"/>
          </a:p>
          <a:p>
            <a:pPr marL="180000" indent="0" defTabSz="360000">
              <a:spcBef>
                <a:spcPts val="0"/>
              </a:spcBef>
              <a:buNone/>
            </a:pPr>
            <a:r>
              <a:rPr lang="el-GR" sz="2400" b="1" dirty="0" smtClean="0"/>
              <a:t>ΤΕΛΟΣ_ΕΠΑΝΑΛΗΨΗΣ</a:t>
            </a:r>
            <a:endParaRPr lang="el-GR" sz="2400"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38E1AA78-15B9-4AA5-B937-9F6FD504E703}"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5" name="4 - Θέση υποσέλιδου"/>
          <p:cNvSpPr>
            <a:spLocks noGrp="1"/>
          </p:cNvSpPr>
          <p:nvPr>
            <p:ph type="ftr" sz="quarter" idx="11"/>
          </p:nvPr>
        </p:nvSpPr>
        <p:spPr/>
        <p:txBody>
          <a:bodyPr/>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6" name="5 - Θέση αριθμού διαφάνειας"/>
          <p:cNvSpPr>
            <a:spLocks noGrp="1"/>
          </p:cNvSpPr>
          <p:nvPr>
            <p:ph type="sldNum" sz="quarter" idx="12"/>
          </p:nvPr>
        </p:nvSpPr>
        <p:spPr/>
        <p:txBody>
          <a:bodyPr/>
          <a:lstStyle/>
          <a:p>
            <a:pPr algn="ctr" rtl="0" fontAlgn="base">
              <a:spcBef>
                <a:spcPct val="0"/>
              </a:spcBef>
              <a:spcAft>
                <a:spcPct val="0"/>
              </a:spcAft>
            </a:pPr>
            <a:fld id="{1D7FE843-304C-44D2-9F4E-2F4EFC4C0C2E}"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19</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2007 Θέμα 4</a:t>
            </a:r>
            <a:r>
              <a:rPr lang="el-GR" baseline="30000" dirty="0" smtClean="0"/>
              <a:t>ο</a:t>
            </a:r>
            <a:r>
              <a:rPr lang="el-GR" dirty="0" smtClean="0"/>
              <a:t> (επαναληπτικές)</a:t>
            </a:r>
            <a:endParaRPr lang="el-GR" dirty="0"/>
          </a:p>
        </p:txBody>
      </p:sp>
      <p:sp>
        <p:nvSpPr>
          <p:cNvPr id="3" name="2 - Θέση περιεχομένου"/>
          <p:cNvSpPr>
            <a:spLocks noGrp="1"/>
          </p:cNvSpPr>
          <p:nvPr>
            <p:ph sz="half" idx="1"/>
          </p:nvPr>
        </p:nvSpPr>
        <p:spPr>
          <a:xfrm>
            <a:off x="1435608" y="1524000"/>
            <a:ext cx="2493450" cy="4663440"/>
          </a:xfrm>
        </p:spPr>
        <p:txBody>
          <a:bodyPr>
            <a:normAutofit fontScale="92500" lnSpcReduction="20000"/>
          </a:bodyPr>
          <a:lstStyle/>
          <a:p>
            <a:pPr marL="72000" indent="0">
              <a:spcBef>
                <a:spcPts val="0"/>
              </a:spcBef>
              <a:buNone/>
            </a:pPr>
            <a:r>
              <a:rPr lang="el-GR" dirty="0" smtClean="0"/>
              <a:t>2. να ζητάει την ημερήσια παραγωγή (αριθμό αυγών) για κάθε μέρα του έτους και να καταχωρίζει τις τιμές σε πίνακα δύο διαστάσεων, με μια γραμμή για κάθε μήνα.</a:t>
            </a:r>
          </a:p>
          <a:p>
            <a:pPr marL="72000" indent="0" algn="r">
              <a:spcBef>
                <a:spcPts val="0"/>
              </a:spcBef>
              <a:buNone/>
            </a:pPr>
            <a:r>
              <a:rPr lang="el-GR" dirty="0" smtClean="0"/>
              <a:t>Μονάδες 3</a:t>
            </a:r>
          </a:p>
        </p:txBody>
      </p:sp>
      <p:sp>
        <p:nvSpPr>
          <p:cNvPr id="7" name="6 - Θέση περιεχομένου"/>
          <p:cNvSpPr>
            <a:spLocks noGrp="1"/>
          </p:cNvSpPr>
          <p:nvPr>
            <p:ph sz="half" idx="2"/>
          </p:nvPr>
        </p:nvSpPr>
        <p:spPr>
          <a:xfrm>
            <a:off x="4071934" y="1524000"/>
            <a:ext cx="4861754" cy="4663440"/>
          </a:xfrm>
        </p:spPr>
        <p:txBody>
          <a:bodyPr>
            <a:noAutofit/>
          </a:bodyPr>
          <a:lstStyle/>
          <a:p>
            <a:pPr marL="180000" indent="0" defTabSz="360000">
              <a:spcBef>
                <a:spcPts val="0"/>
              </a:spcBef>
              <a:buNone/>
            </a:pPr>
            <a:r>
              <a:rPr lang="el-GR" sz="1800" b="1" dirty="0" smtClean="0"/>
              <a:t>ΓΙΑ</a:t>
            </a:r>
            <a:r>
              <a:rPr lang="el-GR" sz="1800" dirty="0" smtClean="0"/>
              <a:t> κ </a:t>
            </a:r>
            <a:r>
              <a:rPr lang="el-GR" sz="1800" b="1" dirty="0" smtClean="0"/>
              <a:t>ΑΠΟ</a:t>
            </a:r>
            <a:r>
              <a:rPr lang="el-GR" sz="1800" dirty="0" smtClean="0"/>
              <a:t> 1 </a:t>
            </a:r>
            <a:r>
              <a:rPr lang="el-GR" sz="1800" b="1" dirty="0" smtClean="0"/>
              <a:t>ΜΕΧΡΙ</a:t>
            </a:r>
            <a:r>
              <a:rPr lang="el-GR" sz="1800" dirty="0" smtClean="0"/>
              <a:t> 12</a:t>
            </a:r>
            <a:br>
              <a:rPr lang="el-GR" sz="1800" dirty="0" smtClean="0"/>
            </a:br>
            <a:r>
              <a:rPr lang="el-GR" sz="1800" dirty="0" smtClean="0"/>
              <a:t>	</a:t>
            </a:r>
            <a:r>
              <a:rPr lang="el-GR" sz="1800" b="1" dirty="0" smtClean="0"/>
              <a:t>ΓΙΑ</a:t>
            </a:r>
            <a:r>
              <a:rPr lang="el-GR" sz="1800" dirty="0" smtClean="0"/>
              <a:t> λ </a:t>
            </a:r>
            <a:r>
              <a:rPr lang="el-GR" sz="1800" b="1" dirty="0" smtClean="0"/>
              <a:t>ΑΠΟ</a:t>
            </a:r>
            <a:r>
              <a:rPr lang="el-GR" sz="1800" dirty="0" smtClean="0"/>
              <a:t> 1 </a:t>
            </a:r>
            <a:r>
              <a:rPr lang="el-GR" sz="1800" b="1" dirty="0" smtClean="0"/>
              <a:t>ΜΕΧΡΙ</a:t>
            </a:r>
            <a:r>
              <a:rPr lang="el-GR" sz="1800" dirty="0" smtClean="0"/>
              <a:t> ΗΜΕΡΕΣ_ΜΗΝΑ</a:t>
            </a:r>
            <a:r>
              <a:rPr lang="el-GR" sz="1800" b="1" dirty="0" smtClean="0"/>
              <a:t>[</a:t>
            </a:r>
            <a:r>
              <a:rPr lang="el-GR" sz="1800" dirty="0" smtClean="0"/>
              <a:t>κ</a:t>
            </a:r>
            <a:r>
              <a:rPr lang="el-GR" sz="1800" b="1" dirty="0" smtClean="0"/>
              <a:t>]</a:t>
            </a:r>
            <a:r>
              <a:rPr lang="el-GR" sz="1800" dirty="0" smtClean="0"/>
              <a:t> </a:t>
            </a:r>
            <a:br>
              <a:rPr lang="el-GR" sz="1800" dirty="0" smtClean="0"/>
            </a:br>
            <a:r>
              <a:rPr lang="el-GR" sz="1800" dirty="0" smtClean="0"/>
              <a:t>		</a:t>
            </a:r>
            <a:r>
              <a:rPr lang="el-GR" sz="1800" b="1" dirty="0" smtClean="0"/>
              <a:t>ΔΙΑΒΑΣΕ</a:t>
            </a:r>
            <a:r>
              <a:rPr lang="el-GR" sz="1800" dirty="0" smtClean="0"/>
              <a:t> ΗΜΕΡΗΣΙΑ_ΠΑΡΑΓΩΓΗ</a:t>
            </a:r>
            <a:r>
              <a:rPr lang="el-GR" sz="1800" b="1" dirty="0" smtClean="0"/>
              <a:t>[</a:t>
            </a:r>
            <a:r>
              <a:rPr lang="el-GR" sz="1800" dirty="0" err="1" smtClean="0"/>
              <a:t>κ</a:t>
            </a:r>
            <a:r>
              <a:rPr lang="el-GR" sz="1800" b="1" dirty="0" err="1" smtClean="0"/>
              <a:t>,</a:t>
            </a:r>
            <a:r>
              <a:rPr lang="el-GR" sz="1800" dirty="0" err="1" smtClean="0"/>
              <a:t>λ</a:t>
            </a:r>
            <a:r>
              <a:rPr lang="el-GR" sz="1800" b="1" dirty="0" smtClean="0"/>
              <a:t>]</a:t>
            </a:r>
            <a:r>
              <a:rPr lang="el-GR" sz="1800" dirty="0" smtClean="0"/>
              <a:t> </a:t>
            </a:r>
            <a:br>
              <a:rPr lang="el-GR" sz="1800" dirty="0" smtClean="0"/>
            </a:br>
            <a:r>
              <a:rPr lang="el-GR" sz="1800" dirty="0" smtClean="0"/>
              <a:t>	</a:t>
            </a:r>
            <a:r>
              <a:rPr lang="el-GR" sz="1800" b="1" dirty="0" smtClean="0"/>
              <a:t>ΤΕΛΟΣ_ΕΠΑΝΑΛΗΨΗΣ</a:t>
            </a:r>
            <a:r>
              <a:rPr lang="el-GR" sz="1800" dirty="0" smtClean="0"/>
              <a:t/>
            </a:r>
            <a:br>
              <a:rPr lang="el-GR" sz="1800" dirty="0" smtClean="0"/>
            </a:br>
            <a:r>
              <a:rPr lang="el-GR" sz="1800" b="1" dirty="0" smtClean="0"/>
              <a:t>ΤΕΛΟΣ_ΕΠΑΝΑΛΗΨΗΣ</a:t>
            </a:r>
            <a:r>
              <a:rPr lang="el-GR" sz="1800" dirty="0" smtClean="0"/>
              <a:t/>
            </a:r>
            <a:br>
              <a:rPr lang="el-GR" sz="1800" dirty="0" smtClean="0"/>
            </a:br>
            <a:endParaRPr lang="el-GR" sz="1800"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3FBCF5A1-A41C-4DF1-98DA-F98427A4B5C9}"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5" name="4 - Θέση υποσέλιδου"/>
          <p:cNvSpPr>
            <a:spLocks noGrp="1"/>
          </p:cNvSpPr>
          <p:nvPr>
            <p:ph type="ftr" sz="quarter" idx="11"/>
          </p:nvPr>
        </p:nvSpPr>
        <p:spPr/>
        <p:txBody>
          <a:bodyPr/>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6" name="5 - Θέση αριθμού διαφάνειας"/>
          <p:cNvSpPr>
            <a:spLocks noGrp="1"/>
          </p:cNvSpPr>
          <p:nvPr>
            <p:ph type="sldNum" sz="quarter" idx="12"/>
          </p:nvPr>
        </p:nvSpPr>
        <p:spPr/>
        <p:txBody>
          <a:bodyPr/>
          <a:lstStyle/>
          <a:p>
            <a:pPr algn="ctr" rtl="0" fontAlgn="base">
              <a:spcBef>
                <a:spcPct val="0"/>
              </a:spcBef>
              <a:spcAft>
                <a:spcPct val="0"/>
              </a:spcAft>
            </a:pPr>
            <a:fld id="{1D7FE843-304C-44D2-9F4E-2F4EFC4C0C2E}"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20</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2007 Θέμα 4</a:t>
            </a:r>
            <a:r>
              <a:rPr lang="el-GR" baseline="30000" dirty="0" smtClean="0"/>
              <a:t>ο</a:t>
            </a:r>
            <a:r>
              <a:rPr lang="el-GR" dirty="0" smtClean="0"/>
              <a:t> (επαναληπτικές)</a:t>
            </a:r>
            <a:endParaRPr lang="el-GR" dirty="0"/>
          </a:p>
        </p:txBody>
      </p:sp>
      <p:sp>
        <p:nvSpPr>
          <p:cNvPr id="3" name="2 - Θέση περιεχομένου"/>
          <p:cNvSpPr>
            <a:spLocks noGrp="1"/>
          </p:cNvSpPr>
          <p:nvPr>
            <p:ph sz="half" idx="1"/>
          </p:nvPr>
        </p:nvSpPr>
        <p:spPr/>
        <p:txBody>
          <a:bodyPr>
            <a:normAutofit fontScale="92500" lnSpcReduction="20000"/>
          </a:bodyPr>
          <a:lstStyle/>
          <a:p>
            <a:pPr marL="72000" indent="0">
              <a:spcBef>
                <a:spcPts val="0"/>
              </a:spcBef>
              <a:buNone/>
            </a:pPr>
            <a:r>
              <a:rPr lang="el-GR" dirty="0" smtClean="0"/>
              <a:t>3. να εμφανίζει τον τρίτο κατά σειρά από τους μήνες του έτους που έχουν ο καθένας μέσο όρο ημερήσιας παραγωγής μέχρι και δέκα ποσοστιαίες μονάδες πάνω ή κάτω από τον ετήσιο μέσο όρο. Αν δεν βρει τέτοιο μήνα, να εμφανίζει κατάλληλο μήνυμα.</a:t>
            </a:r>
          </a:p>
          <a:p>
            <a:pPr marL="72000" indent="0" algn="r">
              <a:spcBef>
                <a:spcPts val="0"/>
              </a:spcBef>
              <a:buNone/>
            </a:pPr>
            <a:r>
              <a:rPr lang="el-GR" dirty="0" smtClean="0"/>
              <a:t>Μονάδες 8</a:t>
            </a:r>
          </a:p>
        </p:txBody>
      </p:sp>
      <p:sp>
        <p:nvSpPr>
          <p:cNvPr id="8" name="7 - Θέση περιεχομένου"/>
          <p:cNvSpPr>
            <a:spLocks noGrp="1"/>
          </p:cNvSpPr>
          <p:nvPr>
            <p:ph sz="half" idx="2"/>
          </p:nvPr>
        </p:nvSpPr>
        <p:spPr/>
        <p:txBody>
          <a:bodyPr>
            <a:normAutofit fontScale="92500" lnSpcReduction="20000"/>
          </a:bodyPr>
          <a:lstStyle/>
          <a:p>
            <a:r>
              <a:rPr lang="el-GR" dirty="0" smtClean="0"/>
              <a:t>Μέσο </a:t>
            </a:r>
            <a:r>
              <a:rPr lang="el-GR" dirty="0" smtClean="0"/>
              <a:t>όρο ημερήσιας </a:t>
            </a:r>
            <a:r>
              <a:rPr lang="el-GR" dirty="0" smtClean="0"/>
              <a:t>παραγωγής</a:t>
            </a:r>
          </a:p>
          <a:p>
            <a:r>
              <a:rPr lang="el-GR" dirty="0" smtClean="0"/>
              <a:t>Ετήσιο μέσο όρο</a:t>
            </a:r>
          </a:p>
          <a:p>
            <a:r>
              <a:rPr lang="el-GR" dirty="0" smtClean="0"/>
              <a:t>3</a:t>
            </a:r>
            <a:r>
              <a:rPr lang="el-GR" baseline="30000" dirty="0" smtClean="0"/>
              <a:t>ο</a:t>
            </a:r>
            <a:r>
              <a:rPr lang="el-GR" dirty="0" smtClean="0"/>
              <a:t> κατά σειρά μήνα με διαφορά δέκα ποσοστιαίες μονάδες</a:t>
            </a:r>
            <a:endParaRPr lang="el-GR" dirty="0" smtClean="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5E3B5CD5-2E96-4AF2-B347-791CA22CCF99}"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5" name="4 - Θέση υποσέλιδου"/>
          <p:cNvSpPr>
            <a:spLocks noGrp="1"/>
          </p:cNvSpPr>
          <p:nvPr>
            <p:ph type="ftr" sz="quarter" idx="11"/>
          </p:nvPr>
        </p:nvSpPr>
        <p:spPr/>
        <p:txBody>
          <a:bodyPr/>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6" name="5 - Θέση αριθμού διαφάνειας"/>
          <p:cNvSpPr>
            <a:spLocks noGrp="1"/>
          </p:cNvSpPr>
          <p:nvPr>
            <p:ph type="sldNum" sz="quarter" idx="12"/>
          </p:nvPr>
        </p:nvSpPr>
        <p:spPr/>
        <p:txBody>
          <a:bodyPr/>
          <a:lstStyle/>
          <a:p>
            <a:pPr algn="ctr" rtl="0" fontAlgn="base">
              <a:spcBef>
                <a:spcPct val="0"/>
              </a:spcBef>
              <a:spcAft>
                <a:spcPct val="0"/>
              </a:spcAft>
            </a:pPr>
            <a:fld id="{1D7FE843-304C-44D2-9F4E-2F4EFC4C0C2E}"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21</a:t>
            </a:fld>
            <a:endParaRPr lang="el-GR" sz="1200" kern="1200">
              <a:solidFill>
                <a:srgbClr val="E7DEC9">
                  <a:shade val="50000"/>
                  <a:satMod val="200000"/>
                </a:srgbClr>
              </a:solidFill>
              <a:latin typeface="Garamond" pitchFamily="18" charset="0"/>
              <a:ea typeface="+mn-ea"/>
              <a:cs typeface="+mn-cs"/>
            </a:endParaRPr>
          </a:p>
        </p:txBody>
      </p:sp>
      <p:cxnSp>
        <p:nvCxnSpPr>
          <p:cNvPr id="10" name="9 - Ευθύγραμμο βέλος σύνδεσης"/>
          <p:cNvCxnSpPr/>
          <p:nvPr/>
        </p:nvCxnSpPr>
        <p:spPr>
          <a:xfrm flipV="1">
            <a:off x="2928926" y="1714488"/>
            <a:ext cx="2500330" cy="1285884"/>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12" name="11 - Ευθύγραμμο βέλος σύνδεσης"/>
          <p:cNvCxnSpPr/>
          <p:nvPr/>
        </p:nvCxnSpPr>
        <p:spPr>
          <a:xfrm rot="5400000" flipH="1" flipV="1">
            <a:off x="3679025" y="2536025"/>
            <a:ext cx="1785950" cy="1714512"/>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14" name="13 - Ευθύγραμμο βέλος σύνδεσης"/>
          <p:cNvCxnSpPr/>
          <p:nvPr/>
        </p:nvCxnSpPr>
        <p:spPr>
          <a:xfrm>
            <a:off x="2357422" y="2071678"/>
            <a:ext cx="3214710" cy="1000132"/>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dirty="0" smtClean="0"/>
              <a:t>Υπολογισμός μέσης ημερήσιας παραγωγής</a:t>
            </a:r>
            <a:endParaRPr lang="el-GR" dirty="0"/>
          </a:p>
        </p:txBody>
      </p:sp>
      <p:sp>
        <p:nvSpPr>
          <p:cNvPr id="3" name="2 - Θέση περιεχομένου"/>
          <p:cNvSpPr>
            <a:spLocks noGrp="1"/>
          </p:cNvSpPr>
          <p:nvPr>
            <p:ph idx="1"/>
          </p:nvPr>
        </p:nvSpPr>
        <p:spPr/>
        <p:txBody>
          <a:bodyPr>
            <a:normAutofit/>
          </a:bodyPr>
          <a:lstStyle/>
          <a:p>
            <a:pPr indent="0" defTabSz="360000">
              <a:lnSpc>
                <a:spcPct val="110000"/>
              </a:lnSpc>
              <a:spcBef>
                <a:spcPts val="0"/>
              </a:spcBef>
              <a:buNone/>
            </a:pPr>
            <a:r>
              <a:rPr lang="el-GR" sz="2000" b="1" dirty="0" smtClean="0"/>
              <a:t>ΓΙΑ</a:t>
            </a:r>
            <a:r>
              <a:rPr lang="el-GR" sz="2000" dirty="0" smtClean="0"/>
              <a:t> κ </a:t>
            </a:r>
            <a:r>
              <a:rPr lang="el-GR" sz="2000" b="1" dirty="0" smtClean="0"/>
              <a:t>ΑΠΟ</a:t>
            </a:r>
            <a:r>
              <a:rPr lang="el-GR" sz="2000" dirty="0" smtClean="0"/>
              <a:t> 1 </a:t>
            </a:r>
            <a:r>
              <a:rPr lang="el-GR" sz="2000" b="1" dirty="0" smtClean="0"/>
              <a:t>ΜΕΧΡΙ</a:t>
            </a:r>
            <a:r>
              <a:rPr lang="el-GR" sz="2000" dirty="0" smtClean="0"/>
              <a:t> </a:t>
            </a:r>
            <a:r>
              <a:rPr lang="el-GR" sz="2000" dirty="0" smtClean="0"/>
              <a:t>12</a:t>
            </a:r>
          </a:p>
          <a:p>
            <a:pPr indent="0" defTabSz="360000">
              <a:lnSpc>
                <a:spcPct val="110000"/>
              </a:lnSpc>
              <a:spcBef>
                <a:spcPts val="0"/>
              </a:spcBef>
              <a:buNone/>
            </a:pPr>
            <a:r>
              <a:rPr lang="el-GR" sz="2000" dirty="0" smtClean="0"/>
              <a:t>	άθροισμα</a:t>
            </a:r>
            <a:r>
              <a:rPr lang="el-GR" sz="2000" dirty="0" smtClean="0"/>
              <a:t> </a:t>
            </a:r>
            <a:r>
              <a:rPr lang="el-GR" sz="2000" b="1" dirty="0" smtClean="0">
                <a:sym typeface="Wingdings" pitchFamily="2" charset="2"/>
              </a:rPr>
              <a:t></a:t>
            </a:r>
            <a:r>
              <a:rPr lang="el-GR" sz="2000" dirty="0" smtClean="0"/>
              <a:t> </a:t>
            </a:r>
            <a:r>
              <a:rPr lang="el-GR" sz="2000" dirty="0" smtClean="0"/>
              <a:t>0</a:t>
            </a:r>
          </a:p>
          <a:p>
            <a:pPr indent="0" defTabSz="360000">
              <a:lnSpc>
                <a:spcPct val="110000"/>
              </a:lnSpc>
              <a:spcBef>
                <a:spcPts val="0"/>
              </a:spcBef>
              <a:buNone/>
            </a:pPr>
            <a:r>
              <a:rPr lang="el-GR" sz="2000" dirty="0" smtClean="0"/>
              <a:t>	</a:t>
            </a:r>
            <a:r>
              <a:rPr lang="el-GR" sz="2000" b="1" dirty="0" smtClean="0"/>
              <a:t>ΓΙΑ</a:t>
            </a:r>
            <a:r>
              <a:rPr lang="el-GR" sz="2000" dirty="0" smtClean="0"/>
              <a:t> λ </a:t>
            </a:r>
            <a:r>
              <a:rPr lang="el-GR" sz="2000" b="1" dirty="0" smtClean="0"/>
              <a:t>ΑΠΟ</a:t>
            </a:r>
            <a:r>
              <a:rPr lang="el-GR" sz="2000" dirty="0" smtClean="0"/>
              <a:t> 1 </a:t>
            </a:r>
            <a:r>
              <a:rPr lang="el-GR" sz="2000" b="1" dirty="0" smtClean="0"/>
              <a:t>ΜΕΧΡΙ</a:t>
            </a:r>
            <a:r>
              <a:rPr lang="el-GR" sz="2000" dirty="0" smtClean="0"/>
              <a:t> ΗΜΕΡΕΣ_ΜΗΝΑ</a:t>
            </a:r>
            <a:r>
              <a:rPr lang="el-GR" sz="2000" b="1" dirty="0" smtClean="0"/>
              <a:t>[</a:t>
            </a:r>
            <a:r>
              <a:rPr lang="el-GR" sz="2000" dirty="0" smtClean="0"/>
              <a:t>κ</a:t>
            </a:r>
            <a:r>
              <a:rPr lang="el-GR" sz="2000" b="1" dirty="0" smtClean="0"/>
              <a:t>]</a:t>
            </a:r>
            <a:r>
              <a:rPr lang="el-GR" sz="2000" dirty="0" smtClean="0"/>
              <a:t> </a:t>
            </a:r>
            <a:endParaRPr lang="el-GR" sz="2000" dirty="0" smtClean="0"/>
          </a:p>
          <a:p>
            <a:pPr indent="0" defTabSz="360000">
              <a:lnSpc>
                <a:spcPct val="110000"/>
              </a:lnSpc>
              <a:spcBef>
                <a:spcPts val="0"/>
              </a:spcBef>
              <a:buNone/>
            </a:pPr>
            <a:r>
              <a:rPr lang="el-GR" sz="2000" dirty="0" smtClean="0"/>
              <a:t>		άθροισμα</a:t>
            </a:r>
            <a:r>
              <a:rPr lang="el-GR" sz="2000" dirty="0" smtClean="0"/>
              <a:t> </a:t>
            </a:r>
            <a:r>
              <a:rPr lang="el-GR" sz="2000" b="1" dirty="0" smtClean="0">
                <a:sym typeface="Wingdings" pitchFamily="2" charset="2"/>
              </a:rPr>
              <a:t></a:t>
            </a:r>
            <a:r>
              <a:rPr lang="el-GR" sz="2000" dirty="0" smtClean="0"/>
              <a:t> άθροισμα </a:t>
            </a:r>
            <a:r>
              <a:rPr lang="el-GR" sz="2000" b="1" dirty="0" smtClean="0"/>
              <a:t>+</a:t>
            </a:r>
            <a:r>
              <a:rPr lang="el-GR" sz="2000" dirty="0" smtClean="0"/>
              <a:t> </a:t>
            </a:r>
            <a:r>
              <a:rPr lang="el-GR" sz="2000" dirty="0" smtClean="0"/>
              <a:t>ΗΜΕΡΗΣΙΑ_ΠΑΡΑΓΩΓΗ</a:t>
            </a:r>
            <a:r>
              <a:rPr lang="el-GR" sz="2000" b="1" dirty="0" smtClean="0"/>
              <a:t>[</a:t>
            </a:r>
            <a:r>
              <a:rPr lang="el-GR" sz="2000" dirty="0" err="1" smtClean="0"/>
              <a:t>κ</a:t>
            </a:r>
            <a:r>
              <a:rPr lang="el-GR" sz="2000" b="1" dirty="0" err="1" smtClean="0"/>
              <a:t>,</a:t>
            </a:r>
            <a:r>
              <a:rPr lang="el-GR" sz="2000" dirty="0" err="1" smtClean="0"/>
              <a:t>λ</a:t>
            </a:r>
            <a:r>
              <a:rPr lang="el-GR" sz="2000" b="1" dirty="0" smtClean="0"/>
              <a:t>]</a:t>
            </a:r>
            <a:r>
              <a:rPr lang="el-GR" sz="2000" dirty="0" smtClean="0"/>
              <a:t> </a:t>
            </a:r>
            <a:endParaRPr lang="el-GR" sz="2000" dirty="0" smtClean="0"/>
          </a:p>
          <a:p>
            <a:pPr indent="0" defTabSz="360000">
              <a:lnSpc>
                <a:spcPct val="110000"/>
              </a:lnSpc>
              <a:spcBef>
                <a:spcPts val="0"/>
              </a:spcBef>
              <a:buNone/>
            </a:pPr>
            <a:endParaRPr lang="el-GR" sz="2000" dirty="0" smtClean="0"/>
          </a:p>
          <a:p>
            <a:pPr indent="0" defTabSz="360000">
              <a:lnSpc>
                <a:spcPct val="110000"/>
              </a:lnSpc>
              <a:spcBef>
                <a:spcPts val="0"/>
              </a:spcBef>
              <a:buNone/>
            </a:pPr>
            <a:r>
              <a:rPr lang="el-GR" sz="2000" dirty="0" smtClean="0"/>
              <a:t>	</a:t>
            </a:r>
            <a:r>
              <a:rPr lang="el-GR" sz="2000" b="1" dirty="0" smtClean="0"/>
              <a:t>ΤΕΛΟΣ_ΕΠΑΝΑΛΗΨΗΣ</a:t>
            </a:r>
          </a:p>
          <a:p>
            <a:pPr indent="0" defTabSz="360000">
              <a:lnSpc>
                <a:spcPct val="110000"/>
              </a:lnSpc>
              <a:spcBef>
                <a:spcPts val="0"/>
              </a:spcBef>
              <a:buNone/>
            </a:pPr>
            <a:r>
              <a:rPr lang="el-GR" sz="2000" dirty="0" smtClean="0"/>
              <a:t>	ΜΟ</a:t>
            </a:r>
            <a:r>
              <a:rPr lang="el-GR" sz="2000" b="1" dirty="0" smtClean="0"/>
              <a:t>[</a:t>
            </a:r>
            <a:r>
              <a:rPr lang="el-GR" sz="2000" dirty="0" smtClean="0"/>
              <a:t>κ</a:t>
            </a:r>
            <a:r>
              <a:rPr lang="el-GR" sz="2000" b="1" dirty="0" smtClean="0"/>
              <a:t>]</a:t>
            </a:r>
            <a:r>
              <a:rPr lang="el-GR" sz="2000" dirty="0" smtClean="0"/>
              <a:t> </a:t>
            </a:r>
            <a:r>
              <a:rPr lang="el-GR" sz="2000" b="1" dirty="0" smtClean="0">
                <a:sym typeface="Wingdings" pitchFamily="2" charset="2"/>
              </a:rPr>
              <a:t></a:t>
            </a:r>
            <a:r>
              <a:rPr lang="el-GR" sz="2000" dirty="0" smtClean="0"/>
              <a:t> άθροισμα</a:t>
            </a:r>
            <a:r>
              <a:rPr lang="el-GR" sz="2000" b="1" dirty="0" smtClean="0"/>
              <a:t>/</a:t>
            </a:r>
            <a:r>
              <a:rPr lang="el-GR" sz="2000" dirty="0" smtClean="0"/>
              <a:t>ΗΜΕΡΕΣ_ΜΗΝΑ</a:t>
            </a:r>
            <a:r>
              <a:rPr lang="el-GR" sz="2000" b="1" dirty="0" smtClean="0"/>
              <a:t>[</a:t>
            </a:r>
            <a:r>
              <a:rPr lang="el-GR" sz="2000" dirty="0" smtClean="0"/>
              <a:t>κ</a:t>
            </a:r>
            <a:r>
              <a:rPr lang="el-GR" sz="2000" b="1" dirty="0" smtClean="0"/>
              <a:t>]</a:t>
            </a:r>
            <a:r>
              <a:rPr lang="el-GR" sz="2000" dirty="0" smtClean="0"/>
              <a:t> </a:t>
            </a:r>
            <a:endParaRPr lang="el-GR" sz="2000" dirty="0" smtClean="0"/>
          </a:p>
          <a:p>
            <a:pPr indent="0" defTabSz="360000">
              <a:lnSpc>
                <a:spcPct val="110000"/>
              </a:lnSpc>
              <a:spcBef>
                <a:spcPts val="0"/>
              </a:spcBef>
              <a:buNone/>
            </a:pPr>
            <a:r>
              <a:rPr lang="el-GR" sz="2000" b="1" dirty="0" smtClean="0"/>
              <a:t>ΤΕΛΟΣ_ΕΠΑΝΑΛΗΨΗΣ</a:t>
            </a:r>
            <a:r>
              <a:rPr lang="el-GR" sz="2000" dirty="0" smtClean="0"/>
              <a:t> </a:t>
            </a:r>
            <a:endParaRPr lang="el-GR" sz="2000"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D582A7AF-3165-4EDD-B2C8-53133E64CE62}"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5" name="4 - Θέση υποσέλιδου"/>
          <p:cNvSpPr>
            <a:spLocks noGrp="1"/>
          </p:cNvSpPr>
          <p:nvPr>
            <p:ph type="ftr" sz="quarter" idx="11"/>
          </p:nvPr>
        </p:nvSpPr>
        <p:spPr/>
        <p:txBody>
          <a:bodyPr/>
          <a:lstStyle/>
          <a:p>
            <a:pPr algn="l" rtl="0" fontAlgn="base">
              <a:spcBef>
                <a:spcPct val="0"/>
              </a:spcBef>
              <a:spcAft>
                <a:spcPct val="0"/>
              </a:spcAft>
            </a:pPr>
            <a:r>
              <a:rPr lang="el-GR" sz="1200" kern="1200" smtClean="0">
                <a:solidFill>
                  <a:srgbClr val="E7DEC9">
                    <a:shade val="50000"/>
                    <a:satMod val="200000"/>
                  </a:srgbClr>
                </a:solidFill>
                <a:latin typeface="Garamond" pitchFamily="18" charset="0"/>
                <a:ea typeface="+mn-ea"/>
                <a:cs typeface="+mn-cs"/>
              </a:rPr>
              <a:t>3ο Γενικό Λύκειο Κοζάνης</a:t>
            </a:r>
            <a:endParaRPr lang="el-GR" sz="1200" kern="1200">
              <a:solidFill>
                <a:srgbClr val="E7DEC9">
                  <a:shade val="50000"/>
                  <a:satMod val="200000"/>
                </a:srgbClr>
              </a:solidFill>
              <a:latin typeface="Garamond" pitchFamily="18" charset="0"/>
              <a:ea typeface="+mn-ea"/>
              <a:cs typeface="+mn-cs"/>
            </a:endParaRPr>
          </a:p>
        </p:txBody>
      </p:sp>
      <p:sp>
        <p:nvSpPr>
          <p:cNvPr id="6" name="5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smtClean="0">
                <a:solidFill>
                  <a:srgbClr val="E7DEC9">
                    <a:shade val="50000"/>
                    <a:satMod val="200000"/>
                  </a:srgbClr>
                </a:solidFill>
                <a:latin typeface="Garamond" pitchFamily="18" charset="0"/>
                <a:ea typeface="+mn-ea"/>
                <a:cs typeface="+mn-cs"/>
              </a:rPr>
              <a:pPr algn="ctr" rtl="0" fontAlgn="base">
                <a:spcBef>
                  <a:spcPct val="0"/>
                </a:spcBef>
                <a:spcAft>
                  <a:spcPct val="0"/>
                </a:spcAft>
              </a:pPr>
              <a:t>22</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dirty="0" smtClean="0"/>
              <a:t>Υπολογισμός ετήσιου μέσου όρου</a:t>
            </a:r>
            <a:endParaRPr lang="el-GR" dirty="0"/>
          </a:p>
        </p:txBody>
      </p:sp>
      <p:sp>
        <p:nvSpPr>
          <p:cNvPr id="3" name="2 - Θέση περιεχομένου"/>
          <p:cNvSpPr>
            <a:spLocks noGrp="1"/>
          </p:cNvSpPr>
          <p:nvPr>
            <p:ph idx="1"/>
          </p:nvPr>
        </p:nvSpPr>
        <p:spPr/>
        <p:txBody>
          <a:bodyPr>
            <a:normAutofit lnSpcReduction="10000"/>
          </a:bodyPr>
          <a:lstStyle/>
          <a:p>
            <a:pPr indent="0" defTabSz="360000">
              <a:lnSpc>
                <a:spcPct val="110000"/>
              </a:lnSpc>
              <a:spcBef>
                <a:spcPts val="0"/>
              </a:spcBef>
              <a:buNone/>
            </a:pPr>
            <a:r>
              <a:rPr lang="el-GR" sz="2000" dirty="0" smtClean="0"/>
              <a:t>σύνολο </a:t>
            </a:r>
            <a:r>
              <a:rPr lang="el-GR" sz="2000" dirty="0" smtClean="0">
                <a:sym typeface="Wingdings" pitchFamily="2" charset="2"/>
              </a:rPr>
              <a:t> 0</a:t>
            </a:r>
            <a:endParaRPr lang="el-GR" sz="2000" dirty="0" smtClean="0"/>
          </a:p>
          <a:p>
            <a:pPr indent="0" defTabSz="360000">
              <a:lnSpc>
                <a:spcPct val="110000"/>
              </a:lnSpc>
              <a:spcBef>
                <a:spcPts val="0"/>
              </a:spcBef>
              <a:buNone/>
            </a:pPr>
            <a:r>
              <a:rPr lang="el-GR" sz="2000" b="1" dirty="0" smtClean="0"/>
              <a:t>ΓΙΑ</a:t>
            </a:r>
            <a:r>
              <a:rPr lang="el-GR" sz="2000" dirty="0" smtClean="0"/>
              <a:t> κ </a:t>
            </a:r>
            <a:r>
              <a:rPr lang="el-GR" sz="2000" b="1" dirty="0" smtClean="0"/>
              <a:t>ΑΠΟ</a:t>
            </a:r>
            <a:r>
              <a:rPr lang="el-GR" sz="2000" dirty="0" smtClean="0"/>
              <a:t> 1 </a:t>
            </a:r>
            <a:r>
              <a:rPr lang="el-GR" sz="2000" b="1" dirty="0" smtClean="0"/>
              <a:t>ΜΕΧΡΙ</a:t>
            </a:r>
            <a:r>
              <a:rPr lang="el-GR" sz="2000" dirty="0" smtClean="0"/>
              <a:t> 12</a:t>
            </a:r>
            <a:br>
              <a:rPr lang="el-GR" sz="2000" dirty="0" smtClean="0"/>
            </a:br>
            <a:r>
              <a:rPr lang="el-GR" sz="2000" dirty="0" smtClean="0"/>
              <a:t>	άθροισμα</a:t>
            </a:r>
            <a:r>
              <a:rPr lang="el-GR" sz="2000" dirty="0" smtClean="0"/>
              <a:t> </a:t>
            </a:r>
            <a:r>
              <a:rPr lang="el-GR" sz="2000" b="1" dirty="0" smtClean="0">
                <a:sym typeface="Wingdings" pitchFamily="2" charset="2"/>
              </a:rPr>
              <a:t></a:t>
            </a:r>
            <a:r>
              <a:rPr lang="el-GR" sz="2000" dirty="0" smtClean="0"/>
              <a:t> 0</a:t>
            </a:r>
            <a:br>
              <a:rPr lang="el-GR" sz="2000" dirty="0" smtClean="0"/>
            </a:br>
            <a:r>
              <a:rPr lang="el-GR" sz="2000" dirty="0" smtClean="0"/>
              <a:t>	</a:t>
            </a:r>
            <a:r>
              <a:rPr lang="el-GR" sz="2000" b="1" dirty="0" smtClean="0"/>
              <a:t>ΓΙΑ</a:t>
            </a:r>
            <a:r>
              <a:rPr lang="el-GR" sz="2000" dirty="0" smtClean="0"/>
              <a:t> λ </a:t>
            </a:r>
            <a:r>
              <a:rPr lang="el-GR" sz="2000" b="1" dirty="0" smtClean="0"/>
              <a:t>ΑΠΟ</a:t>
            </a:r>
            <a:r>
              <a:rPr lang="el-GR" sz="2000" dirty="0" smtClean="0"/>
              <a:t> 1 </a:t>
            </a:r>
            <a:r>
              <a:rPr lang="el-GR" sz="2000" b="1" dirty="0" smtClean="0"/>
              <a:t>ΜΕΧΡΙ</a:t>
            </a:r>
            <a:r>
              <a:rPr lang="el-GR" sz="2000" dirty="0" smtClean="0"/>
              <a:t> ΗΜΕΡΕΣ_ΜΗΝΑ</a:t>
            </a:r>
            <a:r>
              <a:rPr lang="el-GR" sz="2000" b="1" dirty="0" smtClean="0"/>
              <a:t>[</a:t>
            </a:r>
            <a:r>
              <a:rPr lang="el-GR" sz="2000" dirty="0" smtClean="0"/>
              <a:t>κ</a:t>
            </a:r>
            <a:r>
              <a:rPr lang="el-GR" sz="2000" b="1" dirty="0" smtClean="0"/>
              <a:t>]</a:t>
            </a:r>
            <a:r>
              <a:rPr lang="el-GR" sz="2000" dirty="0" smtClean="0"/>
              <a:t> </a:t>
            </a:r>
            <a:br>
              <a:rPr lang="el-GR" sz="2000" dirty="0" smtClean="0"/>
            </a:br>
            <a:r>
              <a:rPr lang="el-GR" sz="2000" dirty="0" smtClean="0"/>
              <a:t>		άθροισμα</a:t>
            </a:r>
            <a:r>
              <a:rPr lang="el-GR" sz="2000" dirty="0" smtClean="0"/>
              <a:t> </a:t>
            </a:r>
            <a:r>
              <a:rPr lang="el-GR" sz="2000" b="1" dirty="0" smtClean="0">
                <a:sym typeface="Wingdings" pitchFamily="2" charset="2"/>
              </a:rPr>
              <a:t></a:t>
            </a:r>
            <a:r>
              <a:rPr lang="el-GR" sz="2000" dirty="0" smtClean="0"/>
              <a:t> άθροισμα </a:t>
            </a:r>
            <a:r>
              <a:rPr lang="el-GR" sz="2000" b="1" dirty="0" smtClean="0"/>
              <a:t>+</a:t>
            </a:r>
            <a:r>
              <a:rPr lang="el-GR" sz="2000" dirty="0" smtClean="0"/>
              <a:t> </a:t>
            </a:r>
            <a:r>
              <a:rPr lang="el-GR" sz="2000" dirty="0" smtClean="0"/>
              <a:t>ΗΜΕΡΗΣΙΑ_ΠΑΡΑΓΩΓΗ</a:t>
            </a:r>
            <a:r>
              <a:rPr lang="el-GR" sz="2000" b="1" dirty="0" smtClean="0"/>
              <a:t>[</a:t>
            </a:r>
            <a:r>
              <a:rPr lang="el-GR" sz="2000" dirty="0" err="1" smtClean="0"/>
              <a:t>κ</a:t>
            </a:r>
            <a:r>
              <a:rPr lang="el-GR" sz="2000" b="1" dirty="0" err="1" smtClean="0"/>
              <a:t>,</a:t>
            </a:r>
            <a:r>
              <a:rPr lang="el-GR" sz="2000" dirty="0" err="1" smtClean="0"/>
              <a:t>λ</a:t>
            </a:r>
            <a:r>
              <a:rPr lang="el-GR" sz="2000" b="1" dirty="0" smtClean="0"/>
              <a:t>]</a:t>
            </a:r>
            <a:r>
              <a:rPr lang="el-GR" sz="2000" dirty="0" smtClean="0"/>
              <a:t> </a:t>
            </a:r>
            <a:endParaRPr lang="el-GR" sz="2000" dirty="0" smtClean="0"/>
          </a:p>
          <a:p>
            <a:pPr indent="0" defTabSz="360000">
              <a:lnSpc>
                <a:spcPct val="110000"/>
              </a:lnSpc>
              <a:spcBef>
                <a:spcPts val="0"/>
              </a:spcBef>
              <a:buNone/>
            </a:pPr>
            <a:r>
              <a:rPr lang="el-GR" sz="2000" dirty="0" smtClean="0"/>
              <a:t>		σύνολο</a:t>
            </a:r>
            <a:r>
              <a:rPr lang="el-GR" sz="2000" dirty="0" smtClean="0"/>
              <a:t> </a:t>
            </a:r>
            <a:r>
              <a:rPr lang="el-GR" sz="2000" b="1" dirty="0" smtClean="0">
                <a:sym typeface="Wingdings" pitchFamily="2" charset="2"/>
              </a:rPr>
              <a:t></a:t>
            </a:r>
            <a:r>
              <a:rPr lang="el-GR" sz="2000" dirty="0" smtClean="0"/>
              <a:t> σύνολο </a:t>
            </a:r>
            <a:r>
              <a:rPr lang="el-GR" sz="2000" b="1" dirty="0" smtClean="0"/>
              <a:t>+</a:t>
            </a:r>
            <a:r>
              <a:rPr lang="el-GR" sz="2000" dirty="0" smtClean="0"/>
              <a:t> </a:t>
            </a:r>
            <a:r>
              <a:rPr lang="el-GR" sz="2000" dirty="0" smtClean="0"/>
              <a:t>ΗΜΕΡΗΣΙΑ_ΠΑΡΑΓΩΓΗ</a:t>
            </a:r>
            <a:r>
              <a:rPr lang="el-GR" sz="2000" b="1" dirty="0" smtClean="0"/>
              <a:t>[</a:t>
            </a:r>
            <a:r>
              <a:rPr lang="el-GR" sz="2000" dirty="0" err="1" smtClean="0"/>
              <a:t>κ</a:t>
            </a:r>
            <a:r>
              <a:rPr lang="el-GR" sz="2000" b="1" dirty="0" err="1" smtClean="0"/>
              <a:t>,</a:t>
            </a:r>
            <a:r>
              <a:rPr lang="el-GR" sz="2000" dirty="0" err="1" smtClean="0"/>
              <a:t>λ</a:t>
            </a:r>
            <a:r>
              <a:rPr lang="el-GR" sz="2000" b="1" dirty="0" smtClean="0"/>
              <a:t>]</a:t>
            </a:r>
            <a:r>
              <a:rPr lang="el-GR" sz="2000" dirty="0" smtClean="0"/>
              <a:t> </a:t>
            </a:r>
            <a:endParaRPr lang="el-GR" sz="2000" dirty="0" smtClean="0"/>
          </a:p>
          <a:p>
            <a:pPr indent="0" defTabSz="360000">
              <a:lnSpc>
                <a:spcPct val="110000"/>
              </a:lnSpc>
              <a:spcBef>
                <a:spcPts val="0"/>
              </a:spcBef>
              <a:buNone/>
            </a:pPr>
            <a:r>
              <a:rPr lang="el-GR" sz="2000" dirty="0" smtClean="0"/>
              <a:t>	</a:t>
            </a:r>
            <a:r>
              <a:rPr lang="el-GR" sz="2000" b="1" dirty="0" smtClean="0"/>
              <a:t>ΤΕΛΟΣ_ΕΠΑΝΑΛΗΨΗΣ</a:t>
            </a:r>
            <a:r>
              <a:rPr lang="el-GR" sz="2000" dirty="0" smtClean="0"/>
              <a:t/>
            </a:r>
            <a:br>
              <a:rPr lang="el-GR" sz="2000" dirty="0" smtClean="0"/>
            </a:br>
            <a:r>
              <a:rPr lang="el-GR" sz="2000" dirty="0" smtClean="0"/>
              <a:t>	ΜΟ</a:t>
            </a:r>
            <a:r>
              <a:rPr lang="el-GR" sz="2000" b="1" dirty="0" smtClean="0"/>
              <a:t>[</a:t>
            </a:r>
            <a:r>
              <a:rPr lang="el-GR" sz="2000" dirty="0" smtClean="0"/>
              <a:t>κ</a:t>
            </a:r>
            <a:r>
              <a:rPr lang="el-GR" sz="2000" b="1" dirty="0" smtClean="0"/>
              <a:t>]</a:t>
            </a:r>
            <a:r>
              <a:rPr lang="el-GR" sz="2000" dirty="0" smtClean="0"/>
              <a:t> </a:t>
            </a:r>
            <a:r>
              <a:rPr lang="el-GR" sz="2000" b="1" dirty="0" smtClean="0">
                <a:sym typeface="Wingdings" pitchFamily="2" charset="2"/>
              </a:rPr>
              <a:t></a:t>
            </a:r>
            <a:r>
              <a:rPr lang="el-GR" sz="2000" dirty="0" smtClean="0"/>
              <a:t> άθροισμα</a:t>
            </a:r>
            <a:r>
              <a:rPr lang="el-GR" sz="2000" b="1" dirty="0" smtClean="0"/>
              <a:t>/</a:t>
            </a:r>
            <a:r>
              <a:rPr lang="el-GR" sz="2000" dirty="0" smtClean="0"/>
              <a:t>ΗΜΕΡΕΣ_ΜΗΝΑ</a:t>
            </a:r>
            <a:r>
              <a:rPr lang="el-GR" sz="2000" b="1" dirty="0" smtClean="0"/>
              <a:t>[</a:t>
            </a:r>
            <a:r>
              <a:rPr lang="el-GR" sz="2000" dirty="0" smtClean="0"/>
              <a:t>κ</a:t>
            </a:r>
            <a:r>
              <a:rPr lang="el-GR" sz="2000" b="1" dirty="0" smtClean="0"/>
              <a:t>]</a:t>
            </a:r>
            <a:r>
              <a:rPr lang="el-GR" sz="2000" dirty="0" smtClean="0"/>
              <a:t> </a:t>
            </a:r>
            <a:br>
              <a:rPr lang="el-GR" sz="2000" dirty="0" smtClean="0"/>
            </a:br>
            <a:r>
              <a:rPr lang="el-GR" sz="2000" b="1" dirty="0" smtClean="0"/>
              <a:t>ΤΕΛΟΣ_ΕΠΑΝΑΛΗΨΗΣ</a:t>
            </a:r>
            <a:r>
              <a:rPr lang="el-GR" sz="2000" dirty="0" smtClean="0"/>
              <a:t> </a:t>
            </a:r>
          </a:p>
          <a:p>
            <a:pPr indent="0" defTabSz="360000">
              <a:lnSpc>
                <a:spcPct val="110000"/>
              </a:lnSpc>
              <a:spcBef>
                <a:spcPts val="0"/>
              </a:spcBef>
              <a:buNone/>
            </a:pPr>
            <a:r>
              <a:rPr lang="el-GR" sz="2000" b="1" dirty="0" smtClean="0"/>
              <a:t>ΑΝ</a:t>
            </a:r>
            <a:r>
              <a:rPr lang="el-GR" sz="2000" dirty="0" smtClean="0"/>
              <a:t> ΗΜΕΡΕΣ_ΜΗΝΑ</a:t>
            </a:r>
            <a:r>
              <a:rPr lang="el-GR" sz="2000" b="1" dirty="0" smtClean="0"/>
              <a:t>[</a:t>
            </a:r>
            <a:r>
              <a:rPr lang="el-GR" sz="2000" dirty="0" smtClean="0"/>
              <a:t>2</a:t>
            </a:r>
            <a:r>
              <a:rPr lang="el-GR" sz="2000" b="1" dirty="0" smtClean="0"/>
              <a:t>]</a:t>
            </a:r>
            <a:r>
              <a:rPr lang="el-GR" sz="2000" dirty="0" smtClean="0"/>
              <a:t> </a:t>
            </a:r>
            <a:r>
              <a:rPr lang="el-GR" sz="2000" b="1" dirty="0" smtClean="0"/>
              <a:t>=</a:t>
            </a:r>
            <a:r>
              <a:rPr lang="el-GR" sz="2000" dirty="0" smtClean="0"/>
              <a:t> 28 </a:t>
            </a:r>
            <a:r>
              <a:rPr lang="el-GR" sz="2000" b="1" dirty="0" smtClean="0"/>
              <a:t>ΤΟΤΕ</a:t>
            </a:r>
            <a:r>
              <a:rPr lang="el-GR" sz="2000" dirty="0" smtClean="0"/>
              <a:t/>
            </a:r>
            <a:br>
              <a:rPr lang="el-GR" sz="2000" dirty="0" smtClean="0"/>
            </a:br>
            <a:r>
              <a:rPr lang="el-GR" sz="2000" dirty="0" smtClean="0"/>
              <a:t>	</a:t>
            </a:r>
            <a:r>
              <a:rPr lang="el-GR" sz="2000" dirty="0" err="1" smtClean="0"/>
              <a:t>ημέρες_έτους</a:t>
            </a:r>
            <a:r>
              <a:rPr lang="el-GR" sz="2000" dirty="0" smtClean="0"/>
              <a:t> </a:t>
            </a:r>
            <a:r>
              <a:rPr lang="el-GR" sz="2000" b="1" dirty="0" smtClean="0">
                <a:sym typeface="Wingdings" pitchFamily="2" charset="2"/>
              </a:rPr>
              <a:t></a:t>
            </a:r>
            <a:r>
              <a:rPr lang="el-GR" sz="2000" dirty="0" smtClean="0"/>
              <a:t> 365</a:t>
            </a:r>
            <a:br>
              <a:rPr lang="el-GR" sz="2000" dirty="0" smtClean="0"/>
            </a:br>
            <a:r>
              <a:rPr lang="el-GR" sz="2000" b="1" dirty="0" smtClean="0"/>
              <a:t>ΑΛΛΙΩΣ</a:t>
            </a:r>
            <a:r>
              <a:rPr lang="el-GR" sz="2000" dirty="0" smtClean="0"/>
              <a:t/>
            </a:r>
            <a:br>
              <a:rPr lang="el-GR" sz="2000" dirty="0" smtClean="0"/>
            </a:br>
            <a:r>
              <a:rPr lang="el-GR" sz="2000" dirty="0" smtClean="0"/>
              <a:t>	</a:t>
            </a:r>
            <a:r>
              <a:rPr lang="el-GR" sz="2000" dirty="0" err="1" smtClean="0"/>
              <a:t>ημέρες_έτους</a:t>
            </a:r>
            <a:r>
              <a:rPr lang="el-GR" sz="2000" dirty="0" smtClean="0"/>
              <a:t> </a:t>
            </a:r>
            <a:r>
              <a:rPr lang="el-GR" sz="2000" b="1" dirty="0" smtClean="0">
                <a:sym typeface="Wingdings" pitchFamily="2" charset="2"/>
              </a:rPr>
              <a:t></a:t>
            </a:r>
            <a:r>
              <a:rPr lang="el-GR" sz="2000" dirty="0" smtClean="0"/>
              <a:t> 366</a:t>
            </a:r>
            <a:br>
              <a:rPr lang="el-GR" sz="2000" dirty="0" smtClean="0"/>
            </a:br>
            <a:r>
              <a:rPr lang="el-GR" sz="2000" b="1" dirty="0" smtClean="0"/>
              <a:t>ΤΕΛΟΣ_ΑΝ</a:t>
            </a:r>
          </a:p>
          <a:p>
            <a:pPr indent="0" defTabSz="360000">
              <a:lnSpc>
                <a:spcPct val="110000"/>
              </a:lnSpc>
              <a:spcBef>
                <a:spcPts val="0"/>
              </a:spcBef>
              <a:buNone/>
            </a:pPr>
            <a:r>
              <a:rPr lang="el-GR" sz="2000" dirty="0" smtClean="0"/>
              <a:t>ΓΜΟ</a:t>
            </a:r>
            <a:r>
              <a:rPr lang="el-GR" sz="2000" dirty="0" smtClean="0"/>
              <a:t> </a:t>
            </a:r>
            <a:r>
              <a:rPr lang="el-GR" sz="2000" b="1" dirty="0" smtClean="0">
                <a:sym typeface="Wingdings" pitchFamily="2" charset="2"/>
              </a:rPr>
              <a:t></a:t>
            </a:r>
            <a:r>
              <a:rPr lang="el-GR" sz="2000" dirty="0" smtClean="0"/>
              <a:t> </a:t>
            </a:r>
            <a:r>
              <a:rPr lang="el-GR" sz="2000" dirty="0" smtClean="0"/>
              <a:t>σύνολο</a:t>
            </a:r>
            <a:r>
              <a:rPr lang="el-GR" sz="2000" b="1" dirty="0" smtClean="0"/>
              <a:t>/</a:t>
            </a:r>
            <a:r>
              <a:rPr lang="el-GR" sz="2000" dirty="0" err="1" smtClean="0"/>
              <a:t>ημέρες_έτους</a:t>
            </a:r>
            <a:endParaRPr lang="el-GR" sz="2000"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9BCA5B5C-7FC7-40A7-ACB9-709B43AB0FA4}"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5" name="4 - Θέση υποσέλιδου"/>
          <p:cNvSpPr>
            <a:spLocks noGrp="1"/>
          </p:cNvSpPr>
          <p:nvPr>
            <p:ph type="ftr" sz="quarter" idx="11"/>
          </p:nvPr>
        </p:nvSpPr>
        <p:spPr/>
        <p:txBody>
          <a:bodyPr/>
          <a:lstStyle/>
          <a:p>
            <a:pPr algn="l" rtl="0" fontAlgn="base">
              <a:spcBef>
                <a:spcPct val="0"/>
              </a:spcBef>
              <a:spcAft>
                <a:spcPct val="0"/>
              </a:spcAft>
            </a:pPr>
            <a:r>
              <a:rPr lang="el-GR" sz="1200" kern="1200" smtClean="0">
                <a:solidFill>
                  <a:srgbClr val="E7DEC9">
                    <a:shade val="50000"/>
                    <a:satMod val="200000"/>
                  </a:srgbClr>
                </a:solidFill>
                <a:latin typeface="Garamond" pitchFamily="18" charset="0"/>
                <a:ea typeface="+mn-ea"/>
                <a:cs typeface="+mn-cs"/>
              </a:rPr>
              <a:t>3ο Γενικό Λύκειο Κοζάνης</a:t>
            </a:r>
            <a:endParaRPr lang="el-GR" sz="1200" kern="1200">
              <a:solidFill>
                <a:srgbClr val="E7DEC9">
                  <a:shade val="50000"/>
                  <a:satMod val="200000"/>
                </a:srgbClr>
              </a:solidFill>
              <a:latin typeface="Garamond" pitchFamily="18" charset="0"/>
              <a:ea typeface="+mn-ea"/>
              <a:cs typeface="+mn-cs"/>
            </a:endParaRPr>
          </a:p>
        </p:txBody>
      </p:sp>
      <p:sp>
        <p:nvSpPr>
          <p:cNvPr id="6" name="5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smtClean="0">
                <a:solidFill>
                  <a:srgbClr val="E7DEC9">
                    <a:shade val="50000"/>
                    <a:satMod val="200000"/>
                  </a:srgbClr>
                </a:solidFill>
                <a:latin typeface="Garamond" pitchFamily="18" charset="0"/>
                <a:ea typeface="+mn-ea"/>
                <a:cs typeface="+mn-cs"/>
              </a:rPr>
              <a:pPr algn="ctr" rtl="0" fontAlgn="base">
                <a:spcBef>
                  <a:spcPct val="0"/>
                </a:spcBef>
                <a:spcAft>
                  <a:spcPct val="0"/>
                </a:spcAft>
              </a:pPr>
              <a:t>23</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Εύρεση 3</a:t>
            </a:r>
            <a:r>
              <a:rPr lang="el-GR" baseline="30000" dirty="0" smtClean="0"/>
              <a:t>ου</a:t>
            </a:r>
            <a:r>
              <a:rPr lang="el-GR" dirty="0" smtClean="0"/>
              <a:t> κατά σειρά μήνα</a:t>
            </a:r>
            <a:endParaRPr lang="el-GR" dirty="0"/>
          </a:p>
        </p:txBody>
      </p:sp>
      <p:sp>
        <p:nvSpPr>
          <p:cNvPr id="3" name="2 - Θέση περιεχομένου"/>
          <p:cNvSpPr>
            <a:spLocks noGrp="1"/>
          </p:cNvSpPr>
          <p:nvPr>
            <p:ph idx="1"/>
          </p:nvPr>
        </p:nvSpPr>
        <p:spPr/>
        <p:txBody>
          <a:bodyPr>
            <a:noAutofit/>
          </a:bodyPr>
          <a:lstStyle/>
          <a:p>
            <a:pPr marL="360000" indent="0" defTabSz="360000">
              <a:spcBef>
                <a:spcPts val="0"/>
              </a:spcBef>
              <a:buNone/>
            </a:pPr>
            <a:r>
              <a:rPr lang="el-GR" sz="1600" dirty="0" smtClean="0"/>
              <a:t>κ</a:t>
            </a:r>
            <a:r>
              <a:rPr lang="el-GR" sz="1600" dirty="0" smtClean="0"/>
              <a:t> </a:t>
            </a:r>
            <a:r>
              <a:rPr lang="el-GR" sz="1600" b="1" dirty="0" smtClean="0">
                <a:sym typeface="Wingdings" pitchFamily="2" charset="2"/>
              </a:rPr>
              <a:t></a:t>
            </a:r>
            <a:r>
              <a:rPr lang="el-GR" sz="1600" dirty="0" smtClean="0"/>
              <a:t> </a:t>
            </a:r>
            <a:r>
              <a:rPr lang="el-GR" sz="1600" dirty="0" smtClean="0"/>
              <a:t>1</a:t>
            </a:r>
          </a:p>
          <a:p>
            <a:pPr marL="360000" indent="0" defTabSz="360000">
              <a:spcBef>
                <a:spcPts val="0"/>
              </a:spcBef>
              <a:buNone/>
            </a:pPr>
            <a:r>
              <a:rPr lang="el-GR" sz="1600" dirty="0" smtClean="0"/>
              <a:t>λ</a:t>
            </a:r>
            <a:r>
              <a:rPr lang="el-GR" sz="1600" dirty="0" smtClean="0"/>
              <a:t> </a:t>
            </a:r>
            <a:r>
              <a:rPr lang="el-GR" sz="1600" b="1" dirty="0" smtClean="0">
                <a:sym typeface="Wingdings" pitchFamily="2" charset="2"/>
              </a:rPr>
              <a:t></a:t>
            </a:r>
            <a:r>
              <a:rPr lang="el-GR" sz="1600" dirty="0" smtClean="0"/>
              <a:t> </a:t>
            </a:r>
            <a:r>
              <a:rPr lang="el-GR" sz="1600" dirty="0" smtClean="0"/>
              <a:t>0</a:t>
            </a:r>
          </a:p>
          <a:p>
            <a:pPr marL="360000" indent="0" defTabSz="360000">
              <a:spcBef>
                <a:spcPts val="0"/>
              </a:spcBef>
              <a:buNone/>
            </a:pPr>
            <a:r>
              <a:rPr lang="el-GR" sz="1600" dirty="0" smtClean="0"/>
              <a:t>βρέθηκε</a:t>
            </a:r>
            <a:r>
              <a:rPr lang="el-GR" sz="1600" dirty="0" smtClean="0"/>
              <a:t> </a:t>
            </a:r>
            <a:r>
              <a:rPr lang="el-GR" sz="1600" b="1" dirty="0" smtClean="0">
                <a:sym typeface="Wingdings" pitchFamily="2" charset="2"/>
              </a:rPr>
              <a:t></a:t>
            </a:r>
            <a:r>
              <a:rPr lang="el-GR" sz="1600" dirty="0" smtClean="0"/>
              <a:t> </a:t>
            </a:r>
            <a:r>
              <a:rPr lang="el-GR" sz="1600" b="1" dirty="0" smtClean="0"/>
              <a:t>ΨΕΥΔΗΣ</a:t>
            </a:r>
          </a:p>
          <a:p>
            <a:pPr marL="360000" indent="0" defTabSz="360000">
              <a:spcBef>
                <a:spcPts val="0"/>
              </a:spcBef>
              <a:buNone/>
            </a:pPr>
            <a:r>
              <a:rPr lang="el-GR" sz="1600" b="1" dirty="0" smtClean="0"/>
              <a:t>ΟΣΟ</a:t>
            </a:r>
            <a:r>
              <a:rPr lang="el-GR" sz="1600" dirty="0" smtClean="0"/>
              <a:t> κ </a:t>
            </a:r>
            <a:r>
              <a:rPr lang="el-GR" sz="1600" b="1" dirty="0" smtClean="0"/>
              <a:t>&lt;=</a:t>
            </a:r>
            <a:r>
              <a:rPr lang="el-GR" sz="1600" dirty="0" smtClean="0"/>
              <a:t> 12 </a:t>
            </a:r>
            <a:r>
              <a:rPr lang="el-GR" sz="1600" b="1" dirty="0" smtClean="0"/>
              <a:t>ΚΑΙ</a:t>
            </a:r>
            <a:r>
              <a:rPr lang="el-GR" sz="1600" dirty="0" smtClean="0"/>
              <a:t> βρέθηκε </a:t>
            </a:r>
            <a:r>
              <a:rPr lang="el-GR" sz="1600" b="1" dirty="0" smtClean="0"/>
              <a:t>=</a:t>
            </a:r>
            <a:r>
              <a:rPr lang="el-GR" sz="1600" dirty="0" smtClean="0"/>
              <a:t> </a:t>
            </a:r>
            <a:r>
              <a:rPr lang="el-GR" sz="1600" b="1" dirty="0" smtClean="0"/>
              <a:t>ΨΕΥΔΗΣ</a:t>
            </a:r>
            <a:r>
              <a:rPr lang="el-GR" sz="1600" dirty="0" smtClean="0"/>
              <a:t> </a:t>
            </a:r>
            <a:r>
              <a:rPr lang="el-GR" sz="1600" b="1" dirty="0" smtClean="0"/>
              <a:t>ΕΠΑΝΑΛΑΒΕ</a:t>
            </a:r>
          </a:p>
          <a:p>
            <a:pPr marL="360000" indent="0" defTabSz="360000">
              <a:spcBef>
                <a:spcPts val="0"/>
              </a:spcBef>
              <a:buNone/>
            </a:pPr>
            <a:r>
              <a:rPr lang="el-GR" sz="1600" dirty="0" smtClean="0"/>
              <a:t>	διαφορά</a:t>
            </a:r>
            <a:r>
              <a:rPr lang="el-GR" sz="1600" dirty="0" smtClean="0"/>
              <a:t> </a:t>
            </a:r>
            <a:r>
              <a:rPr lang="el-GR" sz="1600" b="1" dirty="0" smtClean="0">
                <a:sym typeface="Wingdings" pitchFamily="2" charset="2"/>
              </a:rPr>
              <a:t></a:t>
            </a:r>
            <a:r>
              <a:rPr lang="el-GR" sz="1600" dirty="0" smtClean="0"/>
              <a:t> </a:t>
            </a:r>
            <a:r>
              <a:rPr lang="el-GR" sz="1600" b="1" dirty="0" smtClean="0"/>
              <a:t>Α_Τ(</a:t>
            </a:r>
            <a:r>
              <a:rPr lang="el-GR" sz="1600" dirty="0" smtClean="0"/>
              <a:t>ΜΟ</a:t>
            </a:r>
            <a:r>
              <a:rPr lang="el-GR" sz="1600" b="1" dirty="0" smtClean="0"/>
              <a:t>[</a:t>
            </a:r>
            <a:r>
              <a:rPr lang="el-GR" sz="1600" dirty="0" smtClean="0"/>
              <a:t>κ</a:t>
            </a:r>
            <a:r>
              <a:rPr lang="el-GR" sz="1600" b="1" dirty="0" smtClean="0"/>
              <a:t>]</a:t>
            </a:r>
            <a:r>
              <a:rPr lang="el-GR" sz="1600" dirty="0" smtClean="0"/>
              <a:t> </a:t>
            </a:r>
            <a:r>
              <a:rPr lang="el-GR" sz="1600" b="1" dirty="0" smtClean="0"/>
              <a:t>-</a:t>
            </a:r>
            <a:r>
              <a:rPr lang="el-GR" sz="1600" dirty="0" smtClean="0"/>
              <a:t> ΓΜΟ</a:t>
            </a:r>
            <a:r>
              <a:rPr lang="el-GR" sz="1600" b="1" dirty="0" smtClean="0"/>
              <a:t>)</a:t>
            </a:r>
            <a:r>
              <a:rPr lang="el-GR" sz="1600" dirty="0" smtClean="0"/>
              <a:t> </a:t>
            </a:r>
            <a:endParaRPr lang="el-GR" sz="1600" dirty="0" smtClean="0"/>
          </a:p>
          <a:p>
            <a:pPr marL="360000" indent="0" defTabSz="360000">
              <a:spcBef>
                <a:spcPts val="0"/>
              </a:spcBef>
              <a:buNone/>
            </a:pPr>
            <a:r>
              <a:rPr lang="el-GR" sz="1600" dirty="0" smtClean="0"/>
              <a:t>	ποσοστό</a:t>
            </a:r>
            <a:r>
              <a:rPr lang="el-GR" sz="1600" dirty="0" smtClean="0"/>
              <a:t> </a:t>
            </a:r>
            <a:r>
              <a:rPr lang="el-GR" sz="1600" b="1" dirty="0" smtClean="0">
                <a:sym typeface="Wingdings" pitchFamily="2" charset="2"/>
              </a:rPr>
              <a:t></a:t>
            </a:r>
            <a:r>
              <a:rPr lang="el-GR" sz="1600" dirty="0" smtClean="0"/>
              <a:t> </a:t>
            </a:r>
            <a:r>
              <a:rPr lang="el-GR" sz="1600" dirty="0" smtClean="0"/>
              <a:t>διαφορά</a:t>
            </a:r>
            <a:r>
              <a:rPr lang="el-GR" sz="1600" b="1" dirty="0" smtClean="0"/>
              <a:t>/</a:t>
            </a:r>
            <a:r>
              <a:rPr lang="el-GR" sz="1600" dirty="0" smtClean="0"/>
              <a:t>ΓΜΟ</a:t>
            </a:r>
            <a:r>
              <a:rPr lang="el-GR" sz="1600" b="1" dirty="0" smtClean="0"/>
              <a:t>*</a:t>
            </a:r>
            <a:r>
              <a:rPr lang="el-GR" sz="1600" dirty="0" smtClean="0"/>
              <a:t>100</a:t>
            </a:r>
          </a:p>
          <a:p>
            <a:pPr marL="360000" indent="0" defTabSz="360000">
              <a:spcBef>
                <a:spcPts val="0"/>
              </a:spcBef>
              <a:buNone/>
            </a:pPr>
            <a:r>
              <a:rPr lang="el-GR" sz="1600" dirty="0" smtClean="0"/>
              <a:t>	</a:t>
            </a:r>
            <a:r>
              <a:rPr lang="el-GR" sz="1600" b="1" dirty="0" smtClean="0"/>
              <a:t>ΑΝ</a:t>
            </a:r>
            <a:r>
              <a:rPr lang="el-GR" sz="1600" dirty="0" smtClean="0"/>
              <a:t> ποσοστό </a:t>
            </a:r>
            <a:r>
              <a:rPr lang="el-GR" sz="1600" b="1" dirty="0" smtClean="0"/>
              <a:t>&lt;=</a:t>
            </a:r>
            <a:r>
              <a:rPr lang="el-GR" sz="1600" dirty="0" smtClean="0"/>
              <a:t> 10 </a:t>
            </a:r>
            <a:r>
              <a:rPr lang="el-GR" sz="1600" b="1" dirty="0" smtClean="0"/>
              <a:t>ΤΟΤΕ</a:t>
            </a:r>
          </a:p>
          <a:p>
            <a:pPr marL="360000" indent="0" defTabSz="360000">
              <a:spcBef>
                <a:spcPts val="0"/>
              </a:spcBef>
              <a:buNone/>
            </a:pPr>
            <a:r>
              <a:rPr lang="el-GR" sz="1600" dirty="0" smtClean="0"/>
              <a:t>		λ</a:t>
            </a:r>
            <a:r>
              <a:rPr lang="el-GR" sz="1600" dirty="0" smtClean="0"/>
              <a:t> </a:t>
            </a:r>
            <a:r>
              <a:rPr lang="el-GR" sz="1600" b="1" dirty="0" smtClean="0">
                <a:sym typeface="Wingdings" pitchFamily="2" charset="2"/>
              </a:rPr>
              <a:t></a:t>
            </a:r>
            <a:r>
              <a:rPr lang="el-GR" sz="1600" dirty="0" smtClean="0"/>
              <a:t> λ </a:t>
            </a:r>
            <a:r>
              <a:rPr lang="el-GR" sz="1600" b="1" dirty="0" smtClean="0"/>
              <a:t>+</a:t>
            </a:r>
            <a:r>
              <a:rPr lang="el-GR" sz="1600" dirty="0" smtClean="0"/>
              <a:t> </a:t>
            </a:r>
            <a:r>
              <a:rPr lang="el-GR" sz="1600" dirty="0" smtClean="0"/>
              <a:t>1</a:t>
            </a:r>
          </a:p>
          <a:p>
            <a:pPr marL="360000" indent="0" defTabSz="360000">
              <a:spcBef>
                <a:spcPts val="0"/>
              </a:spcBef>
              <a:buNone/>
            </a:pPr>
            <a:r>
              <a:rPr lang="el-GR" sz="1600" dirty="0" smtClean="0"/>
              <a:t>		</a:t>
            </a:r>
            <a:r>
              <a:rPr lang="el-GR" sz="1600" b="1" dirty="0" smtClean="0"/>
              <a:t>ΑΝ</a:t>
            </a:r>
            <a:r>
              <a:rPr lang="el-GR" sz="1600" dirty="0" smtClean="0"/>
              <a:t> λ </a:t>
            </a:r>
            <a:r>
              <a:rPr lang="el-GR" sz="1600" b="1" dirty="0" smtClean="0"/>
              <a:t>=</a:t>
            </a:r>
            <a:r>
              <a:rPr lang="el-GR" sz="1600" dirty="0" smtClean="0"/>
              <a:t> 3 </a:t>
            </a:r>
            <a:r>
              <a:rPr lang="el-GR" sz="1600" b="1" dirty="0" smtClean="0"/>
              <a:t>ΤΟΤΕ</a:t>
            </a:r>
          </a:p>
          <a:p>
            <a:pPr marL="360000" indent="0" defTabSz="360000">
              <a:spcBef>
                <a:spcPts val="0"/>
              </a:spcBef>
              <a:buNone/>
            </a:pPr>
            <a:r>
              <a:rPr lang="el-GR" sz="1600" dirty="0" smtClean="0"/>
              <a:t>			βρέθηκε</a:t>
            </a:r>
            <a:r>
              <a:rPr lang="el-GR" sz="1600" dirty="0" smtClean="0"/>
              <a:t> </a:t>
            </a:r>
            <a:r>
              <a:rPr lang="el-GR" sz="1600" b="1" dirty="0" smtClean="0">
                <a:sym typeface="Wingdings" pitchFamily="2" charset="2"/>
              </a:rPr>
              <a:t></a:t>
            </a:r>
            <a:r>
              <a:rPr lang="el-GR" sz="1600" dirty="0" smtClean="0"/>
              <a:t> </a:t>
            </a:r>
            <a:r>
              <a:rPr lang="el-GR" sz="1600" b="1" dirty="0" smtClean="0"/>
              <a:t>ΑΛΗΘΗΣ</a:t>
            </a:r>
          </a:p>
          <a:p>
            <a:pPr marL="360000" indent="0" defTabSz="360000">
              <a:spcBef>
                <a:spcPts val="0"/>
              </a:spcBef>
              <a:buNone/>
            </a:pPr>
            <a:r>
              <a:rPr lang="el-GR" sz="1600" dirty="0" smtClean="0"/>
              <a:t>			</a:t>
            </a:r>
            <a:r>
              <a:rPr lang="el-GR" sz="1600" b="1" dirty="0" smtClean="0"/>
              <a:t>ΓΡΑΨΕ</a:t>
            </a:r>
            <a:r>
              <a:rPr lang="el-GR" sz="1600" dirty="0" smtClean="0"/>
              <a:t> </a:t>
            </a:r>
            <a:r>
              <a:rPr lang="el-GR" sz="1600" dirty="0" smtClean="0"/>
              <a:t>κ</a:t>
            </a:r>
          </a:p>
          <a:p>
            <a:pPr marL="360000" indent="0" defTabSz="360000">
              <a:spcBef>
                <a:spcPts val="0"/>
              </a:spcBef>
              <a:buNone/>
            </a:pPr>
            <a:r>
              <a:rPr lang="el-GR" sz="1600" dirty="0" smtClean="0"/>
              <a:t>		</a:t>
            </a:r>
            <a:r>
              <a:rPr lang="el-GR" sz="1600" b="1" dirty="0" smtClean="0"/>
              <a:t>ΤΕΛΟΣ_ΑΝ</a:t>
            </a:r>
          </a:p>
          <a:p>
            <a:pPr marL="360000" indent="0" defTabSz="360000">
              <a:spcBef>
                <a:spcPts val="0"/>
              </a:spcBef>
              <a:buNone/>
            </a:pPr>
            <a:r>
              <a:rPr lang="el-GR" sz="1600" dirty="0" smtClean="0"/>
              <a:t>	</a:t>
            </a:r>
            <a:r>
              <a:rPr lang="el-GR" sz="1600" b="1" dirty="0" smtClean="0"/>
              <a:t>ΑΛΛΙΩΣ</a:t>
            </a:r>
          </a:p>
          <a:p>
            <a:pPr marL="360000" indent="0" defTabSz="360000">
              <a:spcBef>
                <a:spcPts val="0"/>
              </a:spcBef>
              <a:buNone/>
            </a:pPr>
            <a:r>
              <a:rPr lang="el-GR" sz="1600" dirty="0" smtClean="0"/>
              <a:t>		κ</a:t>
            </a:r>
            <a:r>
              <a:rPr lang="el-GR" sz="1600" dirty="0" smtClean="0"/>
              <a:t> </a:t>
            </a:r>
            <a:r>
              <a:rPr lang="el-GR" sz="1600" b="1" dirty="0" smtClean="0">
                <a:sym typeface="Wingdings" pitchFamily="2" charset="2"/>
              </a:rPr>
              <a:t></a:t>
            </a:r>
            <a:r>
              <a:rPr lang="el-GR" sz="1600" dirty="0" smtClean="0"/>
              <a:t> κ </a:t>
            </a:r>
            <a:r>
              <a:rPr lang="el-GR" sz="1600" b="1" dirty="0" smtClean="0"/>
              <a:t>+</a:t>
            </a:r>
            <a:r>
              <a:rPr lang="el-GR" sz="1600" dirty="0" smtClean="0"/>
              <a:t> </a:t>
            </a:r>
            <a:r>
              <a:rPr lang="el-GR" sz="1600" dirty="0" smtClean="0"/>
              <a:t>1</a:t>
            </a:r>
          </a:p>
          <a:p>
            <a:pPr marL="360000" indent="0" defTabSz="360000">
              <a:spcBef>
                <a:spcPts val="0"/>
              </a:spcBef>
              <a:buNone/>
            </a:pPr>
            <a:r>
              <a:rPr lang="el-GR" sz="1600" dirty="0" smtClean="0"/>
              <a:t>	</a:t>
            </a:r>
            <a:r>
              <a:rPr lang="el-GR" sz="1600" b="1" dirty="0" smtClean="0"/>
              <a:t>ΤΕΛΟΣ_ΑΝ</a:t>
            </a:r>
          </a:p>
          <a:p>
            <a:pPr marL="360000" indent="0" defTabSz="360000">
              <a:spcBef>
                <a:spcPts val="0"/>
              </a:spcBef>
              <a:buNone/>
            </a:pPr>
            <a:r>
              <a:rPr lang="el-GR" sz="1600" b="1" dirty="0" smtClean="0"/>
              <a:t>ΤΕΛΟΣ_ΕΠΑΝΑΛΗΨΗΣ</a:t>
            </a:r>
          </a:p>
          <a:p>
            <a:pPr marL="360000" indent="0" defTabSz="360000">
              <a:spcBef>
                <a:spcPts val="0"/>
              </a:spcBef>
              <a:buNone/>
            </a:pPr>
            <a:r>
              <a:rPr lang="el-GR" sz="1600" b="1" dirty="0" smtClean="0"/>
              <a:t>ΑΝ</a:t>
            </a:r>
            <a:r>
              <a:rPr lang="el-GR" sz="1600" dirty="0" smtClean="0"/>
              <a:t> βρέθηκε </a:t>
            </a:r>
            <a:r>
              <a:rPr lang="el-GR" sz="1600" b="1" dirty="0" smtClean="0"/>
              <a:t>=</a:t>
            </a:r>
            <a:r>
              <a:rPr lang="el-GR" sz="1600" dirty="0" smtClean="0"/>
              <a:t> </a:t>
            </a:r>
            <a:r>
              <a:rPr lang="el-GR" sz="1600" b="1" dirty="0" smtClean="0"/>
              <a:t>ΨΕΥΔΗΣ</a:t>
            </a:r>
            <a:r>
              <a:rPr lang="el-GR" sz="1600" dirty="0" smtClean="0"/>
              <a:t> </a:t>
            </a:r>
            <a:r>
              <a:rPr lang="el-GR" sz="1600" b="1" dirty="0" smtClean="0"/>
              <a:t>ΤΟΤΕ</a:t>
            </a:r>
          </a:p>
          <a:p>
            <a:pPr marL="360000" indent="0" defTabSz="360000">
              <a:spcBef>
                <a:spcPts val="0"/>
              </a:spcBef>
              <a:buNone/>
            </a:pPr>
            <a:r>
              <a:rPr lang="el-GR" sz="1600" dirty="0" smtClean="0"/>
              <a:t>	</a:t>
            </a:r>
            <a:r>
              <a:rPr lang="el-GR" sz="1600" b="1" dirty="0" smtClean="0"/>
              <a:t>ΓΡΑΨΕ</a:t>
            </a:r>
            <a:r>
              <a:rPr lang="el-GR" sz="1600" dirty="0" smtClean="0"/>
              <a:t> 'Δε βρέθηκε τέτοιος </a:t>
            </a:r>
            <a:r>
              <a:rPr lang="el-GR" sz="1600" dirty="0" smtClean="0"/>
              <a:t>μήνας‘</a:t>
            </a:r>
          </a:p>
          <a:p>
            <a:pPr marL="360000" indent="0" defTabSz="360000">
              <a:spcBef>
                <a:spcPts val="0"/>
              </a:spcBef>
              <a:buNone/>
            </a:pPr>
            <a:r>
              <a:rPr lang="el-GR" sz="1600" b="1" dirty="0" smtClean="0"/>
              <a:t>ΤΕΛΟΣ_ΑΝ</a:t>
            </a:r>
            <a:endParaRPr lang="el-GR" sz="1600"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1CD6E96C-9027-4646-B4D4-21A1839060E9}"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5" name="4 - Θέση υποσέλιδου"/>
          <p:cNvSpPr>
            <a:spLocks noGrp="1"/>
          </p:cNvSpPr>
          <p:nvPr>
            <p:ph type="ftr" sz="quarter" idx="11"/>
          </p:nvPr>
        </p:nvSpPr>
        <p:spPr/>
        <p:txBody>
          <a:bodyPr/>
          <a:lstStyle/>
          <a:p>
            <a:pPr algn="l" rtl="0" fontAlgn="base">
              <a:spcBef>
                <a:spcPct val="0"/>
              </a:spcBef>
              <a:spcAft>
                <a:spcPct val="0"/>
              </a:spcAft>
            </a:pPr>
            <a:r>
              <a:rPr lang="el-GR" sz="1200" kern="1200" smtClean="0">
                <a:solidFill>
                  <a:srgbClr val="E7DEC9">
                    <a:shade val="50000"/>
                    <a:satMod val="200000"/>
                  </a:srgbClr>
                </a:solidFill>
                <a:latin typeface="Garamond" pitchFamily="18" charset="0"/>
                <a:ea typeface="+mn-ea"/>
                <a:cs typeface="+mn-cs"/>
              </a:rPr>
              <a:t>3ο Γενικό Λύκειο Κοζάνης</a:t>
            </a:r>
            <a:endParaRPr lang="el-GR" sz="1200" kern="1200">
              <a:solidFill>
                <a:srgbClr val="E7DEC9">
                  <a:shade val="50000"/>
                  <a:satMod val="200000"/>
                </a:srgbClr>
              </a:solidFill>
              <a:latin typeface="Garamond" pitchFamily="18" charset="0"/>
              <a:ea typeface="+mn-ea"/>
              <a:cs typeface="+mn-cs"/>
            </a:endParaRPr>
          </a:p>
        </p:txBody>
      </p:sp>
      <p:sp>
        <p:nvSpPr>
          <p:cNvPr id="6" name="5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smtClean="0">
                <a:solidFill>
                  <a:srgbClr val="E7DEC9">
                    <a:shade val="50000"/>
                    <a:satMod val="200000"/>
                  </a:srgbClr>
                </a:solidFill>
                <a:latin typeface="Garamond" pitchFamily="18" charset="0"/>
                <a:ea typeface="+mn-ea"/>
                <a:cs typeface="+mn-cs"/>
              </a:rPr>
              <a:pPr algn="ctr" rtl="0" fontAlgn="base">
                <a:spcBef>
                  <a:spcPct val="0"/>
                </a:spcBef>
                <a:spcAft>
                  <a:spcPct val="0"/>
                </a:spcAft>
              </a:pPr>
              <a:t>24</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1" end="1"/>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6" end="16"/>
                                            </p:txEl>
                                          </p:spTgt>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3">
                                            <p:txEl>
                                              <p:pRg st="17" end="17"/>
                                            </p:txEl>
                                          </p:spTgt>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2007 Θέμα 4</a:t>
            </a:r>
            <a:r>
              <a:rPr lang="el-GR" baseline="30000" dirty="0" smtClean="0"/>
              <a:t>ο</a:t>
            </a:r>
            <a:r>
              <a:rPr lang="el-GR" dirty="0" smtClean="0"/>
              <a:t> (επαναληπτικές)</a:t>
            </a:r>
            <a:endParaRPr lang="el-GR" dirty="0"/>
          </a:p>
        </p:txBody>
      </p:sp>
      <p:sp>
        <p:nvSpPr>
          <p:cNvPr id="3" name="2 - Θέση περιεχομένου"/>
          <p:cNvSpPr>
            <a:spLocks noGrp="1"/>
          </p:cNvSpPr>
          <p:nvPr>
            <p:ph idx="1"/>
          </p:nvPr>
        </p:nvSpPr>
        <p:spPr/>
        <p:txBody>
          <a:bodyPr>
            <a:normAutofit fontScale="85000" lnSpcReduction="20000"/>
          </a:bodyPr>
          <a:lstStyle/>
          <a:p>
            <a:pPr marL="72000" indent="0">
              <a:spcBef>
                <a:spcPts val="0"/>
              </a:spcBef>
              <a:buNone/>
            </a:pPr>
            <a:r>
              <a:rPr lang="el-GR" dirty="0" smtClean="0"/>
              <a:t>Β. Να κατασκευάσετε υποπρόγραμμα το οποίο να δέχεται ως παραμέτρους κάποιο έτος και τον αριθμό κάποιου μήνα (1 έως 12), και να επιστρέφει τον αριθμό των ημερών του συγκεκριμένου μήνα. Όταν το έτος είναι δίσεκτο, ο Φεβρουάριος έχει 29 ημέρες, διαφορετικά έχει 28. Δίσεκτα είναι τα έτη που διαιρούνται με το 4 αλλά όχι με το 100, καθώς και εκείνα που διαιρούνται με το 400. Για τους υπόλοιπους μήνες, πλην του Φεβρουαρίου, ισχύει το εξής: μέχρι και τον Ιούλιο (7ος μήνας) οι μονοί μήνες έχουν 31 ημέρες και οι ζυγοί 30. Για τους μήνες μετά τον Ιούλιο, ισχύει το αντίστροφο.</a:t>
            </a:r>
          </a:p>
          <a:p>
            <a:pPr marL="72000" indent="0" algn="r">
              <a:spcBef>
                <a:spcPts val="0"/>
              </a:spcBef>
              <a:buNone/>
            </a:pPr>
            <a:r>
              <a:rPr lang="el-GR" dirty="0" smtClean="0"/>
              <a:t>Μονάδες 6</a:t>
            </a:r>
            <a:endParaRPr lang="el-GR"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D0795194-E796-410C-9C70-A778AEB16EE0}"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5" name="4 - Θέση υποσέλιδου"/>
          <p:cNvSpPr>
            <a:spLocks noGrp="1"/>
          </p:cNvSpPr>
          <p:nvPr>
            <p:ph type="ftr" sz="quarter" idx="11"/>
          </p:nvPr>
        </p:nvSpPr>
        <p:spPr/>
        <p:txBody>
          <a:bodyPr/>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6" name="5 - Θέση αριθμού διαφάνειας"/>
          <p:cNvSpPr>
            <a:spLocks noGrp="1"/>
          </p:cNvSpPr>
          <p:nvPr>
            <p:ph type="sldNum" sz="quarter" idx="12"/>
          </p:nvPr>
        </p:nvSpPr>
        <p:spPr/>
        <p:txBody>
          <a:bodyPr/>
          <a:lstStyle/>
          <a:p>
            <a:pPr algn="ctr" rtl="0" fontAlgn="base">
              <a:spcBef>
                <a:spcPct val="0"/>
              </a:spcBef>
              <a:spcAft>
                <a:spcPct val="0"/>
              </a:spcAft>
            </a:pPr>
            <a:fld id="{1D7FE843-304C-44D2-9F4E-2F4EFC4C0C2E}"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25</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 Θέση περιεχομένου"/>
          <p:cNvSpPr>
            <a:spLocks noGrp="1"/>
          </p:cNvSpPr>
          <p:nvPr>
            <p:ph idx="1"/>
          </p:nvPr>
        </p:nvSpPr>
        <p:spPr>
          <a:xfrm>
            <a:off x="1435608" y="285728"/>
            <a:ext cx="7422672" cy="5962672"/>
          </a:xfrm>
        </p:spPr>
        <p:txBody>
          <a:bodyPr>
            <a:noAutofit/>
          </a:bodyPr>
          <a:lstStyle/>
          <a:p>
            <a:pPr marL="360000" indent="0" defTabSz="360000">
              <a:spcBef>
                <a:spcPts val="0"/>
              </a:spcBef>
              <a:buNone/>
            </a:pPr>
            <a:r>
              <a:rPr lang="el-GR" sz="2000" b="1" dirty="0" smtClean="0"/>
              <a:t>ΣΥΝΑΡΤΗΣΗ</a:t>
            </a:r>
            <a:r>
              <a:rPr lang="el-GR" sz="2000" dirty="0" smtClean="0"/>
              <a:t> Ημέρες</a:t>
            </a:r>
            <a:r>
              <a:rPr lang="el-GR" sz="2000" b="1" dirty="0" smtClean="0"/>
              <a:t>(</a:t>
            </a:r>
            <a:r>
              <a:rPr lang="el-GR" sz="2000" dirty="0" smtClean="0"/>
              <a:t>έτος</a:t>
            </a:r>
            <a:r>
              <a:rPr lang="el-GR" sz="2000" b="1" dirty="0" smtClean="0"/>
              <a:t>,</a:t>
            </a:r>
            <a:r>
              <a:rPr lang="el-GR" sz="2000" dirty="0" smtClean="0"/>
              <a:t> μήνας</a:t>
            </a:r>
            <a:r>
              <a:rPr lang="el-GR" sz="2000" b="1" dirty="0" smtClean="0"/>
              <a:t>):</a:t>
            </a:r>
            <a:r>
              <a:rPr lang="el-GR" sz="2000" dirty="0" smtClean="0"/>
              <a:t> </a:t>
            </a:r>
            <a:r>
              <a:rPr lang="el-GR" sz="2000" b="1" dirty="0" smtClean="0"/>
              <a:t>ΑΚΕΡΑΙΑ</a:t>
            </a:r>
          </a:p>
          <a:p>
            <a:pPr marL="360000" indent="0" defTabSz="360000">
              <a:spcBef>
                <a:spcPts val="0"/>
              </a:spcBef>
              <a:buNone/>
            </a:pPr>
            <a:r>
              <a:rPr lang="el-GR" sz="2000" b="1" dirty="0" smtClean="0"/>
              <a:t>ΜΕΤΑΒΛΗΤΕΣ</a:t>
            </a:r>
          </a:p>
          <a:p>
            <a:pPr marL="360000" indent="0" defTabSz="360000">
              <a:spcBef>
                <a:spcPts val="0"/>
              </a:spcBef>
              <a:buNone/>
            </a:pPr>
            <a:r>
              <a:rPr lang="el-GR" sz="2000" dirty="0" smtClean="0"/>
              <a:t>	</a:t>
            </a:r>
            <a:r>
              <a:rPr lang="el-GR" sz="2000" b="1" dirty="0" smtClean="0"/>
              <a:t>ΑΚΕΡΑΙΕΣ</a:t>
            </a:r>
            <a:r>
              <a:rPr lang="el-GR" sz="2000" b="1" dirty="0" smtClean="0"/>
              <a:t>:</a:t>
            </a:r>
            <a:r>
              <a:rPr lang="el-GR" sz="2000" dirty="0" smtClean="0"/>
              <a:t> έτος</a:t>
            </a:r>
            <a:r>
              <a:rPr lang="el-GR" sz="2000" b="1" dirty="0" smtClean="0"/>
              <a:t>,</a:t>
            </a:r>
            <a:r>
              <a:rPr lang="el-GR" sz="2000" dirty="0" smtClean="0"/>
              <a:t> </a:t>
            </a:r>
            <a:r>
              <a:rPr lang="el-GR" sz="2000" dirty="0" smtClean="0"/>
              <a:t>μήνας</a:t>
            </a:r>
          </a:p>
          <a:p>
            <a:pPr marL="360000" indent="0" defTabSz="360000">
              <a:spcBef>
                <a:spcPts val="0"/>
              </a:spcBef>
              <a:buNone/>
            </a:pPr>
            <a:r>
              <a:rPr lang="el-GR" sz="2000" b="1" dirty="0" smtClean="0"/>
              <a:t>ΑΡΧΗ</a:t>
            </a:r>
          </a:p>
          <a:p>
            <a:pPr marL="360000" indent="0" defTabSz="360000">
              <a:spcBef>
                <a:spcPts val="0"/>
              </a:spcBef>
              <a:buNone/>
            </a:pPr>
            <a:r>
              <a:rPr lang="el-GR" sz="2000" dirty="0" smtClean="0"/>
              <a:t>	</a:t>
            </a:r>
            <a:r>
              <a:rPr lang="el-GR" sz="2000" b="1" dirty="0" smtClean="0"/>
              <a:t>ΕΠΙΛΕΞΕ</a:t>
            </a:r>
            <a:r>
              <a:rPr lang="el-GR" sz="2000" dirty="0" smtClean="0"/>
              <a:t> </a:t>
            </a:r>
            <a:r>
              <a:rPr lang="el-GR" sz="2000" dirty="0" smtClean="0"/>
              <a:t>μήνας</a:t>
            </a:r>
          </a:p>
          <a:p>
            <a:pPr marL="360000" indent="0" defTabSz="360000">
              <a:spcBef>
                <a:spcPts val="0"/>
              </a:spcBef>
              <a:buNone/>
            </a:pPr>
            <a:r>
              <a:rPr lang="el-GR" sz="2000" dirty="0" smtClean="0"/>
              <a:t>		</a:t>
            </a:r>
            <a:r>
              <a:rPr lang="el-GR" sz="2000" b="1" dirty="0" smtClean="0"/>
              <a:t>ΠΕΡΙΠΤΩΣΗ</a:t>
            </a:r>
            <a:r>
              <a:rPr lang="el-GR" sz="2000" dirty="0" smtClean="0"/>
              <a:t> </a:t>
            </a:r>
            <a:r>
              <a:rPr lang="el-GR" sz="2000" dirty="0" smtClean="0"/>
              <a:t>2</a:t>
            </a:r>
          </a:p>
          <a:p>
            <a:pPr marL="360000" indent="0" defTabSz="360000">
              <a:spcBef>
                <a:spcPts val="0"/>
              </a:spcBef>
              <a:buNone/>
            </a:pPr>
            <a:r>
              <a:rPr lang="el-GR" sz="2000" dirty="0" smtClean="0"/>
              <a:t>		</a:t>
            </a:r>
            <a:r>
              <a:rPr lang="el-GR" sz="1600" b="1" dirty="0" smtClean="0"/>
              <a:t>ΑΝ</a:t>
            </a:r>
            <a:r>
              <a:rPr lang="el-GR" sz="1600" dirty="0" smtClean="0"/>
              <a:t> </a:t>
            </a:r>
            <a:r>
              <a:rPr lang="el-GR" sz="1600" b="1" dirty="0" smtClean="0"/>
              <a:t>((</a:t>
            </a:r>
            <a:r>
              <a:rPr lang="el-GR" sz="1600" dirty="0" smtClean="0"/>
              <a:t>έτος </a:t>
            </a:r>
            <a:r>
              <a:rPr lang="el-GR" sz="1600" b="1" dirty="0" smtClean="0"/>
              <a:t>DIV</a:t>
            </a:r>
            <a:r>
              <a:rPr lang="el-GR" sz="1600" dirty="0" smtClean="0"/>
              <a:t> 4 </a:t>
            </a:r>
            <a:r>
              <a:rPr lang="el-GR" sz="1600" b="1" dirty="0" smtClean="0"/>
              <a:t>=</a:t>
            </a:r>
            <a:r>
              <a:rPr lang="el-GR" sz="1600" dirty="0" smtClean="0"/>
              <a:t> 0</a:t>
            </a:r>
            <a:r>
              <a:rPr lang="el-GR" sz="1600" b="1" dirty="0" smtClean="0"/>
              <a:t>)</a:t>
            </a:r>
            <a:r>
              <a:rPr lang="el-GR" sz="1600" dirty="0" smtClean="0"/>
              <a:t> </a:t>
            </a:r>
            <a:r>
              <a:rPr lang="el-GR" sz="1600" b="1" dirty="0" smtClean="0"/>
              <a:t>ΚΑΙ</a:t>
            </a:r>
            <a:r>
              <a:rPr lang="el-GR" sz="1600" dirty="0" smtClean="0"/>
              <a:t> </a:t>
            </a:r>
            <a:r>
              <a:rPr lang="el-GR" sz="1600" b="1" dirty="0" smtClean="0"/>
              <a:t>(</a:t>
            </a:r>
            <a:r>
              <a:rPr lang="el-GR" sz="1600" dirty="0" smtClean="0"/>
              <a:t>έτος </a:t>
            </a:r>
            <a:r>
              <a:rPr lang="el-GR" sz="1600" b="1" dirty="0" smtClean="0"/>
              <a:t>DIV</a:t>
            </a:r>
            <a:r>
              <a:rPr lang="el-GR" sz="1600" dirty="0" smtClean="0"/>
              <a:t> 100 </a:t>
            </a:r>
            <a:r>
              <a:rPr lang="el-GR" sz="1600" b="1" dirty="0" smtClean="0"/>
              <a:t>&lt;&gt;</a:t>
            </a:r>
            <a:r>
              <a:rPr lang="el-GR" sz="1600" dirty="0" smtClean="0"/>
              <a:t> 0</a:t>
            </a:r>
            <a:r>
              <a:rPr lang="el-GR" sz="1600" b="1" dirty="0" smtClean="0"/>
              <a:t>))</a:t>
            </a:r>
            <a:r>
              <a:rPr lang="el-GR" sz="1600" dirty="0" smtClean="0"/>
              <a:t> </a:t>
            </a:r>
            <a:r>
              <a:rPr lang="el-GR" sz="1600" b="1" dirty="0" smtClean="0"/>
              <a:t>Ή</a:t>
            </a:r>
            <a:r>
              <a:rPr lang="el-GR" sz="1600" dirty="0" smtClean="0"/>
              <a:t> </a:t>
            </a:r>
            <a:r>
              <a:rPr lang="el-GR" sz="1600" b="1" dirty="0" smtClean="0"/>
              <a:t>(</a:t>
            </a:r>
            <a:r>
              <a:rPr lang="el-GR" sz="1600" dirty="0" smtClean="0"/>
              <a:t>έτος </a:t>
            </a:r>
            <a:r>
              <a:rPr lang="el-GR" sz="1600" b="1" dirty="0" smtClean="0"/>
              <a:t>DIV</a:t>
            </a:r>
            <a:r>
              <a:rPr lang="el-GR" sz="1600" dirty="0" smtClean="0"/>
              <a:t> 400 </a:t>
            </a:r>
            <a:r>
              <a:rPr lang="el-GR" sz="1600" b="1" dirty="0" smtClean="0"/>
              <a:t>=</a:t>
            </a:r>
            <a:r>
              <a:rPr lang="el-GR" sz="1600" dirty="0" smtClean="0"/>
              <a:t> 0</a:t>
            </a:r>
            <a:r>
              <a:rPr lang="el-GR" sz="1600" b="1" dirty="0" smtClean="0"/>
              <a:t>)</a:t>
            </a:r>
            <a:r>
              <a:rPr lang="el-GR" sz="1600" dirty="0" smtClean="0"/>
              <a:t> </a:t>
            </a:r>
            <a:r>
              <a:rPr lang="el-GR" sz="1600" b="1" dirty="0" smtClean="0"/>
              <a:t>ΤΟΤΕ</a:t>
            </a:r>
          </a:p>
          <a:p>
            <a:pPr marL="360000" indent="0" defTabSz="360000">
              <a:spcBef>
                <a:spcPts val="0"/>
              </a:spcBef>
              <a:buNone/>
            </a:pPr>
            <a:r>
              <a:rPr lang="el-GR" sz="2000" dirty="0" smtClean="0"/>
              <a:t>				Ημέρες</a:t>
            </a:r>
            <a:r>
              <a:rPr lang="el-GR" sz="2000" dirty="0" smtClean="0"/>
              <a:t> </a:t>
            </a:r>
            <a:r>
              <a:rPr lang="el-GR" sz="2000" b="1" dirty="0" smtClean="0">
                <a:sym typeface="Wingdings" pitchFamily="2" charset="2"/>
              </a:rPr>
              <a:t></a:t>
            </a:r>
            <a:r>
              <a:rPr lang="el-GR" sz="2000" dirty="0" smtClean="0"/>
              <a:t> </a:t>
            </a:r>
            <a:r>
              <a:rPr lang="el-GR" sz="2000" dirty="0" smtClean="0"/>
              <a:t>29</a:t>
            </a:r>
          </a:p>
          <a:p>
            <a:pPr marL="360000" indent="0" defTabSz="360000">
              <a:spcBef>
                <a:spcPts val="0"/>
              </a:spcBef>
              <a:buNone/>
            </a:pPr>
            <a:r>
              <a:rPr lang="el-GR" sz="2000" dirty="0" smtClean="0"/>
              <a:t>			</a:t>
            </a:r>
            <a:r>
              <a:rPr lang="el-GR" sz="2000" b="1" dirty="0" smtClean="0"/>
              <a:t>ΑΛΛΙΩΣ</a:t>
            </a:r>
          </a:p>
          <a:p>
            <a:pPr marL="360000" indent="0" defTabSz="360000">
              <a:spcBef>
                <a:spcPts val="0"/>
              </a:spcBef>
              <a:buNone/>
            </a:pPr>
            <a:r>
              <a:rPr lang="el-GR" sz="2000" dirty="0" smtClean="0"/>
              <a:t>				Ημέρες</a:t>
            </a:r>
            <a:r>
              <a:rPr lang="el-GR" sz="2000" dirty="0" smtClean="0"/>
              <a:t> </a:t>
            </a:r>
            <a:r>
              <a:rPr lang="el-GR" sz="2000" b="1" dirty="0" smtClean="0">
                <a:sym typeface="Wingdings" pitchFamily="2" charset="2"/>
              </a:rPr>
              <a:t></a:t>
            </a:r>
            <a:r>
              <a:rPr lang="el-GR" sz="2000" dirty="0" smtClean="0"/>
              <a:t> </a:t>
            </a:r>
            <a:r>
              <a:rPr lang="el-GR" sz="2000" dirty="0" smtClean="0"/>
              <a:t>28</a:t>
            </a:r>
          </a:p>
          <a:p>
            <a:pPr marL="360000" indent="0" defTabSz="360000">
              <a:spcBef>
                <a:spcPts val="0"/>
              </a:spcBef>
              <a:buNone/>
            </a:pPr>
            <a:r>
              <a:rPr lang="el-GR" sz="2000" dirty="0" smtClean="0"/>
              <a:t>			</a:t>
            </a:r>
            <a:r>
              <a:rPr lang="el-GR" sz="2000" b="1" dirty="0" smtClean="0"/>
              <a:t>ΤΕΛΟΣ_ΑΝ</a:t>
            </a:r>
          </a:p>
          <a:p>
            <a:pPr marL="360000" indent="0" defTabSz="360000">
              <a:spcBef>
                <a:spcPts val="0"/>
              </a:spcBef>
              <a:buNone/>
            </a:pPr>
            <a:r>
              <a:rPr lang="el-GR" sz="2000" dirty="0" smtClean="0"/>
              <a:t>		</a:t>
            </a:r>
            <a:r>
              <a:rPr lang="el-GR" sz="2000" b="1" dirty="0" smtClean="0"/>
              <a:t>ΠΕΡΙΠΤΩΣΗ</a:t>
            </a:r>
            <a:r>
              <a:rPr lang="el-GR" sz="2000" dirty="0" smtClean="0"/>
              <a:t> 1</a:t>
            </a:r>
            <a:r>
              <a:rPr lang="el-GR" sz="2000" b="1" dirty="0" smtClean="0"/>
              <a:t>,</a:t>
            </a:r>
            <a:r>
              <a:rPr lang="el-GR" sz="2000" dirty="0" smtClean="0"/>
              <a:t> 3</a:t>
            </a:r>
            <a:r>
              <a:rPr lang="el-GR" sz="2000" b="1" dirty="0" smtClean="0"/>
              <a:t>,</a:t>
            </a:r>
            <a:r>
              <a:rPr lang="el-GR" sz="2000" dirty="0" smtClean="0"/>
              <a:t> 5</a:t>
            </a:r>
            <a:r>
              <a:rPr lang="el-GR" sz="2000" b="1" dirty="0" smtClean="0"/>
              <a:t>,</a:t>
            </a:r>
            <a:r>
              <a:rPr lang="el-GR" sz="2000" dirty="0" smtClean="0"/>
              <a:t> 7</a:t>
            </a:r>
            <a:r>
              <a:rPr lang="el-GR" sz="2000" b="1" dirty="0" smtClean="0"/>
              <a:t>,</a:t>
            </a:r>
            <a:r>
              <a:rPr lang="el-GR" sz="2000" dirty="0" smtClean="0"/>
              <a:t> 8</a:t>
            </a:r>
            <a:r>
              <a:rPr lang="el-GR" sz="2000" b="1" dirty="0" smtClean="0"/>
              <a:t>,</a:t>
            </a:r>
            <a:r>
              <a:rPr lang="el-GR" sz="2000" dirty="0" smtClean="0"/>
              <a:t> 10</a:t>
            </a:r>
            <a:r>
              <a:rPr lang="el-GR" sz="2000" b="1" dirty="0" smtClean="0"/>
              <a:t>,</a:t>
            </a:r>
            <a:r>
              <a:rPr lang="el-GR" sz="2000" dirty="0" smtClean="0"/>
              <a:t> </a:t>
            </a:r>
            <a:r>
              <a:rPr lang="el-GR" sz="2000" dirty="0" smtClean="0"/>
              <a:t>12</a:t>
            </a:r>
          </a:p>
          <a:p>
            <a:pPr marL="360000" indent="0" defTabSz="360000">
              <a:spcBef>
                <a:spcPts val="0"/>
              </a:spcBef>
              <a:buNone/>
            </a:pPr>
            <a:r>
              <a:rPr lang="el-GR" sz="2000" dirty="0" smtClean="0"/>
              <a:t>			Ημέρες</a:t>
            </a:r>
            <a:r>
              <a:rPr lang="el-GR" sz="2000" dirty="0" smtClean="0"/>
              <a:t> </a:t>
            </a:r>
            <a:r>
              <a:rPr lang="el-GR" sz="2000" b="1" dirty="0" smtClean="0">
                <a:sym typeface="Wingdings" pitchFamily="2" charset="2"/>
              </a:rPr>
              <a:t></a:t>
            </a:r>
            <a:r>
              <a:rPr lang="el-GR" sz="2000" dirty="0" smtClean="0"/>
              <a:t> </a:t>
            </a:r>
            <a:r>
              <a:rPr lang="el-GR" sz="2000" dirty="0" smtClean="0"/>
              <a:t>31</a:t>
            </a:r>
          </a:p>
          <a:p>
            <a:pPr marL="360000" indent="0" defTabSz="360000">
              <a:spcBef>
                <a:spcPts val="0"/>
              </a:spcBef>
              <a:buNone/>
            </a:pPr>
            <a:r>
              <a:rPr lang="el-GR" sz="2000" dirty="0" smtClean="0"/>
              <a:t>		</a:t>
            </a:r>
            <a:r>
              <a:rPr lang="el-GR" sz="2000" b="1" dirty="0" smtClean="0"/>
              <a:t>ΠΕΡΙΠΤΩΣΗ</a:t>
            </a:r>
            <a:r>
              <a:rPr lang="el-GR" sz="2000" dirty="0" smtClean="0"/>
              <a:t> 4</a:t>
            </a:r>
            <a:r>
              <a:rPr lang="el-GR" sz="2000" b="1" dirty="0" smtClean="0"/>
              <a:t>,</a:t>
            </a:r>
            <a:r>
              <a:rPr lang="el-GR" sz="2000" dirty="0" smtClean="0"/>
              <a:t> 6</a:t>
            </a:r>
            <a:r>
              <a:rPr lang="el-GR" sz="2000" b="1" dirty="0" smtClean="0"/>
              <a:t>,</a:t>
            </a:r>
            <a:r>
              <a:rPr lang="el-GR" sz="2000" dirty="0" smtClean="0"/>
              <a:t> 9</a:t>
            </a:r>
            <a:r>
              <a:rPr lang="el-GR" sz="2000" b="1" dirty="0" smtClean="0"/>
              <a:t>,</a:t>
            </a:r>
            <a:r>
              <a:rPr lang="el-GR" sz="2000" dirty="0" smtClean="0"/>
              <a:t> </a:t>
            </a:r>
            <a:r>
              <a:rPr lang="el-GR" sz="2000" dirty="0" smtClean="0"/>
              <a:t>11</a:t>
            </a:r>
          </a:p>
          <a:p>
            <a:pPr marL="360000" indent="0" defTabSz="360000">
              <a:spcBef>
                <a:spcPts val="0"/>
              </a:spcBef>
              <a:buNone/>
            </a:pPr>
            <a:r>
              <a:rPr lang="el-GR" sz="2000" dirty="0" smtClean="0"/>
              <a:t>			Ημέρες</a:t>
            </a:r>
            <a:r>
              <a:rPr lang="el-GR" sz="2000" dirty="0" smtClean="0"/>
              <a:t> </a:t>
            </a:r>
            <a:r>
              <a:rPr lang="el-GR" sz="2000" b="1" dirty="0" smtClean="0">
                <a:sym typeface="Wingdings" pitchFamily="2" charset="2"/>
              </a:rPr>
              <a:t></a:t>
            </a:r>
            <a:r>
              <a:rPr lang="el-GR" sz="2000" dirty="0" smtClean="0"/>
              <a:t> </a:t>
            </a:r>
            <a:r>
              <a:rPr lang="el-GR" sz="2000" dirty="0" smtClean="0"/>
              <a:t>30</a:t>
            </a:r>
          </a:p>
          <a:p>
            <a:pPr marL="360000" indent="0" defTabSz="360000">
              <a:spcBef>
                <a:spcPts val="0"/>
              </a:spcBef>
              <a:buNone/>
            </a:pPr>
            <a:r>
              <a:rPr lang="el-GR" sz="2000" dirty="0" smtClean="0"/>
              <a:t>	</a:t>
            </a:r>
            <a:r>
              <a:rPr lang="el-GR" sz="2000" b="1" dirty="0" smtClean="0"/>
              <a:t>ΤΕΛΟΣ_ΕΠΙΛΟΓΩΝ</a:t>
            </a:r>
          </a:p>
          <a:p>
            <a:pPr marL="360000" indent="0" defTabSz="360000">
              <a:spcBef>
                <a:spcPts val="0"/>
              </a:spcBef>
              <a:buNone/>
            </a:pPr>
            <a:r>
              <a:rPr lang="el-GR" sz="2000" b="1" dirty="0" smtClean="0"/>
              <a:t>ΤΕΛΟΣ_ΣΥΝΑΡΤΗΣΗΣ</a:t>
            </a:r>
            <a:r>
              <a:rPr lang="el-GR" sz="2000" dirty="0" smtClean="0"/>
              <a:t> </a:t>
            </a:r>
            <a:endParaRPr lang="el-GR" sz="2000"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54FB4AD3-91EA-49D9-B976-6CB29C3A5EA8}"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5" name="4 - Θέση υποσέλιδου"/>
          <p:cNvSpPr>
            <a:spLocks noGrp="1"/>
          </p:cNvSpPr>
          <p:nvPr>
            <p:ph type="ftr" sz="quarter" idx="11"/>
          </p:nvPr>
        </p:nvSpPr>
        <p:spPr/>
        <p:txBody>
          <a:bodyPr/>
          <a:lstStyle/>
          <a:p>
            <a:pPr algn="l" rtl="0" fontAlgn="base">
              <a:spcBef>
                <a:spcPct val="0"/>
              </a:spcBef>
              <a:spcAft>
                <a:spcPct val="0"/>
              </a:spcAft>
            </a:pPr>
            <a:r>
              <a:rPr lang="el-GR" sz="1200" kern="1200" smtClean="0">
                <a:solidFill>
                  <a:srgbClr val="E7DEC9">
                    <a:shade val="50000"/>
                    <a:satMod val="200000"/>
                  </a:srgbClr>
                </a:solidFill>
                <a:latin typeface="Garamond" pitchFamily="18" charset="0"/>
                <a:ea typeface="+mn-ea"/>
                <a:cs typeface="+mn-cs"/>
              </a:rPr>
              <a:t>3ο Γενικό Λύκειο Κοζάνης</a:t>
            </a:r>
            <a:endParaRPr lang="el-GR" sz="1200" kern="1200">
              <a:solidFill>
                <a:srgbClr val="E7DEC9">
                  <a:shade val="50000"/>
                  <a:satMod val="200000"/>
                </a:srgbClr>
              </a:solidFill>
              <a:latin typeface="Garamond" pitchFamily="18" charset="0"/>
              <a:ea typeface="+mn-ea"/>
              <a:cs typeface="+mn-cs"/>
            </a:endParaRPr>
          </a:p>
        </p:txBody>
      </p:sp>
      <p:sp>
        <p:nvSpPr>
          <p:cNvPr id="6" name="5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smtClean="0">
                <a:solidFill>
                  <a:srgbClr val="E7DEC9">
                    <a:shade val="50000"/>
                    <a:satMod val="200000"/>
                  </a:srgbClr>
                </a:solidFill>
                <a:latin typeface="Garamond" pitchFamily="18" charset="0"/>
                <a:ea typeface="+mn-ea"/>
                <a:cs typeface="+mn-cs"/>
              </a:rPr>
              <a:pPr algn="ctr" rtl="0" fontAlgn="base">
                <a:spcBef>
                  <a:spcPct val="0"/>
                </a:spcBef>
                <a:spcAft>
                  <a:spcPct val="0"/>
                </a:spcAft>
              </a:pPr>
              <a:t>26</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3">
                                            <p:txEl>
                                              <p:pRg st="13" end="13"/>
                                            </p:txEl>
                                          </p:spTgt>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2008 Θέμα 3</a:t>
            </a:r>
            <a:r>
              <a:rPr lang="el-GR" baseline="30000" dirty="0" smtClean="0"/>
              <a:t>ο</a:t>
            </a:r>
            <a:r>
              <a:rPr lang="el-GR" dirty="0" smtClean="0"/>
              <a:t> </a:t>
            </a:r>
            <a:endParaRPr lang="el-GR" dirty="0"/>
          </a:p>
        </p:txBody>
      </p:sp>
      <p:sp>
        <p:nvSpPr>
          <p:cNvPr id="3" name="2 - Θέση περιεχομένου"/>
          <p:cNvSpPr>
            <a:spLocks noGrp="1"/>
          </p:cNvSpPr>
          <p:nvPr>
            <p:ph idx="1"/>
          </p:nvPr>
        </p:nvSpPr>
        <p:spPr/>
        <p:txBody>
          <a:bodyPr numCol="1">
            <a:normAutofit fontScale="77500" lnSpcReduction="20000"/>
          </a:bodyPr>
          <a:lstStyle/>
          <a:p>
            <a:pPr marL="0" indent="0">
              <a:buNone/>
            </a:pPr>
            <a:r>
              <a:rPr lang="el-GR" dirty="0" smtClean="0"/>
              <a:t>Μία εταιρεία ενοικίασης αυτοκινήτων έχει νοικιάσει 30 αυτοκίνητα τα οποία κατηγοριοποιούνται σε οικολογικά και συμβατικά. Η πολιτική χρέωσης για την ενοικίαση ανά κατηγορία και ανά ημέρα δίνεται στον παρακάτω πίνακα</a:t>
            </a:r>
            <a:r>
              <a:rPr lang="el-GR" dirty="0" smtClean="0"/>
              <a:t>.</a:t>
            </a:r>
            <a:endParaRPr lang="el-GR" dirty="0" smtClean="0"/>
          </a:p>
          <a:p>
            <a:pPr marL="0" indent="0" defTabSz="360000">
              <a:buNone/>
            </a:pPr>
            <a:r>
              <a:rPr lang="el-GR" dirty="0" smtClean="0"/>
              <a:t>ΗΜΕΡΕΣ	</a:t>
            </a:r>
            <a:r>
              <a:rPr lang="el-GR" dirty="0" smtClean="0"/>
              <a:t>	ΟΙΚΟΛΟΓΙΚΑ</a:t>
            </a:r>
            <a:r>
              <a:rPr lang="el-GR" dirty="0" smtClean="0"/>
              <a:t>		</a:t>
            </a:r>
            <a:r>
              <a:rPr lang="el-GR" dirty="0" smtClean="0"/>
              <a:t>	ΣΥΜΒΑΤΙΚΑ</a:t>
            </a:r>
            <a:endParaRPr lang="el-GR" dirty="0" smtClean="0"/>
          </a:p>
          <a:p>
            <a:pPr marL="0" indent="0" defTabSz="360000">
              <a:buNone/>
            </a:pPr>
            <a:r>
              <a:rPr lang="el-GR" dirty="0" smtClean="0"/>
              <a:t>1-7		</a:t>
            </a:r>
            <a:r>
              <a:rPr lang="el-GR" dirty="0" smtClean="0"/>
              <a:t>	30</a:t>
            </a:r>
            <a:r>
              <a:rPr lang="el-GR" dirty="0" smtClean="0"/>
              <a:t>€ ανά ημέρα	</a:t>
            </a:r>
            <a:r>
              <a:rPr lang="el-GR" dirty="0" smtClean="0"/>
              <a:t>	40</a:t>
            </a:r>
            <a:r>
              <a:rPr lang="el-GR" dirty="0" smtClean="0"/>
              <a:t>€ ανά ημέρα</a:t>
            </a:r>
          </a:p>
          <a:p>
            <a:pPr marL="0" indent="0" defTabSz="360000">
              <a:buNone/>
            </a:pPr>
            <a:r>
              <a:rPr lang="el-GR" dirty="0" smtClean="0"/>
              <a:t>8-16		</a:t>
            </a:r>
            <a:r>
              <a:rPr lang="el-GR" dirty="0" smtClean="0"/>
              <a:t>	20</a:t>
            </a:r>
            <a:r>
              <a:rPr lang="el-GR" dirty="0" smtClean="0"/>
              <a:t>€ ανά ημέρα	</a:t>
            </a:r>
            <a:r>
              <a:rPr lang="el-GR" dirty="0" smtClean="0"/>
              <a:t>	30</a:t>
            </a:r>
            <a:r>
              <a:rPr lang="el-GR" dirty="0" smtClean="0"/>
              <a:t>€ ανά ημέρα</a:t>
            </a:r>
          </a:p>
          <a:p>
            <a:pPr marL="0" indent="0" defTabSz="360000">
              <a:buNone/>
            </a:pPr>
            <a:r>
              <a:rPr lang="el-GR" dirty="0" smtClean="0"/>
              <a:t>17+		</a:t>
            </a:r>
            <a:r>
              <a:rPr lang="el-GR" dirty="0" smtClean="0"/>
              <a:t>	10</a:t>
            </a:r>
            <a:r>
              <a:rPr lang="el-GR" dirty="0" smtClean="0"/>
              <a:t>€ ανά ημέρα	</a:t>
            </a:r>
            <a:r>
              <a:rPr lang="el-GR" dirty="0" smtClean="0"/>
              <a:t>	20</a:t>
            </a:r>
            <a:r>
              <a:rPr lang="el-GR" dirty="0" smtClean="0"/>
              <a:t>€ ανά ημέρα</a:t>
            </a:r>
          </a:p>
          <a:p>
            <a:pPr marL="0" lvl="0" indent="0">
              <a:buNone/>
            </a:pPr>
            <a:endParaRPr lang="el-GR" dirty="0" smtClean="0"/>
          </a:p>
          <a:p>
            <a:pPr marL="0" lvl="0" indent="0">
              <a:buNone/>
            </a:pPr>
            <a:r>
              <a:rPr lang="el-GR" dirty="0" smtClean="0"/>
              <a:t>Να αναπτύξετε πρόγραμμα το οποίο:</a:t>
            </a:r>
          </a:p>
          <a:p>
            <a:pPr marL="0" indent="0">
              <a:buNone/>
            </a:pPr>
            <a:r>
              <a:rPr lang="el-GR" dirty="0" smtClean="0"/>
              <a:t>Περιλαμβάνει τμήμα δηλώσεων μεταβλητών.</a:t>
            </a:r>
          </a:p>
          <a:p>
            <a:pPr marL="0" indent="0" algn="r">
              <a:buNone/>
            </a:pPr>
            <a:r>
              <a:rPr lang="el-GR" dirty="0" smtClean="0"/>
              <a:t>Μονάδες </a:t>
            </a:r>
            <a:r>
              <a:rPr lang="el-GR" dirty="0" smtClean="0"/>
              <a:t>2</a:t>
            </a:r>
            <a:endParaRPr lang="el-GR" dirty="0" smtClean="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456890EB-D2B0-4E15-9FBA-4DB460A20328}"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6" name="5 - Θέση υποσέλιδου"/>
          <p:cNvSpPr>
            <a:spLocks noGrp="1"/>
          </p:cNvSpPr>
          <p:nvPr>
            <p:ph type="ftr" sz="quarter" idx="11"/>
          </p:nvPr>
        </p:nvSpPr>
        <p:spPr/>
        <p:txBody>
          <a:bodyPr/>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5" name="4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27</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2008 Θέμα 3</a:t>
            </a:r>
            <a:r>
              <a:rPr lang="el-GR" baseline="30000" dirty="0" smtClean="0"/>
              <a:t>ο</a:t>
            </a:r>
            <a:r>
              <a:rPr lang="el-GR" dirty="0" smtClean="0"/>
              <a:t> </a:t>
            </a:r>
            <a:endParaRPr lang="el-GR" dirty="0"/>
          </a:p>
        </p:txBody>
      </p:sp>
      <p:sp>
        <p:nvSpPr>
          <p:cNvPr id="3" name="2 - Θέση περιεχομένου"/>
          <p:cNvSpPr>
            <a:spLocks noGrp="1"/>
          </p:cNvSpPr>
          <p:nvPr>
            <p:ph sz="half" idx="1"/>
          </p:nvPr>
        </p:nvSpPr>
        <p:spPr>
          <a:xfrm>
            <a:off x="1435608" y="1524000"/>
            <a:ext cx="3422144" cy="4663440"/>
          </a:xfrm>
        </p:spPr>
        <p:txBody>
          <a:bodyPr numCol="1">
            <a:normAutofit fontScale="55000" lnSpcReduction="20000"/>
          </a:bodyPr>
          <a:lstStyle/>
          <a:p>
            <a:pPr marL="0" indent="0">
              <a:buNone/>
            </a:pPr>
            <a:r>
              <a:rPr lang="el-GR" dirty="0" smtClean="0"/>
              <a:t>Για </a:t>
            </a:r>
            <a:r>
              <a:rPr lang="el-GR" dirty="0" smtClean="0"/>
              <a:t>κάθε αυτοκίνητο το οποίο έχει ενοικιαστεί:</a:t>
            </a:r>
          </a:p>
          <a:p>
            <a:pPr marL="0" indent="0">
              <a:buNone/>
            </a:pPr>
            <a:r>
              <a:rPr lang="el-GR" dirty="0" smtClean="0"/>
              <a:t>Διαβάζει την κατηγορία του («ΟΙΚΟΛΟΓΙΚΑ» ή «ΣΥΜΒΑΤΙΚΑ») και τις ημέρες ενοικίασης.</a:t>
            </a:r>
          </a:p>
          <a:p>
            <a:pPr marL="0" indent="0" algn="r">
              <a:buNone/>
            </a:pPr>
            <a:r>
              <a:rPr lang="el-GR" dirty="0" smtClean="0"/>
              <a:t>Μονάδες 2</a:t>
            </a:r>
          </a:p>
          <a:p>
            <a:pPr marL="0" indent="0">
              <a:buNone/>
            </a:pPr>
            <a:r>
              <a:rPr lang="el-GR" dirty="0" smtClean="0"/>
              <a:t>Καλεί υποπρόγραμμα με είσοδο την κατηγορία του αυτοκινήτου και τις ημέρες ενοικίασης και υπολογίζει με βάση τον παραπάνω πίνακα τη χρέωση.</a:t>
            </a:r>
          </a:p>
          <a:p>
            <a:pPr marL="0" indent="0" algn="r">
              <a:buNone/>
            </a:pPr>
            <a:r>
              <a:rPr lang="el-GR" dirty="0" smtClean="0"/>
              <a:t>Μονάδες 2</a:t>
            </a:r>
          </a:p>
          <a:p>
            <a:pPr marL="0" indent="0">
              <a:buNone/>
            </a:pPr>
            <a:r>
              <a:rPr lang="el-GR" dirty="0" smtClean="0"/>
              <a:t>Εμφανίζει το μήνυμα “χρέωση” και τη χρέωση που υπολογίσατε.</a:t>
            </a:r>
          </a:p>
          <a:p>
            <a:pPr marL="0" indent="0" algn="r">
              <a:buNone/>
            </a:pPr>
            <a:r>
              <a:rPr lang="el-GR" dirty="0" smtClean="0"/>
              <a:t>Μονάδες 2</a:t>
            </a:r>
          </a:p>
          <a:p>
            <a:pPr marL="0" indent="0">
              <a:buNone/>
            </a:pPr>
            <a:r>
              <a:rPr lang="el-GR" dirty="0" smtClean="0"/>
              <a:t>Υπολογίζει και εμφανίζει το πλήθος των οικολογικών και των συμβατικών αυτοκινήτων.</a:t>
            </a:r>
          </a:p>
          <a:p>
            <a:pPr marL="0" indent="0" algn="r">
              <a:buNone/>
            </a:pPr>
            <a:r>
              <a:rPr lang="el-GR" dirty="0" smtClean="0"/>
              <a:t>Μονάδες </a:t>
            </a:r>
            <a:r>
              <a:rPr lang="el-GR" dirty="0" smtClean="0"/>
              <a:t>4</a:t>
            </a:r>
            <a:endParaRPr lang="el-GR" dirty="0" smtClean="0"/>
          </a:p>
        </p:txBody>
      </p:sp>
      <p:sp>
        <p:nvSpPr>
          <p:cNvPr id="7" name="6 - Θέση περιεχομένου"/>
          <p:cNvSpPr>
            <a:spLocks noGrp="1"/>
          </p:cNvSpPr>
          <p:nvPr>
            <p:ph sz="half" idx="2"/>
          </p:nvPr>
        </p:nvSpPr>
        <p:spPr>
          <a:xfrm>
            <a:off x="4857752" y="1524000"/>
            <a:ext cx="4075936" cy="4663440"/>
          </a:xfrm>
        </p:spPr>
        <p:txBody>
          <a:bodyPr>
            <a:noAutofit/>
          </a:bodyPr>
          <a:lstStyle/>
          <a:p>
            <a:pPr marL="108000" indent="0" defTabSz="360000">
              <a:spcBef>
                <a:spcPts val="0"/>
              </a:spcBef>
              <a:buNone/>
            </a:pPr>
            <a:r>
              <a:rPr lang="el-GR" sz="1400" dirty="0" err="1" smtClean="0"/>
              <a:t>οικ</a:t>
            </a:r>
            <a:r>
              <a:rPr lang="el-GR" sz="1400" dirty="0" smtClean="0"/>
              <a:t> </a:t>
            </a:r>
            <a:r>
              <a:rPr lang="el-GR" sz="1400" b="1" dirty="0" smtClean="0">
                <a:sym typeface="Wingdings" pitchFamily="2" charset="2"/>
              </a:rPr>
              <a:t></a:t>
            </a:r>
            <a:r>
              <a:rPr lang="el-GR" sz="1400" dirty="0" smtClean="0"/>
              <a:t> </a:t>
            </a:r>
            <a:r>
              <a:rPr lang="el-GR" sz="1400" dirty="0" smtClean="0"/>
              <a:t>0</a:t>
            </a:r>
          </a:p>
          <a:p>
            <a:pPr marL="108000" indent="0" defTabSz="360000">
              <a:spcBef>
                <a:spcPts val="0"/>
              </a:spcBef>
              <a:buNone/>
            </a:pPr>
            <a:r>
              <a:rPr lang="el-GR" sz="1400" dirty="0" err="1" smtClean="0"/>
              <a:t>συμβ</a:t>
            </a:r>
            <a:r>
              <a:rPr lang="el-GR" sz="1400" dirty="0" smtClean="0"/>
              <a:t> </a:t>
            </a:r>
            <a:r>
              <a:rPr lang="el-GR" sz="1400" b="1" dirty="0" smtClean="0">
                <a:sym typeface="Wingdings" pitchFamily="2" charset="2"/>
              </a:rPr>
              <a:t></a:t>
            </a:r>
            <a:r>
              <a:rPr lang="el-GR" sz="1400" dirty="0" smtClean="0"/>
              <a:t> </a:t>
            </a:r>
            <a:r>
              <a:rPr lang="el-GR" sz="1400" dirty="0" smtClean="0"/>
              <a:t>0</a:t>
            </a:r>
          </a:p>
          <a:p>
            <a:pPr marL="108000" indent="0" defTabSz="360000">
              <a:spcBef>
                <a:spcPts val="0"/>
              </a:spcBef>
              <a:buNone/>
            </a:pPr>
            <a:r>
              <a:rPr lang="el-GR" sz="1400" b="1" dirty="0" smtClean="0"/>
              <a:t>ΓΙΑ</a:t>
            </a:r>
            <a:r>
              <a:rPr lang="el-GR" sz="1400" dirty="0" smtClean="0"/>
              <a:t> i </a:t>
            </a:r>
            <a:r>
              <a:rPr lang="el-GR" sz="1400" b="1" dirty="0" smtClean="0"/>
              <a:t>ΑΠΟ</a:t>
            </a:r>
            <a:r>
              <a:rPr lang="el-GR" sz="1400" dirty="0" smtClean="0"/>
              <a:t> 1 </a:t>
            </a:r>
            <a:r>
              <a:rPr lang="el-GR" sz="1400" b="1" dirty="0" smtClean="0"/>
              <a:t>ΜΕΧΡΙ</a:t>
            </a:r>
            <a:r>
              <a:rPr lang="el-GR" sz="1400" dirty="0" smtClean="0"/>
              <a:t> </a:t>
            </a:r>
            <a:r>
              <a:rPr lang="el-GR" sz="1400" dirty="0" smtClean="0"/>
              <a:t>30</a:t>
            </a:r>
          </a:p>
          <a:p>
            <a:pPr marL="108000" indent="0" defTabSz="360000">
              <a:spcBef>
                <a:spcPts val="0"/>
              </a:spcBef>
              <a:buNone/>
            </a:pPr>
            <a:r>
              <a:rPr lang="el-GR" sz="1400" dirty="0" smtClean="0"/>
              <a:t>	</a:t>
            </a:r>
            <a:r>
              <a:rPr lang="el-GR" sz="1400" b="1" dirty="0" smtClean="0"/>
              <a:t>ΔΙΑΒΑΣΕ</a:t>
            </a:r>
            <a:r>
              <a:rPr lang="el-GR" sz="1400" dirty="0" smtClean="0"/>
              <a:t> κατηγορία</a:t>
            </a:r>
            <a:r>
              <a:rPr lang="el-GR" sz="1400" b="1" dirty="0" smtClean="0"/>
              <a:t>,</a:t>
            </a:r>
            <a:r>
              <a:rPr lang="el-GR" sz="1400" dirty="0" smtClean="0"/>
              <a:t> </a:t>
            </a:r>
            <a:r>
              <a:rPr lang="el-GR" sz="1400" dirty="0" smtClean="0"/>
              <a:t>ημέρες</a:t>
            </a:r>
          </a:p>
          <a:p>
            <a:pPr marL="108000" indent="0" defTabSz="360000">
              <a:spcBef>
                <a:spcPts val="0"/>
              </a:spcBef>
              <a:buNone/>
            </a:pPr>
            <a:r>
              <a:rPr lang="el-GR" sz="1400" dirty="0" smtClean="0"/>
              <a:t>	χρέωση</a:t>
            </a:r>
            <a:r>
              <a:rPr lang="el-GR" sz="1400" dirty="0" smtClean="0"/>
              <a:t> </a:t>
            </a:r>
            <a:r>
              <a:rPr lang="el-GR" sz="1400" b="1" dirty="0" smtClean="0">
                <a:sym typeface="Wingdings" pitchFamily="2" charset="2"/>
              </a:rPr>
              <a:t></a:t>
            </a:r>
            <a:r>
              <a:rPr lang="el-GR" sz="1400" dirty="0" smtClean="0"/>
              <a:t> Υπολογισμός</a:t>
            </a:r>
            <a:r>
              <a:rPr lang="el-GR" sz="1400" b="1" dirty="0" smtClean="0"/>
              <a:t>(</a:t>
            </a:r>
            <a:r>
              <a:rPr lang="el-GR" sz="1400" dirty="0" smtClean="0"/>
              <a:t>κατηγορία</a:t>
            </a:r>
            <a:r>
              <a:rPr lang="el-GR" sz="1400" b="1" dirty="0" smtClean="0"/>
              <a:t>,</a:t>
            </a:r>
            <a:r>
              <a:rPr lang="el-GR" sz="1400" dirty="0" smtClean="0"/>
              <a:t> ημέρες</a:t>
            </a:r>
            <a:r>
              <a:rPr lang="el-GR" sz="1400" b="1" dirty="0" smtClean="0"/>
              <a:t>)</a:t>
            </a:r>
          </a:p>
          <a:p>
            <a:pPr marL="108000" indent="0" defTabSz="360000">
              <a:spcBef>
                <a:spcPts val="0"/>
              </a:spcBef>
              <a:buNone/>
            </a:pPr>
            <a:r>
              <a:rPr lang="el-GR" sz="1400" dirty="0" smtClean="0"/>
              <a:t>	</a:t>
            </a:r>
            <a:r>
              <a:rPr lang="el-GR" sz="1400" b="1" dirty="0" smtClean="0"/>
              <a:t>ΓΡΑΨΕ</a:t>
            </a:r>
            <a:r>
              <a:rPr lang="el-GR" sz="1400" dirty="0" smtClean="0"/>
              <a:t> 'χρέωση'</a:t>
            </a:r>
            <a:r>
              <a:rPr lang="el-GR" sz="1400" b="1" dirty="0" smtClean="0"/>
              <a:t>,</a:t>
            </a:r>
            <a:r>
              <a:rPr lang="el-GR" sz="1400" dirty="0" smtClean="0"/>
              <a:t> </a:t>
            </a:r>
            <a:r>
              <a:rPr lang="el-GR" sz="1400" dirty="0" smtClean="0"/>
              <a:t>χρέωση</a:t>
            </a:r>
          </a:p>
          <a:p>
            <a:pPr marL="108000" indent="0" defTabSz="360000">
              <a:spcBef>
                <a:spcPts val="0"/>
              </a:spcBef>
              <a:buNone/>
            </a:pPr>
            <a:r>
              <a:rPr lang="el-GR" sz="1400" dirty="0" smtClean="0"/>
              <a:t>	</a:t>
            </a:r>
            <a:r>
              <a:rPr lang="el-GR" sz="1400" b="1" dirty="0" smtClean="0"/>
              <a:t>ΑΝ</a:t>
            </a:r>
            <a:r>
              <a:rPr lang="el-GR" sz="1400" dirty="0" smtClean="0"/>
              <a:t> κατηγορία </a:t>
            </a:r>
            <a:r>
              <a:rPr lang="el-GR" sz="1400" b="1" dirty="0" smtClean="0"/>
              <a:t>=</a:t>
            </a:r>
            <a:r>
              <a:rPr lang="el-GR" sz="1400" dirty="0" smtClean="0"/>
              <a:t> 'ΟΙΚΟΛΟΓΙΚΑ' </a:t>
            </a:r>
            <a:r>
              <a:rPr lang="el-GR" sz="1400" b="1" dirty="0" smtClean="0"/>
              <a:t>ΤΟΤΕ</a:t>
            </a:r>
          </a:p>
          <a:p>
            <a:pPr marL="108000" indent="0" defTabSz="360000">
              <a:spcBef>
                <a:spcPts val="0"/>
              </a:spcBef>
              <a:buNone/>
            </a:pPr>
            <a:r>
              <a:rPr lang="el-GR" sz="1400" dirty="0" smtClean="0"/>
              <a:t>		</a:t>
            </a:r>
            <a:r>
              <a:rPr lang="el-GR" sz="1400" dirty="0" err="1" smtClean="0"/>
              <a:t>οικ</a:t>
            </a:r>
            <a:r>
              <a:rPr lang="el-GR" sz="1400" dirty="0" smtClean="0"/>
              <a:t> </a:t>
            </a:r>
            <a:r>
              <a:rPr lang="el-GR" sz="1400" b="1" dirty="0" smtClean="0">
                <a:sym typeface="Wingdings" pitchFamily="2" charset="2"/>
              </a:rPr>
              <a:t></a:t>
            </a:r>
            <a:r>
              <a:rPr lang="el-GR" sz="1400" dirty="0" smtClean="0"/>
              <a:t> </a:t>
            </a:r>
            <a:r>
              <a:rPr lang="el-GR" sz="1400" dirty="0" err="1" smtClean="0"/>
              <a:t>οικ</a:t>
            </a:r>
            <a:r>
              <a:rPr lang="el-GR" sz="1400" dirty="0" smtClean="0"/>
              <a:t> </a:t>
            </a:r>
            <a:r>
              <a:rPr lang="el-GR" sz="1400" b="1" dirty="0" smtClean="0"/>
              <a:t>+</a:t>
            </a:r>
            <a:r>
              <a:rPr lang="el-GR" sz="1400" dirty="0" smtClean="0"/>
              <a:t> </a:t>
            </a:r>
            <a:r>
              <a:rPr lang="el-GR" sz="1400" dirty="0" smtClean="0"/>
              <a:t>1</a:t>
            </a:r>
          </a:p>
          <a:p>
            <a:pPr marL="108000" indent="0" defTabSz="360000">
              <a:spcBef>
                <a:spcPts val="0"/>
              </a:spcBef>
              <a:buNone/>
            </a:pPr>
            <a:r>
              <a:rPr lang="el-GR" sz="1400" dirty="0" smtClean="0"/>
              <a:t>	</a:t>
            </a:r>
            <a:r>
              <a:rPr lang="el-GR" sz="1400" b="1" dirty="0" smtClean="0"/>
              <a:t>ΑΛΛΙΩΣ</a:t>
            </a:r>
          </a:p>
          <a:p>
            <a:pPr marL="108000" indent="0" defTabSz="360000">
              <a:spcBef>
                <a:spcPts val="0"/>
              </a:spcBef>
              <a:buNone/>
            </a:pPr>
            <a:r>
              <a:rPr lang="el-GR" sz="1400" dirty="0" smtClean="0"/>
              <a:t>		</a:t>
            </a:r>
            <a:r>
              <a:rPr lang="el-GR" sz="1400" dirty="0" err="1" smtClean="0"/>
              <a:t>συμβ</a:t>
            </a:r>
            <a:r>
              <a:rPr lang="el-GR" sz="1400" dirty="0" smtClean="0"/>
              <a:t> </a:t>
            </a:r>
            <a:r>
              <a:rPr lang="el-GR" sz="1400" b="1" dirty="0" smtClean="0">
                <a:sym typeface="Wingdings" pitchFamily="2" charset="2"/>
              </a:rPr>
              <a:t></a:t>
            </a:r>
            <a:r>
              <a:rPr lang="el-GR" sz="1400" dirty="0" smtClean="0"/>
              <a:t> </a:t>
            </a:r>
            <a:r>
              <a:rPr lang="el-GR" sz="1400" dirty="0" err="1" smtClean="0"/>
              <a:t>συμβ</a:t>
            </a:r>
            <a:r>
              <a:rPr lang="el-GR" sz="1400" dirty="0" smtClean="0"/>
              <a:t> </a:t>
            </a:r>
            <a:r>
              <a:rPr lang="el-GR" sz="1400" b="1" dirty="0" smtClean="0"/>
              <a:t>+</a:t>
            </a:r>
            <a:r>
              <a:rPr lang="el-GR" sz="1400" dirty="0" smtClean="0"/>
              <a:t> </a:t>
            </a:r>
            <a:r>
              <a:rPr lang="el-GR" sz="1400" dirty="0" smtClean="0"/>
              <a:t>1</a:t>
            </a:r>
          </a:p>
          <a:p>
            <a:pPr marL="108000" indent="0" defTabSz="360000">
              <a:spcBef>
                <a:spcPts val="0"/>
              </a:spcBef>
              <a:buNone/>
            </a:pPr>
            <a:r>
              <a:rPr lang="el-GR" sz="1400" dirty="0" smtClean="0"/>
              <a:t>	</a:t>
            </a:r>
            <a:r>
              <a:rPr lang="el-GR" sz="1400" b="1" dirty="0" smtClean="0"/>
              <a:t>ΤΕΛΟΣ_ΑΝ</a:t>
            </a:r>
          </a:p>
          <a:p>
            <a:pPr marL="108000" indent="0" defTabSz="360000">
              <a:spcBef>
                <a:spcPts val="0"/>
              </a:spcBef>
              <a:buNone/>
            </a:pPr>
            <a:r>
              <a:rPr lang="el-GR" sz="1400" b="1" dirty="0" smtClean="0"/>
              <a:t>ΤΕΛΟΣ_ΕΠΑΝΑΛΗΨΗΣ</a:t>
            </a:r>
          </a:p>
          <a:p>
            <a:pPr marL="108000" indent="0" defTabSz="360000">
              <a:spcBef>
                <a:spcPts val="0"/>
              </a:spcBef>
              <a:buNone/>
            </a:pPr>
            <a:r>
              <a:rPr lang="el-GR" sz="1400" b="1" dirty="0" smtClean="0"/>
              <a:t>ΓΡΑΨΕ</a:t>
            </a:r>
            <a:r>
              <a:rPr lang="el-GR" sz="1400" dirty="0" smtClean="0"/>
              <a:t> </a:t>
            </a:r>
            <a:r>
              <a:rPr lang="el-GR" sz="1400" dirty="0" err="1" smtClean="0"/>
              <a:t>οικ</a:t>
            </a:r>
            <a:r>
              <a:rPr lang="el-GR" sz="1400" b="1" dirty="0" smtClean="0"/>
              <a:t>,</a:t>
            </a:r>
            <a:r>
              <a:rPr lang="el-GR" sz="1400" dirty="0" smtClean="0"/>
              <a:t> </a:t>
            </a:r>
            <a:r>
              <a:rPr lang="el-GR" sz="1400" dirty="0" err="1" smtClean="0"/>
              <a:t>συμβ</a:t>
            </a:r>
            <a:endParaRPr lang="el-GR" sz="1400"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EA5C16EB-8DED-4DB0-AB66-69CB161FFA03}"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6" name="5 - Θέση υποσέλιδου"/>
          <p:cNvSpPr>
            <a:spLocks noGrp="1"/>
          </p:cNvSpPr>
          <p:nvPr>
            <p:ph type="ftr" sz="quarter" idx="11"/>
          </p:nvPr>
        </p:nvSpPr>
        <p:spPr/>
        <p:txBody>
          <a:bodyPr/>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5" name="4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28</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7">
                                            <p:txEl>
                                              <p:pRg st="0" end="0"/>
                                            </p:txEl>
                                          </p:spTgt>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7">
                                            <p:txEl>
                                              <p:pRg st="6" end="6"/>
                                            </p:txEl>
                                          </p:spTgt>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7">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7" grpId="0" uiExpand="1"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 Τίτλος"/>
          <p:cNvSpPr>
            <a:spLocks noGrp="1"/>
          </p:cNvSpPr>
          <p:nvPr>
            <p:ph type="title"/>
          </p:nvPr>
        </p:nvSpPr>
        <p:spPr/>
        <p:txBody>
          <a:bodyPr/>
          <a:lstStyle/>
          <a:p>
            <a:r>
              <a:rPr lang="el-GR" dirty="0" smtClean="0"/>
              <a:t>2008 Θέμα 3</a:t>
            </a:r>
            <a:r>
              <a:rPr lang="el-GR" baseline="30000" dirty="0" smtClean="0"/>
              <a:t>ο</a:t>
            </a:r>
            <a:r>
              <a:rPr lang="el-GR" dirty="0" smtClean="0"/>
              <a:t> </a:t>
            </a:r>
            <a:endParaRPr lang="el-GR" dirty="0"/>
          </a:p>
        </p:txBody>
      </p:sp>
      <p:sp>
        <p:nvSpPr>
          <p:cNvPr id="3" name="2 - Θέση περιεχομένου"/>
          <p:cNvSpPr>
            <a:spLocks noGrp="1"/>
          </p:cNvSpPr>
          <p:nvPr>
            <p:ph sz="half" idx="1"/>
          </p:nvPr>
        </p:nvSpPr>
        <p:spPr>
          <a:xfrm>
            <a:off x="1435608" y="1524000"/>
            <a:ext cx="2636326" cy="4663440"/>
          </a:xfrm>
        </p:spPr>
        <p:txBody>
          <a:bodyPr>
            <a:normAutofit fontScale="77500" lnSpcReduction="20000"/>
          </a:bodyPr>
          <a:lstStyle/>
          <a:p>
            <a:pPr marL="0" lvl="0" indent="0">
              <a:buNone/>
            </a:pPr>
            <a:r>
              <a:rPr lang="el-GR" dirty="0" smtClean="0"/>
              <a:t>Να κατασκευάσετε το κατάλληλο υποπρόγραμμα του ερωτήματος 1.</a:t>
            </a:r>
            <a:r>
              <a:rPr lang="en-US" dirty="0" smtClean="0"/>
              <a:t>b</a:t>
            </a:r>
            <a:r>
              <a:rPr lang="el-GR" dirty="0" smtClean="0"/>
              <a:t>.ii .</a:t>
            </a:r>
          </a:p>
          <a:p>
            <a:pPr marL="0" indent="0" algn="r">
              <a:buNone/>
            </a:pPr>
            <a:r>
              <a:rPr lang="el-GR" dirty="0" smtClean="0"/>
              <a:t>Μονάδες 8</a:t>
            </a:r>
          </a:p>
          <a:p>
            <a:pPr marL="0" indent="0">
              <a:buNone/>
            </a:pPr>
            <a:r>
              <a:rPr lang="el-GR" dirty="0" smtClean="0"/>
              <a:t>ΣΗΜΕΙΩΣΗ: </a:t>
            </a:r>
          </a:p>
          <a:p>
            <a:pPr marL="0" indent="0">
              <a:buNone/>
            </a:pPr>
            <a:r>
              <a:rPr lang="el-GR" dirty="0" smtClean="0"/>
              <a:t>1)Δεν απαιτείται έλεγχος εγκυρότητας για τα δεδομένα εισόδου και</a:t>
            </a:r>
          </a:p>
          <a:p>
            <a:pPr marL="0" indent="0">
              <a:buNone/>
            </a:pPr>
            <a:r>
              <a:rPr lang="el-GR" dirty="0" smtClean="0"/>
              <a:t>2) Ο υπολογισμός της χρέωσης δεν πρέπει να γίνει κλιμακωτά</a:t>
            </a:r>
            <a:r>
              <a:rPr lang="el-GR" dirty="0" smtClean="0"/>
              <a:t>.</a:t>
            </a:r>
            <a:endParaRPr lang="el-GR" dirty="0" smtClean="0"/>
          </a:p>
        </p:txBody>
      </p:sp>
      <p:sp>
        <p:nvSpPr>
          <p:cNvPr id="8" name="7 - Θέση περιεχομένου"/>
          <p:cNvSpPr>
            <a:spLocks noGrp="1"/>
          </p:cNvSpPr>
          <p:nvPr>
            <p:ph sz="half" idx="2"/>
          </p:nvPr>
        </p:nvSpPr>
        <p:spPr>
          <a:xfrm>
            <a:off x="4214810" y="1524000"/>
            <a:ext cx="4718878" cy="4663440"/>
          </a:xfrm>
        </p:spPr>
        <p:txBody>
          <a:bodyPr>
            <a:noAutofit/>
          </a:bodyPr>
          <a:lstStyle/>
          <a:p>
            <a:pPr marL="108000" indent="0" defTabSz="360000">
              <a:spcBef>
                <a:spcPts val="0"/>
              </a:spcBef>
              <a:buNone/>
            </a:pPr>
            <a:r>
              <a:rPr lang="el-GR" sz="1200" b="1" dirty="0" smtClean="0"/>
              <a:t>ΣΥΝΑΡΤΗΣΗ</a:t>
            </a:r>
            <a:r>
              <a:rPr lang="el-GR" sz="1200" dirty="0" smtClean="0"/>
              <a:t> Υπολογισμός</a:t>
            </a:r>
            <a:r>
              <a:rPr lang="el-GR" sz="1200" b="1" dirty="0" smtClean="0"/>
              <a:t>(</a:t>
            </a:r>
            <a:r>
              <a:rPr lang="el-GR" sz="1200" dirty="0" smtClean="0"/>
              <a:t>κατ</a:t>
            </a:r>
            <a:r>
              <a:rPr lang="el-GR" sz="1200" b="1" dirty="0" smtClean="0"/>
              <a:t>,</a:t>
            </a:r>
            <a:r>
              <a:rPr lang="el-GR" sz="1200" dirty="0" smtClean="0"/>
              <a:t> </a:t>
            </a:r>
            <a:r>
              <a:rPr lang="el-GR" sz="1200" dirty="0" err="1" smtClean="0"/>
              <a:t>ημρ</a:t>
            </a:r>
            <a:r>
              <a:rPr lang="el-GR" sz="1200" b="1" dirty="0" smtClean="0"/>
              <a:t>):</a:t>
            </a:r>
            <a:r>
              <a:rPr lang="el-GR" sz="1200" dirty="0" smtClean="0"/>
              <a:t> </a:t>
            </a:r>
            <a:r>
              <a:rPr lang="el-GR" sz="1200" b="1" dirty="0" smtClean="0"/>
              <a:t>ΑΚΕΡΑΙΑ</a:t>
            </a:r>
          </a:p>
          <a:p>
            <a:pPr marL="108000" indent="0" defTabSz="360000">
              <a:spcBef>
                <a:spcPts val="0"/>
              </a:spcBef>
              <a:buNone/>
            </a:pPr>
            <a:r>
              <a:rPr lang="el-GR" sz="1200" b="1" dirty="0" smtClean="0"/>
              <a:t>ΜΕΤΑΒΛΗΤΕΣ</a:t>
            </a:r>
          </a:p>
          <a:p>
            <a:pPr marL="108000" indent="0" defTabSz="360000">
              <a:spcBef>
                <a:spcPts val="0"/>
              </a:spcBef>
              <a:buNone/>
            </a:pPr>
            <a:r>
              <a:rPr lang="el-GR" sz="1200" dirty="0" smtClean="0"/>
              <a:t>	</a:t>
            </a:r>
            <a:r>
              <a:rPr lang="el-GR" sz="1200" b="1" dirty="0" smtClean="0"/>
              <a:t>ΑΚΕΡΑΙΕΣ</a:t>
            </a:r>
            <a:r>
              <a:rPr lang="el-GR" sz="1200" b="1" dirty="0" smtClean="0"/>
              <a:t>:</a:t>
            </a:r>
            <a:r>
              <a:rPr lang="el-GR" sz="1200" dirty="0" smtClean="0"/>
              <a:t> </a:t>
            </a:r>
            <a:r>
              <a:rPr lang="el-GR" sz="1200" dirty="0" err="1" smtClean="0"/>
              <a:t>ημρ</a:t>
            </a:r>
            <a:r>
              <a:rPr lang="el-GR" sz="1200" b="1" dirty="0" smtClean="0"/>
              <a:t>,</a:t>
            </a:r>
            <a:r>
              <a:rPr lang="el-GR" sz="1200" dirty="0" smtClean="0"/>
              <a:t> </a:t>
            </a:r>
            <a:r>
              <a:rPr lang="el-GR" sz="1200" dirty="0" err="1" smtClean="0"/>
              <a:t>χρ</a:t>
            </a:r>
            <a:endParaRPr lang="el-GR" sz="1200" dirty="0" smtClean="0"/>
          </a:p>
          <a:p>
            <a:pPr marL="108000" indent="0" defTabSz="360000">
              <a:spcBef>
                <a:spcPts val="0"/>
              </a:spcBef>
              <a:buNone/>
            </a:pPr>
            <a:r>
              <a:rPr lang="el-GR" sz="1200" dirty="0" smtClean="0"/>
              <a:t>	</a:t>
            </a:r>
            <a:r>
              <a:rPr lang="el-GR" sz="1200" b="1" dirty="0" smtClean="0"/>
              <a:t>ΧΑΡΑΚΤΗΡΕΣ</a:t>
            </a:r>
            <a:r>
              <a:rPr lang="el-GR" sz="1200" b="1" dirty="0" smtClean="0"/>
              <a:t>:</a:t>
            </a:r>
            <a:r>
              <a:rPr lang="el-GR" sz="1200" dirty="0" smtClean="0"/>
              <a:t> </a:t>
            </a:r>
            <a:r>
              <a:rPr lang="el-GR" sz="1200" dirty="0" smtClean="0"/>
              <a:t>κατ</a:t>
            </a:r>
          </a:p>
          <a:p>
            <a:pPr marL="108000" indent="0" defTabSz="360000">
              <a:spcBef>
                <a:spcPts val="0"/>
              </a:spcBef>
              <a:buNone/>
            </a:pPr>
            <a:r>
              <a:rPr lang="el-GR" sz="1200" b="1" dirty="0" smtClean="0"/>
              <a:t>ΑΡΧΗ</a:t>
            </a:r>
          </a:p>
          <a:p>
            <a:pPr marL="108000" indent="0" defTabSz="360000">
              <a:spcBef>
                <a:spcPts val="0"/>
              </a:spcBef>
              <a:buNone/>
            </a:pPr>
            <a:r>
              <a:rPr lang="el-GR" sz="1200" dirty="0" smtClean="0"/>
              <a:t>	</a:t>
            </a:r>
            <a:r>
              <a:rPr lang="el-GR" sz="1200" b="1" dirty="0" smtClean="0"/>
              <a:t>ΑΝ</a:t>
            </a:r>
            <a:r>
              <a:rPr lang="el-GR" sz="1200" dirty="0" smtClean="0"/>
              <a:t> κατ </a:t>
            </a:r>
            <a:r>
              <a:rPr lang="el-GR" sz="1200" b="1" dirty="0" smtClean="0"/>
              <a:t>=</a:t>
            </a:r>
            <a:r>
              <a:rPr lang="el-GR" sz="1200" dirty="0" smtClean="0"/>
              <a:t> 'ΟΙΚΟΛΟΓΙΚΑ' </a:t>
            </a:r>
            <a:r>
              <a:rPr lang="el-GR" sz="1200" b="1" dirty="0" smtClean="0"/>
              <a:t>ΤΟΤΕ</a:t>
            </a:r>
          </a:p>
          <a:p>
            <a:pPr marL="108000" indent="0" defTabSz="360000">
              <a:spcBef>
                <a:spcPts val="0"/>
              </a:spcBef>
              <a:buNone/>
            </a:pPr>
            <a:r>
              <a:rPr lang="el-GR" sz="1200" dirty="0" smtClean="0"/>
              <a:t>		</a:t>
            </a:r>
            <a:r>
              <a:rPr lang="el-GR" sz="1200" b="1" dirty="0" smtClean="0"/>
              <a:t>ΑΝ</a:t>
            </a:r>
            <a:r>
              <a:rPr lang="el-GR" sz="1200" dirty="0" smtClean="0"/>
              <a:t> </a:t>
            </a:r>
            <a:r>
              <a:rPr lang="el-GR" sz="1200" dirty="0" err="1" smtClean="0"/>
              <a:t>ημρ</a:t>
            </a:r>
            <a:r>
              <a:rPr lang="el-GR" sz="1200" dirty="0" smtClean="0"/>
              <a:t> </a:t>
            </a:r>
            <a:r>
              <a:rPr lang="el-GR" sz="1200" b="1" dirty="0" smtClean="0"/>
              <a:t>&lt;=</a:t>
            </a:r>
            <a:r>
              <a:rPr lang="el-GR" sz="1200" dirty="0" smtClean="0"/>
              <a:t> 7 </a:t>
            </a:r>
            <a:r>
              <a:rPr lang="el-GR" sz="1200" b="1" dirty="0" smtClean="0"/>
              <a:t>ΤΟΤΕ</a:t>
            </a:r>
          </a:p>
          <a:p>
            <a:pPr marL="108000" indent="0" defTabSz="360000">
              <a:spcBef>
                <a:spcPts val="0"/>
              </a:spcBef>
              <a:buNone/>
            </a:pPr>
            <a:r>
              <a:rPr lang="el-GR" sz="1200" dirty="0" smtClean="0"/>
              <a:t>			</a:t>
            </a:r>
            <a:r>
              <a:rPr lang="el-GR" sz="1200" dirty="0" err="1" smtClean="0"/>
              <a:t>χρ</a:t>
            </a:r>
            <a:r>
              <a:rPr lang="el-GR" sz="1200" dirty="0" smtClean="0"/>
              <a:t> </a:t>
            </a:r>
            <a:r>
              <a:rPr lang="el-GR" sz="1200" b="1" dirty="0" smtClean="0">
                <a:sym typeface="Wingdings" pitchFamily="2" charset="2"/>
              </a:rPr>
              <a:t></a:t>
            </a:r>
            <a:r>
              <a:rPr lang="el-GR" sz="1200" dirty="0" smtClean="0"/>
              <a:t> 30</a:t>
            </a:r>
            <a:r>
              <a:rPr lang="el-GR" sz="1200" b="1" dirty="0" smtClean="0"/>
              <a:t>*</a:t>
            </a:r>
            <a:r>
              <a:rPr lang="el-GR" sz="1200" dirty="0" smtClean="0"/>
              <a:t> </a:t>
            </a:r>
            <a:r>
              <a:rPr lang="el-GR" sz="1200" dirty="0" err="1" smtClean="0"/>
              <a:t>ημρ</a:t>
            </a:r>
            <a:endParaRPr lang="el-GR" sz="1200" dirty="0" smtClean="0"/>
          </a:p>
          <a:p>
            <a:pPr marL="108000" indent="0" defTabSz="360000">
              <a:spcBef>
                <a:spcPts val="0"/>
              </a:spcBef>
              <a:buNone/>
            </a:pPr>
            <a:r>
              <a:rPr lang="el-GR" sz="1200" dirty="0" smtClean="0"/>
              <a:t>		</a:t>
            </a:r>
            <a:r>
              <a:rPr lang="el-GR" sz="1200" b="1" dirty="0" smtClean="0"/>
              <a:t>ΑΛΛΙΩΣ_ΑΝ</a:t>
            </a:r>
            <a:r>
              <a:rPr lang="el-GR" sz="1200" dirty="0" smtClean="0"/>
              <a:t> </a:t>
            </a:r>
            <a:r>
              <a:rPr lang="el-GR" sz="1200" dirty="0" err="1" smtClean="0"/>
              <a:t>ημρ</a:t>
            </a:r>
            <a:r>
              <a:rPr lang="el-GR" sz="1200" dirty="0" smtClean="0"/>
              <a:t> </a:t>
            </a:r>
            <a:r>
              <a:rPr lang="el-GR" sz="1200" b="1" dirty="0" smtClean="0"/>
              <a:t>&lt;=</a:t>
            </a:r>
            <a:r>
              <a:rPr lang="el-GR" sz="1200" dirty="0" smtClean="0"/>
              <a:t> 16 </a:t>
            </a:r>
            <a:r>
              <a:rPr lang="el-GR" sz="1200" b="1" dirty="0" smtClean="0"/>
              <a:t>ΤΟΤΕ</a:t>
            </a:r>
          </a:p>
          <a:p>
            <a:pPr marL="108000" indent="0" defTabSz="360000">
              <a:spcBef>
                <a:spcPts val="0"/>
              </a:spcBef>
              <a:buNone/>
            </a:pPr>
            <a:r>
              <a:rPr lang="el-GR" sz="1200" dirty="0" smtClean="0"/>
              <a:t>			</a:t>
            </a:r>
            <a:r>
              <a:rPr lang="el-GR" sz="1200" dirty="0" err="1" smtClean="0"/>
              <a:t>χρ</a:t>
            </a:r>
            <a:r>
              <a:rPr lang="el-GR" sz="1200" dirty="0" smtClean="0"/>
              <a:t> </a:t>
            </a:r>
            <a:r>
              <a:rPr lang="el-GR" sz="1200" b="1" dirty="0" smtClean="0">
                <a:sym typeface="Wingdings" pitchFamily="2" charset="2"/>
              </a:rPr>
              <a:t></a:t>
            </a:r>
            <a:r>
              <a:rPr lang="el-GR" sz="1200" dirty="0" smtClean="0"/>
              <a:t> 20</a:t>
            </a:r>
            <a:r>
              <a:rPr lang="el-GR" sz="1200" b="1" dirty="0" smtClean="0"/>
              <a:t>*</a:t>
            </a:r>
            <a:r>
              <a:rPr lang="el-GR" sz="1200" dirty="0" smtClean="0"/>
              <a:t> </a:t>
            </a:r>
            <a:r>
              <a:rPr lang="el-GR" sz="1200" dirty="0" err="1" smtClean="0"/>
              <a:t>ημρ</a:t>
            </a:r>
            <a:endParaRPr lang="el-GR" sz="1200" dirty="0" smtClean="0"/>
          </a:p>
          <a:p>
            <a:pPr marL="108000" indent="0" defTabSz="360000">
              <a:spcBef>
                <a:spcPts val="0"/>
              </a:spcBef>
              <a:buNone/>
            </a:pPr>
            <a:r>
              <a:rPr lang="el-GR" sz="1200" dirty="0" smtClean="0"/>
              <a:t>		</a:t>
            </a:r>
            <a:r>
              <a:rPr lang="el-GR" sz="1200" b="1" dirty="0" smtClean="0"/>
              <a:t>ΑΛΛΙΩΣ</a:t>
            </a:r>
          </a:p>
          <a:p>
            <a:pPr marL="108000" indent="0" defTabSz="360000">
              <a:spcBef>
                <a:spcPts val="0"/>
              </a:spcBef>
              <a:buNone/>
            </a:pPr>
            <a:r>
              <a:rPr lang="el-GR" sz="1200" dirty="0" smtClean="0"/>
              <a:t>			</a:t>
            </a:r>
            <a:r>
              <a:rPr lang="el-GR" sz="1200" dirty="0" err="1" smtClean="0"/>
              <a:t>χρ</a:t>
            </a:r>
            <a:r>
              <a:rPr lang="el-GR" sz="1200" dirty="0" smtClean="0"/>
              <a:t> </a:t>
            </a:r>
            <a:r>
              <a:rPr lang="el-GR" sz="1200" b="1" dirty="0" smtClean="0">
                <a:sym typeface="Wingdings" pitchFamily="2" charset="2"/>
              </a:rPr>
              <a:t></a:t>
            </a:r>
            <a:r>
              <a:rPr lang="el-GR" sz="1200" dirty="0" smtClean="0"/>
              <a:t> 10</a:t>
            </a:r>
            <a:r>
              <a:rPr lang="el-GR" sz="1200" b="1" dirty="0" smtClean="0"/>
              <a:t>*</a:t>
            </a:r>
            <a:r>
              <a:rPr lang="el-GR" sz="1200" dirty="0" smtClean="0"/>
              <a:t> </a:t>
            </a:r>
            <a:r>
              <a:rPr lang="el-GR" sz="1200" dirty="0" err="1" smtClean="0"/>
              <a:t>ημρ</a:t>
            </a:r>
            <a:endParaRPr lang="el-GR" sz="1200" dirty="0" smtClean="0"/>
          </a:p>
          <a:p>
            <a:pPr marL="108000" indent="0" defTabSz="360000">
              <a:spcBef>
                <a:spcPts val="0"/>
              </a:spcBef>
              <a:buNone/>
            </a:pPr>
            <a:r>
              <a:rPr lang="el-GR" sz="1200" dirty="0" smtClean="0"/>
              <a:t>		</a:t>
            </a:r>
            <a:r>
              <a:rPr lang="el-GR" sz="1200" b="1" dirty="0" smtClean="0"/>
              <a:t>ΤΕΛΟΣ_ΑΝ</a:t>
            </a:r>
          </a:p>
          <a:p>
            <a:pPr marL="108000" indent="0" defTabSz="360000">
              <a:spcBef>
                <a:spcPts val="0"/>
              </a:spcBef>
              <a:buNone/>
            </a:pPr>
            <a:r>
              <a:rPr lang="el-GR" sz="1200" dirty="0" smtClean="0"/>
              <a:t>	</a:t>
            </a:r>
            <a:r>
              <a:rPr lang="el-GR" sz="1200" b="1" dirty="0" smtClean="0"/>
              <a:t>ΑΛΛΙΩΣ</a:t>
            </a:r>
          </a:p>
          <a:p>
            <a:pPr marL="108000" indent="0" defTabSz="360000">
              <a:spcBef>
                <a:spcPts val="0"/>
              </a:spcBef>
              <a:buNone/>
            </a:pPr>
            <a:r>
              <a:rPr lang="el-GR" sz="1200" dirty="0" smtClean="0"/>
              <a:t>		</a:t>
            </a:r>
            <a:r>
              <a:rPr lang="el-GR" sz="1200" b="1" dirty="0" smtClean="0"/>
              <a:t>ΑΝ</a:t>
            </a:r>
            <a:r>
              <a:rPr lang="el-GR" sz="1200" dirty="0" smtClean="0"/>
              <a:t> </a:t>
            </a:r>
            <a:r>
              <a:rPr lang="el-GR" sz="1200" dirty="0" err="1" smtClean="0"/>
              <a:t>ημρ</a:t>
            </a:r>
            <a:r>
              <a:rPr lang="el-GR" sz="1200" dirty="0" smtClean="0"/>
              <a:t> </a:t>
            </a:r>
            <a:r>
              <a:rPr lang="el-GR" sz="1200" b="1" dirty="0" smtClean="0"/>
              <a:t>&lt;=</a:t>
            </a:r>
            <a:r>
              <a:rPr lang="el-GR" sz="1200" dirty="0" smtClean="0"/>
              <a:t> 7 </a:t>
            </a:r>
            <a:r>
              <a:rPr lang="el-GR" sz="1200" b="1" dirty="0" smtClean="0"/>
              <a:t>ΤΟΤΕ</a:t>
            </a:r>
          </a:p>
          <a:p>
            <a:pPr marL="108000" indent="0" defTabSz="360000">
              <a:spcBef>
                <a:spcPts val="0"/>
              </a:spcBef>
              <a:buNone/>
            </a:pPr>
            <a:r>
              <a:rPr lang="el-GR" sz="1200" dirty="0" smtClean="0"/>
              <a:t>			</a:t>
            </a:r>
            <a:r>
              <a:rPr lang="el-GR" sz="1200" dirty="0" err="1" smtClean="0"/>
              <a:t>χρ</a:t>
            </a:r>
            <a:r>
              <a:rPr lang="el-GR" sz="1200" dirty="0" smtClean="0"/>
              <a:t> </a:t>
            </a:r>
            <a:r>
              <a:rPr lang="el-GR" sz="1200" b="1" dirty="0" smtClean="0">
                <a:sym typeface="Wingdings" pitchFamily="2" charset="2"/>
              </a:rPr>
              <a:t></a:t>
            </a:r>
            <a:r>
              <a:rPr lang="el-GR" sz="1200" dirty="0" smtClean="0"/>
              <a:t> 40</a:t>
            </a:r>
            <a:r>
              <a:rPr lang="el-GR" sz="1200" b="1" dirty="0" smtClean="0"/>
              <a:t>*</a:t>
            </a:r>
            <a:r>
              <a:rPr lang="el-GR" sz="1200" dirty="0" smtClean="0"/>
              <a:t> </a:t>
            </a:r>
            <a:r>
              <a:rPr lang="el-GR" sz="1200" dirty="0" err="1" smtClean="0"/>
              <a:t>ημρ</a:t>
            </a:r>
            <a:endParaRPr lang="el-GR" sz="1200" dirty="0" smtClean="0"/>
          </a:p>
          <a:p>
            <a:pPr marL="108000" indent="0" defTabSz="360000">
              <a:spcBef>
                <a:spcPts val="0"/>
              </a:spcBef>
              <a:buNone/>
            </a:pPr>
            <a:r>
              <a:rPr lang="el-GR" sz="1200" dirty="0" smtClean="0"/>
              <a:t>		</a:t>
            </a:r>
            <a:r>
              <a:rPr lang="el-GR" sz="1200" b="1" dirty="0" smtClean="0"/>
              <a:t>ΑΛΛΙΩΣ_ΑΝ</a:t>
            </a:r>
            <a:r>
              <a:rPr lang="el-GR" sz="1200" dirty="0" smtClean="0"/>
              <a:t> </a:t>
            </a:r>
            <a:r>
              <a:rPr lang="el-GR" sz="1200" dirty="0" err="1" smtClean="0"/>
              <a:t>ημρ</a:t>
            </a:r>
            <a:r>
              <a:rPr lang="el-GR" sz="1200" dirty="0" smtClean="0"/>
              <a:t> </a:t>
            </a:r>
            <a:r>
              <a:rPr lang="el-GR" sz="1200" b="1" dirty="0" smtClean="0"/>
              <a:t>&lt;=</a:t>
            </a:r>
            <a:r>
              <a:rPr lang="el-GR" sz="1200" dirty="0" smtClean="0"/>
              <a:t> 16 </a:t>
            </a:r>
            <a:r>
              <a:rPr lang="el-GR" sz="1200" b="1" dirty="0" smtClean="0"/>
              <a:t>ΤΟΤΕ</a:t>
            </a:r>
          </a:p>
          <a:p>
            <a:pPr marL="108000" indent="0" defTabSz="360000">
              <a:spcBef>
                <a:spcPts val="0"/>
              </a:spcBef>
              <a:buNone/>
            </a:pPr>
            <a:r>
              <a:rPr lang="el-GR" sz="1200" dirty="0" smtClean="0"/>
              <a:t>			</a:t>
            </a:r>
            <a:r>
              <a:rPr lang="el-GR" sz="1200" dirty="0" err="1" smtClean="0"/>
              <a:t>χρ</a:t>
            </a:r>
            <a:r>
              <a:rPr lang="el-GR" sz="1200" dirty="0" smtClean="0"/>
              <a:t> </a:t>
            </a:r>
            <a:r>
              <a:rPr lang="el-GR" sz="1200" b="1" dirty="0" smtClean="0">
                <a:sym typeface="Wingdings" pitchFamily="2" charset="2"/>
              </a:rPr>
              <a:t></a:t>
            </a:r>
            <a:r>
              <a:rPr lang="el-GR" sz="1200" dirty="0" smtClean="0"/>
              <a:t> 30</a:t>
            </a:r>
            <a:r>
              <a:rPr lang="el-GR" sz="1200" b="1" dirty="0" smtClean="0"/>
              <a:t>*</a:t>
            </a:r>
            <a:r>
              <a:rPr lang="el-GR" sz="1200" dirty="0" smtClean="0"/>
              <a:t> </a:t>
            </a:r>
            <a:r>
              <a:rPr lang="el-GR" sz="1200" dirty="0" err="1" smtClean="0"/>
              <a:t>ημρ</a:t>
            </a:r>
            <a:endParaRPr lang="el-GR" sz="1200" dirty="0" smtClean="0"/>
          </a:p>
          <a:p>
            <a:pPr marL="108000" indent="0" defTabSz="360000">
              <a:spcBef>
                <a:spcPts val="0"/>
              </a:spcBef>
              <a:buNone/>
            </a:pPr>
            <a:r>
              <a:rPr lang="el-GR" sz="1200" dirty="0" smtClean="0"/>
              <a:t>		</a:t>
            </a:r>
            <a:r>
              <a:rPr lang="el-GR" sz="1200" b="1" dirty="0" smtClean="0"/>
              <a:t>ΑΛΛΙΩΣ</a:t>
            </a:r>
          </a:p>
          <a:p>
            <a:pPr marL="108000" indent="0" defTabSz="360000">
              <a:spcBef>
                <a:spcPts val="0"/>
              </a:spcBef>
              <a:buNone/>
            </a:pPr>
            <a:r>
              <a:rPr lang="el-GR" sz="1200" dirty="0" smtClean="0"/>
              <a:t>			</a:t>
            </a:r>
            <a:r>
              <a:rPr lang="el-GR" sz="1200" dirty="0" err="1" smtClean="0"/>
              <a:t>χρ</a:t>
            </a:r>
            <a:r>
              <a:rPr lang="el-GR" sz="1200" dirty="0" smtClean="0"/>
              <a:t> </a:t>
            </a:r>
            <a:r>
              <a:rPr lang="el-GR" sz="1200" b="1" dirty="0" smtClean="0">
                <a:sym typeface="Wingdings" pitchFamily="2" charset="2"/>
              </a:rPr>
              <a:t></a:t>
            </a:r>
            <a:r>
              <a:rPr lang="el-GR" sz="1200" dirty="0" smtClean="0"/>
              <a:t> 20</a:t>
            </a:r>
            <a:r>
              <a:rPr lang="el-GR" sz="1200" b="1" dirty="0" smtClean="0"/>
              <a:t>*</a:t>
            </a:r>
            <a:r>
              <a:rPr lang="el-GR" sz="1200" dirty="0" smtClean="0"/>
              <a:t> </a:t>
            </a:r>
            <a:r>
              <a:rPr lang="el-GR" sz="1200" dirty="0" err="1" smtClean="0"/>
              <a:t>ημρ</a:t>
            </a:r>
            <a:endParaRPr lang="el-GR" sz="1200" dirty="0" smtClean="0"/>
          </a:p>
          <a:p>
            <a:pPr marL="108000" indent="0" defTabSz="360000">
              <a:spcBef>
                <a:spcPts val="0"/>
              </a:spcBef>
              <a:buNone/>
            </a:pPr>
            <a:r>
              <a:rPr lang="el-GR" sz="1200" dirty="0" smtClean="0"/>
              <a:t>		</a:t>
            </a:r>
            <a:r>
              <a:rPr lang="el-GR" sz="1200" b="1" dirty="0" smtClean="0"/>
              <a:t>ΤΕΛΟΣ_ΑΝ</a:t>
            </a:r>
          </a:p>
          <a:p>
            <a:pPr marL="108000" indent="0" defTabSz="360000">
              <a:spcBef>
                <a:spcPts val="0"/>
              </a:spcBef>
              <a:buNone/>
            </a:pPr>
            <a:r>
              <a:rPr lang="el-GR" sz="1200" dirty="0" smtClean="0"/>
              <a:t>	</a:t>
            </a:r>
            <a:r>
              <a:rPr lang="el-GR" sz="1200" b="1" dirty="0" smtClean="0"/>
              <a:t>ΤΕΛΟΣ_ΑΝ</a:t>
            </a:r>
          </a:p>
          <a:p>
            <a:pPr marL="108000" indent="0" defTabSz="360000">
              <a:spcBef>
                <a:spcPts val="0"/>
              </a:spcBef>
              <a:buNone/>
            </a:pPr>
            <a:r>
              <a:rPr lang="el-GR" sz="1200" dirty="0" smtClean="0"/>
              <a:t>	Υπολογισμός</a:t>
            </a:r>
            <a:r>
              <a:rPr lang="el-GR" sz="1200" dirty="0" smtClean="0"/>
              <a:t> </a:t>
            </a:r>
            <a:r>
              <a:rPr lang="el-GR" sz="1200" b="1" dirty="0" smtClean="0">
                <a:sym typeface="Wingdings" pitchFamily="2" charset="2"/>
              </a:rPr>
              <a:t></a:t>
            </a:r>
            <a:r>
              <a:rPr lang="el-GR" sz="1200" dirty="0" smtClean="0"/>
              <a:t> </a:t>
            </a:r>
            <a:r>
              <a:rPr lang="el-GR" sz="1200" dirty="0" err="1" smtClean="0"/>
              <a:t>χρ</a:t>
            </a:r>
            <a:endParaRPr lang="el-GR" sz="1200" dirty="0" smtClean="0"/>
          </a:p>
          <a:p>
            <a:pPr marL="108000" indent="0" defTabSz="360000">
              <a:spcBef>
                <a:spcPts val="0"/>
              </a:spcBef>
              <a:buNone/>
            </a:pPr>
            <a:r>
              <a:rPr lang="el-GR" sz="1200" b="1" dirty="0" smtClean="0"/>
              <a:t>ΤΕΛΟΣ_ΣΥΝΑΡΤΗΣΗΣ</a:t>
            </a:r>
            <a:r>
              <a:rPr lang="el-GR" sz="1200" dirty="0" smtClean="0"/>
              <a:t>  </a:t>
            </a:r>
            <a:endParaRPr lang="el-GR" sz="1200"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EF34E524-5F9B-449E-A2F6-5930BF99EB88}"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5" name="4 - Θέση υποσέλιδου"/>
          <p:cNvSpPr>
            <a:spLocks noGrp="1"/>
          </p:cNvSpPr>
          <p:nvPr>
            <p:ph type="ftr" sz="quarter" idx="11"/>
          </p:nvPr>
        </p:nvSpPr>
        <p:spPr/>
        <p:txBody>
          <a:bodyPr/>
          <a:lstStyle/>
          <a:p>
            <a:pPr algn="l" rtl="0" fontAlgn="base">
              <a:spcBef>
                <a:spcPct val="0"/>
              </a:spcBef>
              <a:spcAft>
                <a:spcPct val="0"/>
              </a:spcAft>
            </a:pPr>
            <a:r>
              <a:rPr lang="el-GR" sz="1200" kern="1200" smtClean="0">
                <a:solidFill>
                  <a:srgbClr val="E7DEC9">
                    <a:shade val="50000"/>
                    <a:satMod val="200000"/>
                  </a:srgbClr>
                </a:solidFill>
                <a:latin typeface="Garamond" pitchFamily="18" charset="0"/>
                <a:ea typeface="+mn-ea"/>
                <a:cs typeface="+mn-cs"/>
              </a:rPr>
              <a:t>3ο Γενικό Λύκειο Κοζάνης</a:t>
            </a:r>
            <a:endParaRPr lang="el-GR" sz="1200" kern="1200">
              <a:solidFill>
                <a:srgbClr val="E7DEC9">
                  <a:shade val="50000"/>
                  <a:satMod val="200000"/>
                </a:srgbClr>
              </a:solidFill>
              <a:latin typeface="Garamond" pitchFamily="18" charset="0"/>
              <a:ea typeface="+mn-ea"/>
              <a:cs typeface="+mn-cs"/>
            </a:endParaRPr>
          </a:p>
        </p:txBody>
      </p:sp>
      <p:sp>
        <p:nvSpPr>
          <p:cNvPr id="6" name="5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smtClean="0">
                <a:solidFill>
                  <a:srgbClr val="E7DEC9">
                    <a:shade val="50000"/>
                    <a:satMod val="200000"/>
                  </a:srgbClr>
                </a:solidFill>
                <a:latin typeface="Garamond" pitchFamily="18" charset="0"/>
                <a:ea typeface="+mn-ea"/>
                <a:cs typeface="+mn-cs"/>
              </a:rPr>
              <a:pPr algn="ctr" rtl="0" fontAlgn="base">
                <a:spcBef>
                  <a:spcPct val="0"/>
                </a:spcBef>
                <a:spcAft>
                  <a:spcPct val="0"/>
                </a:spcAft>
              </a:pPr>
              <a:t>29</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xEl>
                                              <p:pRg st="4" end="4"/>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xEl>
                                              <p:pRg st="23" end="2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8">
                                            <p:txEl>
                                              <p:pRg st="13" end="13"/>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8">
                                            <p:txEl>
                                              <p:pRg st="21" end="2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8">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8">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8">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8">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8">
                                            <p:txEl>
                                              <p:pRg st="14" end="14"/>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8">
                                            <p:txEl>
                                              <p:pRg st="15" end="15"/>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8">
                                            <p:txEl>
                                              <p:pRg st="16" end="16"/>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8">
                                            <p:txEl>
                                              <p:pRg st="17" end="17"/>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8">
                                            <p:txEl>
                                              <p:pRg st="18" end="18"/>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8">
                                            <p:txEl>
                                              <p:pRg st="19" end="19"/>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8">
                                            <p:txEl>
                                              <p:pRg st="20" end="20"/>
                                            </p:tx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8">
                                            <p:txEl>
                                              <p:pRg st="22" end="2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 Θέση περιεχομένου"/>
          <p:cNvSpPr>
            <a:spLocks noGrp="1"/>
          </p:cNvSpPr>
          <p:nvPr>
            <p:ph idx="1"/>
          </p:nvPr>
        </p:nvSpPr>
        <p:spPr>
          <a:xfrm>
            <a:off x="1435608" y="285728"/>
            <a:ext cx="7422672" cy="5962672"/>
          </a:xfrm>
        </p:spPr>
        <p:txBody>
          <a:bodyPr numCol="2">
            <a:noAutofit/>
          </a:bodyPr>
          <a:lstStyle/>
          <a:p>
            <a:pPr marL="180000" indent="0" defTabSz="360000">
              <a:spcBef>
                <a:spcPts val="0"/>
              </a:spcBef>
              <a:buNone/>
            </a:pPr>
            <a:r>
              <a:rPr lang="el-GR" sz="1400" b="1" dirty="0" smtClean="0"/>
              <a:t>ΠΡΟΓΡΑΜΜΑ</a:t>
            </a:r>
            <a:r>
              <a:rPr lang="el-GR" sz="1400" dirty="0" smtClean="0"/>
              <a:t> Εταιρεία</a:t>
            </a:r>
            <a:br>
              <a:rPr lang="el-GR" sz="1400" dirty="0" smtClean="0"/>
            </a:br>
            <a:r>
              <a:rPr lang="el-GR" sz="1400" b="1" dirty="0" smtClean="0"/>
              <a:t>ΜΕΤΑΒΛΗΤΕΣ</a:t>
            </a:r>
            <a:r>
              <a:rPr lang="el-GR" sz="1400" dirty="0" smtClean="0"/>
              <a:t/>
            </a:r>
            <a:br>
              <a:rPr lang="el-GR" sz="1400" dirty="0" smtClean="0"/>
            </a:br>
            <a:r>
              <a:rPr lang="el-GR" sz="1400" dirty="0" smtClean="0"/>
              <a:t>  </a:t>
            </a:r>
            <a:r>
              <a:rPr lang="el-GR" sz="1400" b="1" dirty="0" smtClean="0"/>
              <a:t>ΑΚΕΡΑΙΕΣ:</a:t>
            </a:r>
            <a:r>
              <a:rPr lang="el-GR" sz="1400" dirty="0" smtClean="0"/>
              <a:t> i</a:t>
            </a:r>
            <a:r>
              <a:rPr lang="el-GR" sz="1400" b="1" dirty="0" smtClean="0"/>
              <a:t>,</a:t>
            </a:r>
            <a:r>
              <a:rPr lang="el-GR" sz="1400" dirty="0" smtClean="0"/>
              <a:t> ημέρες</a:t>
            </a:r>
            <a:r>
              <a:rPr lang="el-GR" sz="1400" b="1" dirty="0" smtClean="0"/>
              <a:t>,</a:t>
            </a:r>
            <a:r>
              <a:rPr lang="el-GR" sz="1400" dirty="0" smtClean="0"/>
              <a:t> χρέωση</a:t>
            </a:r>
            <a:r>
              <a:rPr lang="el-GR" sz="1400" b="1" dirty="0" smtClean="0"/>
              <a:t>,</a:t>
            </a:r>
            <a:r>
              <a:rPr lang="el-GR" sz="1400" dirty="0" smtClean="0"/>
              <a:t> </a:t>
            </a:r>
            <a:r>
              <a:rPr lang="el-GR" sz="1400" dirty="0" err="1" smtClean="0"/>
              <a:t>οικ</a:t>
            </a:r>
            <a:r>
              <a:rPr lang="el-GR" sz="1400" b="1" dirty="0" smtClean="0"/>
              <a:t>,</a:t>
            </a:r>
            <a:r>
              <a:rPr lang="el-GR" sz="1400" dirty="0" smtClean="0"/>
              <a:t> </a:t>
            </a:r>
            <a:r>
              <a:rPr lang="el-GR" sz="1400" dirty="0" err="1" smtClean="0"/>
              <a:t>συμβ</a:t>
            </a:r>
            <a:r>
              <a:rPr lang="el-GR" sz="1400" dirty="0" smtClean="0"/>
              <a:t/>
            </a:r>
            <a:br>
              <a:rPr lang="el-GR" sz="1400" dirty="0" smtClean="0"/>
            </a:br>
            <a:r>
              <a:rPr lang="el-GR" sz="1400" dirty="0" smtClean="0"/>
              <a:t>  </a:t>
            </a:r>
            <a:r>
              <a:rPr lang="el-GR" sz="1400" b="1" dirty="0" smtClean="0"/>
              <a:t>ΧΑΡΑΚΤΗΡΕΣ:</a:t>
            </a:r>
            <a:r>
              <a:rPr lang="el-GR" sz="1400" dirty="0" smtClean="0"/>
              <a:t> κατηγορία</a:t>
            </a:r>
            <a:br>
              <a:rPr lang="el-GR" sz="1400" dirty="0" smtClean="0"/>
            </a:br>
            <a:r>
              <a:rPr lang="el-GR" sz="1400" b="1" dirty="0" smtClean="0"/>
              <a:t>ΑΡΧΗ</a:t>
            </a:r>
            <a:r>
              <a:rPr lang="el-GR" sz="1400" dirty="0" smtClean="0"/>
              <a:t/>
            </a:r>
            <a:br>
              <a:rPr lang="el-GR" sz="1400" dirty="0" smtClean="0"/>
            </a:br>
            <a:r>
              <a:rPr lang="el-GR" sz="1400" dirty="0" smtClean="0"/>
              <a:t>  </a:t>
            </a:r>
            <a:r>
              <a:rPr lang="el-GR" sz="1400" dirty="0" err="1" smtClean="0"/>
              <a:t>οικ</a:t>
            </a:r>
            <a:r>
              <a:rPr lang="el-GR" sz="1400" dirty="0" smtClean="0"/>
              <a:t> </a:t>
            </a:r>
            <a:r>
              <a:rPr lang="el-GR" sz="1400" b="1" dirty="0" smtClean="0">
                <a:sym typeface="Wingdings" pitchFamily="2" charset="2"/>
              </a:rPr>
              <a:t></a:t>
            </a:r>
            <a:r>
              <a:rPr lang="el-GR" sz="1400" dirty="0" smtClean="0"/>
              <a:t> 0</a:t>
            </a:r>
            <a:br>
              <a:rPr lang="el-GR" sz="1400" dirty="0" smtClean="0"/>
            </a:br>
            <a:r>
              <a:rPr lang="el-GR" sz="1400" dirty="0" smtClean="0"/>
              <a:t>  </a:t>
            </a:r>
            <a:r>
              <a:rPr lang="el-GR" sz="1400" dirty="0" err="1" smtClean="0"/>
              <a:t>συμβ</a:t>
            </a:r>
            <a:r>
              <a:rPr lang="el-GR" sz="1400" dirty="0" smtClean="0"/>
              <a:t> </a:t>
            </a:r>
            <a:r>
              <a:rPr lang="el-GR" sz="1400" b="1" dirty="0" smtClean="0">
                <a:sym typeface="Wingdings" pitchFamily="2" charset="2"/>
              </a:rPr>
              <a:t></a:t>
            </a:r>
            <a:r>
              <a:rPr lang="el-GR" sz="1400" dirty="0" smtClean="0"/>
              <a:t> 0</a:t>
            </a:r>
            <a:br>
              <a:rPr lang="el-GR" sz="1400" dirty="0" smtClean="0"/>
            </a:br>
            <a:r>
              <a:rPr lang="el-GR" sz="1400" dirty="0" smtClean="0"/>
              <a:t>  </a:t>
            </a:r>
            <a:r>
              <a:rPr lang="el-GR" sz="1400" b="1" dirty="0" smtClean="0"/>
              <a:t>ΓΙΑ</a:t>
            </a:r>
            <a:r>
              <a:rPr lang="el-GR" sz="1400" dirty="0" smtClean="0"/>
              <a:t> i </a:t>
            </a:r>
            <a:r>
              <a:rPr lang="el-GR" sz="1400" b="1" dirty="0" smtClean="0"/>
              <a:t>ΑΠΟ</a:t>
            </a:r>
            <a:r>
              <a:rPr lang="el-GR" sz="1400" dirty="0" smtClean="0"/>
              <a:t> 1 </a:t>
            </a:r>
            <a:r>
              <a:rPr lang="el-GR" sz="1400" b="1" dirty="0" smtClean="0"/>
              <a:t>ΜΕΧΡΙ</a:t>
            </a:r>
            <a:r>
              <a:rPr lang="el-GR" sz="1400" dirty="0" smtClean="0"/>
              <a:t> 30</a:t>
            </a:r>
            <a:br>
              <a:rPr lang="el-GR" sz="1400" dirty="0" smtClean="0"/>
            </a:br>
            <a:r>
              <a:rPr lang="el-GR" sz="1400" dirty="0" smtClean="0"/>
              <a:t>    </a:t>
            </a:r>
            <a:r>
              <a:rPr lang="el-GR" sz="1400" b="1" dirty="0" smtClean="0"/>
              <a:t>ΔΙΑΒΑΣΕ</a:t>
            </a:r>
            <a:r>
              <a:rPr lang="el-GR" sz="1400" dirty="0" smtClean="0"/>
              <a:t> κατηγορία</a:t>
            </a:r>
            <a:r>
              <a:rPr lang="el-GR" sz="1400" b="1" dirty="0" smtClean="0"/>
              <a:t>,</a:t>
            </a:r>
            <a:r>
              <a:rPr lang="el-GR" sz="1400" dirty="0" smtClean="0"/>
              <a:t> ημέρες</a:t>
            </a:r>
            <a:br>
              <a:rPr lang="el-GR" sz="1400" dirty="0" smtClean="0"/>
            </a:br>
            <a:r>
              <a:rPr lang="el-GR" sz="1400" dirty="0" smtClean="0"/>
              <a:t>    </a:t>
            </a:r>
            <a:r>
              <a:rPr lang="el-GR" sz="1200" dirty="0" smtClean="0"/>
              <a:t>χρέωση </a:t>
            </a:r>
            <a:r>
              <a:rPr lang="el-GR" sz="1200" b="1" dirty="0" smtClean="0">
                <a:sym typeface="Wingdings" pitchFamily="2" charset="2"/>
              </a:rPr>
              <a:t></a:t>
            </a:r>
            <a:r>
              <a:rPr lang="el-GR" sz="1200" dirty="0" smtClean="0"/>
              <a:t> Υπολογισμός</a:t>
            </a:r>
            <a:r>
              <a:rPr lang="el-GR" sz="1200" b="1" dirty="0" smtClean="0"/>
              <a:t>(</a:t>
            </a:r>
            <a:r>
              <a:rPr lang="el-GR" sz="1200" dirty="0" smtClean="0"/>
              <a:t>κατηγορία</a:t>
            </a:r>
            <a:r>
              <a:rPr lang="el-GR" sz="1200" b="1" dirty="0" smtClean="0"/>
              <a:t>,</a:t>
            </a:r>
            <a:r>
              <a:rPr lang="el-GR" sz="1200" dirty="0" smtClean="0"/>
              <a:t> ημέρες</a:t>
            </a:r>
            <a:r>
              <a:rPr lang="el-GR" sz="1200" b="1" dirty="0" smtClean="0"/>
              <a:t>)</a:t>
            </a:r>
            <a:r>
              <a:rPr lang="el-GR" sz="1200" dirty="0" smtClean="0"/>
              <a:t> </a:t>
            </a:r>
            <a:r>
              <a:rPr lang="el-GR" sz="1400" dirty="0" smtClean="0"/>
              <a:t/>
            </a:r>
            <a:br>
              <a:rPr lang="el-GR" sz="1400" dirty="0" smtClean="0"/>
            </a:br>
            <a:r>
              <a:rPr lang="el-GR" sz="1400" dirty="0" smtClean="0"/>
              <a:t>    </a:t>
            </a:r>
            <a:r>
              <a:rPr lang="el-GR" sz="1400" b="1" dirty="0" smtClean="0"/>
              <a:t>ΓΡΑΨΕ</a:t>
            </a:r>
            <a:r>
              <a:rPr lang="el-GR" sz="1400" dirty="0" smtClean="0"/>
              <a:t> 'χρέωση'</a:t>
            </a:r>
            <a:r>
              <a:rPr lang="el-GR" sz="1400" b="1" dirty="0" smtClean="0"/>
              <a:t>,</a:t>
            </a:r>
            <a:r>
              <a:rPr lang="el-GR" sz="1400" dirty="0" smtClean="0"/>
              <a:t> χρέωση</a:t>
            </a:r>
            <a:br>
              <a:rPr lang="el-GR" sz="1400" dirty="0" smtClean="0"/>
            </a:br>
            <a:r>
              <a:rPr lang="el-GR" sz="1400" dirty="0" smtClean="0"/>
              <a:t>    </a:t>
            </a:r>
            <a:r>
              <a:rPr lang="el-GR" sz="1400" b="1" dirty="0" smtClean="0"/>
              <a:t>ΑΝ</a:t>
            </a:r>
            <a:r>
              <a:rPr lang="el-GR" sz="1400" dirty="0" smtClean="0"/>
              <a:t> κατηγορία </a:t>
            </a:r>
            <a:r>
              <a:rPr lang="el-GR" sz="1400" b="1" dirty="0" smtClean="0"/>
              <a:t>=</a:t>
            </a:r>
            <a:r>
              <a:rPr lang="el-GR" sz="1400" dirty="0" smtClean="0"/>
              <a:t> 'ΟΙΚΟΛΟΓΙΚΑ' </a:t>
            </a:r>
            <a:r>
              <a:rPr lang="el-GR" sz="1400" b="1" dirty="0" smtClean="0"/>
              <a:t>ΤΟΤΕ</a:t>
            </a:r>
            <a:r>
              <a:rPr lang="el-GR" sz="1400" dirty="0" smtClean="0"/>
              <a:t/>
            </a:r>
            <a:br>
              <a:rPr lang="el-GR" sz="1400" dirty="0" smtClean="0"/>
            </a:br>
            <a:r>
              <a:rPr lang="el-GR" sz="1400" dirty="0" smtClean="0"/>
              <a:t>      </a:t>
            </a:r>
            <a:r>
              <a:rPr lang="el-GR" sz="1400" dirty="0" err="1" smtClean="0"/>
              <a:t>οικ</a:t>
            </a:r>
            <a:r>
              <a:rPr lang="el-GR" sz="1400" dirty="0" smtClean="0"/>
              <a:t> </a:t>
            </a:r>
            <a:r>
              <a:rPr lang="el-GR" sz="1400" b="1" dirty="0" smtClean="0">
                <a:sym typeface="Wingdings" pitchFamily="2" charset="2"/>
              </a:rPr>
              <a:t></a:t>
            </a:r>
            <a:r>
              <a:rPr lang="el-GR" sz="1400" dirty="0" smtClean="0"/>
              <a:t> </a:t>
            </a:r>
            <a:r>
              <a:rPr lang="el-GR" sz="1400" dirty="0" err="1" smtClean="0"/>
              <a:t>οικ</a:t>
            </a:r>
            <a:r>
              <a:rPr lang="el-GR" sz="1400" dirty="0" smtClean="0"/>
              <a:t> </a:t>
            </a:r>
            <a:r>
              <a:rPr lang="el-GR" sz="1400" b="1" dirty="0" smtClean="0"/>
              <a:t>+</a:t>
            </a:r>
            <a:r>
              <a:rPr lang="el-GR" sz="1400" dirty="0" smtClean="0"/>
              <a:t> 1</a:t>
            </a:r>
            <a:br>
              <a:rPr lang="el-GR" sz="1400" dirty="0" smtClean="0"/>
            </a:br>
            <a:r>
              <a:rPr lang="el-GR" sz="1400" dirty="0" smtClean="0"/>
              <a:t>    </a:t>
            </a:r>
            <a:r>
              <a:rPr lang="el-GR" sz="1400" b="1" dirty="0" smtClean="0"/>
              <a:t>ΑΛΛΙΩΣ</a:t>
            </a:r>
            <a:r>
              <a:rPr lang="el-GR" sz="1400" dirty="0" smtClean="0"/>
              <a:t/>
            </a:r>
            <a:br>
              <a:rPr lang="el-GR" sz="1400" dirty="0" smtClean="0"/>
            </a:br>
            <a:r>
              <a:rPr lang="el-GR" sz="1400" dirty="0" smtClean="0"/>
              <a:t>      </a:t>
            </a:r>
            <a:r>
              <a:rPr lang="el-GR" sz="1400" dirty="0" err="1" smtClean="0"/>
              <a:t>συμβ</a:t>
            </a:r>
            <a:r>
              <a:rPr lang="el-GR" sz="1400" dirty="0" smtClean="0"/>
              <a:t> </a:t>
            </a:r>
            <a:r>
              <a:rPr lang="el-GR" sz="1400" b="1" dirty="0" smtClean="0">
                <a:sym typeface="Wingdings" pitchFamily="2" charset="2"/>
              </a:rPr>
              <a:t></a:t>
            </a:r>
            <a:r>
              <a:rPr lang="el-GR" sz="1400" dirty="0" smtClean="0"/>
              <a:t> </a:t>
            </a:r>
            <a:r>
              <a:rPr lang="el-GR" sz="1400" dirty="0" err="1" smtClean="0"/>
              <a:t>συμβ</a:t>
            </a:r>
            <a:r>
              <a:rPr lang="el-GR" sz="1400" dirty="0" smtClean="0"/>
              <a:t> </a:t>
            </a:r>
            <a:r>
              <a:rPr lang="el-GR" sz="1400" b="1" dirty="0" smtClean="0"/>
              <a:t>+</a:t>
            </a:r>
            <a:r>
              <a:rPr lang="el-GR" sz="1400" dirty="0" smtClean="0"/>
              <a:t> 1</a:t>
            </a:r>
            <a:br>
              <a:rPr lang="el-GR" sz="1400" dirty="0" smtClean="0"/>
            </a:br>
            <a:r>
              <a:rPr lang="el-GR" sz="1400" dirty="0" smtClean="0"/>
              <a:t>    </a:t>
            </a:r>
            <a:r>
              <a:rPr lang="el-GR" sz="1400" b="1" dirty="0" smtClean="0"/>
              <a:t>ΤΕΛΟΣ_ΑΝ</a:t>
            </a:r>
            <a:r>
              <a:rPr lang="el-GR" sz="1400" dirty="0" smtClean="0"/>
              <a:t/>
            </a:r>
            <a:br>
              <a:rPr lang="el-GR" sz="1400" dirty="0" smtClean="0"/>
            </a:br>
            <a:r>
              <a:rPr lang="el-GR" sz="1400" dirty="0" smtClean="0"/>
              <a:t>  </a:t>
            </a:r>
            <a:r>
              <a:rPr lang="el-GR" sz="1400" b="1" dirty="0" smtClean="0"/>
              <a:t>ΤΕΛΟΣ_ΕΠΑΝΑΛΗΨΗΣ</a:t>
            </a:r>
            <a:r>
              <a:rPr lang="el-GR" sz="1400" dirty="0" smtClean="0"/>
              <a:t/>
            </a:r>
            <a:br>
              <a:rPr lang="el-GR" sz="1400" dirty="0" smtClean="0"/>
            </a:br>
            <a:r>
              <a:rPr lang="el-GR" sz="1400" dirty="0" smtClean="0"/>
              <a:t>  </a:t>
            </a:r>
            <a:r>
              <a:rPr lang="el-GR" sz="1400" b="1" dirty="0" smtClean="0"/>
              <a:t>ΓΡΑΨΕ</a:t>
            </a:r>
            <a:r>
              <a:rPr lang="el-GR" sz="1400" dirty="0" smtClean="0"/>
              <a:t> </a:t>
            </a:r>
            <a:r>
              <a:rPr lang="el-GR" sz="1400" dirty="0" err="1" smtClean="0"/>
              <a:t>οικ</a:t>
            </a:r>
            <a:r>
              <a:rPr lang="el-GR" sz="1400" b="1" dirty="0" smtClean="0"/>
              <a:t>,</a:t>
            </a:r>
            <a:r>
              <a:rPr lang="el-GR" sz="1400" dirty="0" smtClean="0"/>
              <a:t> </a:t>
            </a:r>
            <a:r>
              <a:rPr lang="el-GR" sz="1400" dirty="0" err="1" smtClean="0"/>
              <a:t>συμβ</a:t>
            </a:r>
            <a:r>
              <a:rPr lang="el-GR" sz="1400" dirty="0" smtClean="0"/>
              <a:t/>
            </a:r>
            <a:br>
              <a:rPr lang="el-GR" sz="1400" dirty="0" smtClean="0"/>
            </a:br>
            <a:r>
              <a:rPr lang="el-GR" sz="1400" b="1" dirty="0" smtClean="0"/>
              <a:t>ΤΕΛΟΣ_ΠΡΟΓΡΑΜΜΑΤΟΣ</a:t>
            </a:r>
            <a:r>
              <a:rPr lang="el-GR" sz="1400" dirty="0" smtClean="0"/>
              <a:t> Εταιρεία</a:t>
            </a:r>
            <a:br>
              <a:rPr lang="el-GR" sz="1400" dirty="0" smtClean="0"/>
            </a:br>
            <a:endParaRPr lang="el-GR" sz="1400" dirty="0" smtClean="0"/>
          </a:p>
          <a:p>
            <a:pPr marL="180000" indent="0" defTabSz="360000">
              <a:spcBef>
                <a:spcPts val="0"/>
              </a:spcBef>
              <a:buNone/>
            </a:pPr>
            <a:endParaRPr lang="el-GR" sz="1400" dirty="0" smtClean="0"/>
          </a:p>
          <a:p>
            <a:pPr marL="180000" indent="0" defTabSz="360000">
              <a:spcBef>
                <a:spcPts val="0"/>
              </a:spcBef>
              <a:buNone/>
            </a:pPr>
            <a:endParaRPr lang="el-GR" sz="1400" dirty="0" smtClean="0"/>
          </a:p>
          <a:p>
            <a:pPr marL="180000" indent="0" defTabSz="360000">
              <a:spcBef>
                <a:spcPts val="0"/>
              </a:spcBef>
              <a:buNone/>
            </a:pPr>
            <a:endParaRPr lang="el-GR" sz="1400" dirty="0" smtClean="0"/>
          </a:p>
          <a:p>
            <a:pPr marL="180000" indent="0" defTabSz="360000">
              <a:spcBef>
                <a:spcPts val="0"/>
              </a:spcBef>
              <a:buNone/>
            </a:pPr>
            <a:endParaRPr lang="el-GR" sz="1400" dirty="0" smtClean="0"/>
          </a:p>
          <a:p>
            <a:pPr marL="180000" indent="0" defTabSz="360000">
              <a:spcBef>
                <a:spcPts val="0"/>
              </a:spcBef>
              <a:buNone/>
            </a:pPr>
            <a:endParaRPr lang="el-GR" sz="1400" dirty="0" smtClean="0"/>
          </a:p>
          <a:p>
            <a:pPr marL="180000" indent="0" defTabSz="360000">
              <a:spcBef>
                <a:spcPts val="0"/>
              </a:spcBef>
              <a:buNone/>
            </a:pPr>
            <a:endParaRPr lang="el-GR" sz="1400" dirty="0" smtClean="0"/>
          </a:p>
          <a:p>
            <a:pPr marL="180000" indent="0" defTabSz="360000">
              <a:spcBef>
                <a:spcPts val="0"/>
              </a:spcBef>
              <a:buNone/>
            </a:pPr>
            <a:r>
              <a:rPr lang="el-GR" sz="1400" dirty="0" smtClean="0"/>
              <a:t/>
            </a:r>
            <a:br>
              <a:rPr lang="el-GR" sz="1400" dirty="0" smtClean="0"/>
            </a:br>
            <a:r>
              <a:rPr lang="el-GR" sz="1200" b="1" dirty="0" smtClean="0"/>
              <a:t>ΣΥΝΑΡΤΗΣΗ</a:t>
            </a:r>
            <a:r>
              <a:rPr lang="el-GR" sz="1200" dirty="0" smtClean="0"/>
              <a:t> Υπολογισμός</a:t>
            </a:r>
            <a:r>
              <a:rPr lang="el-GR" sz="1200" b="1" dirty="0" smtClean="0"/>
              <a:t>(</a:t>
            </a:r>
            <a:r>
              <a:rPr lang="el-GR" sz="1200" dirty="0" smtClean="0"/>
              <a:t>κατ</a:t>
            </a:r>
            <a:r>
              <a:rPr lang="el-GR" sz="1200" b="1" dirty="0" smtClean="0"/>
              <a:t>,</a:t>
            </a:r>
            <a:r>
              <a:rPr lang="el-GR" sz="1200" dirty="0" smtClean="0"/>
              <a:t> </a:t>
            </a:r>
            <a:r>
              <a:rPr lang="el-GR" sz="1200" dirty="0" err="1" smtClean="0"/>
              <a:t>ημρ</a:t>
            </a:r>
            <a:r>
              <a:rPr lang="el-GR" sz="1200" b="1" dirty="0" smtClean="0"/>
              <a:t>):</a:t>
            </a:r>
            <a:r>
              <a:rPr lang="el-GR" sz="1200" dirty="0" smtClean="0"/>
              <a:t> </a:t>
            </a:r>
            <a:r>
              <a:rPr lang="el-GR" sz="1200" b="1" dirty="0" smtClean="0"/>
              <a:t>ΑΚΕΡΑΙΑ</a:t>
            </a:r>
            <a:r>
              <a:rPr lang="el-GR" sz="1400" dirty="0" smtClean="0"/>
              <a:t/>
            </a:r>
            <a:br>
              <a:rPr lang="el-GR" sz="1400" dirty="0" smtClean="0"/>
            </a:br>
            <a:r>
              <a:rPr lang="el-GR" sz="1400" b="1" dirty="0" smtClean="0"/>
              <a:t>ΜΕΤΑΒΛΗΤΕΣ</a:t>
            </a:r>
            <a:r>
              <a:rPr lang="el-GR" sz="1400" dirty="0" smtClean="0"/>
              <a:t/>
            </a:r>
            <a:br>
              <a:rPr lang="el-GR" sz="1400" dirty="0" smtClean="0"/>
            </a:br>
            <a:r>
              <a:rPr lang="el-GR" sz="1400" dirty="0" smtClean="0"/>
              <a:t>  </a:t>
            </a:r>
            <a:r>
              <a:rPr lang="el-GR" sz="1400" b="1" dirty="0" smtClean="0"/>
              <a:t>ΑΚΕΡΑΙΕΣ:</a:t>
            </a:r>
            <a:r>
              <a:rPr lang="el-GR" sz="1400" dirty="0" smtClean="0"/>
              <a:t> </a:t>
            </a:r>
            <a:r>
              <a:rPr lang="el-GR" sz="1400" dirty="0" err="1" smtClean="0"/>
              <a:t>ημρ</a:t>
            </a:r>
            <a:r>
              <a:rPr lang="el-GR" sz="1400" b="1" dirty="0" smtClean="0"/>
              <a:t>,</a:t>
            </a:r>
            <a:r>
              <a:rPr lang="el-GR" sz="1400" dirty="0" smtClean="0"/>
              <a:t> </a:t>
            </a:r>
            <a:r>
              <a:rPr lang="el-GR" sz="1400" dirty="0" err="1" smtClean="0"/>
              <a:t>χρ</a:t>
            </a:r>
            <a:r>
              <a:rPr lang="el-GR" sz="1400" dirty="0" smtClean="0"/>
              <a:t/>
            </a:r>
            <a:br>
              <a:rPr lang="el-GR" sz="1400" dirty="0" smtClean="0"/>
            </a:br>
            <a:r>
              <a:rPr lang="el-GR" sz="1400" dirty="0" smtClean="0"/>
              <a:t>  </a:t>
            </a:r>
            <a:r>
              <a:rPr lang="el-GR" sz="1400" b="1" dirty="0" smtClean="0"/>
              <a:t>ΧΑΡΑΚΤΗΡΕΣ:</a:t>
            </a:r>
            <a:r>
              <a:rPr lang="el-GR" sz="1400" dirty="0" smtClean="0"/>
              <a:t> κατ</a:t>
            </a:r>
            <a:br>
              <a:rPr lang="el-GR" sz="1400" dirty="0" smtClean="0"/>
            </a:br>
            <a:r>
              <a:rPr lang="el-GR" sz="1400" b="1" dirty="0" smtClean="0"/>
              <a:t>ΑΡΧΗ</a:t>
            </a:r>
            <a:r>
              <a:rPr lang="el-GR" sz="1400" dirty="0" smtClean="0"/>
              <a:t/>
            </a:r>
            <a:br>
              <a:rPr lang="el-GR" sz="1400" dirty="0" smtClean="0"/>
            </a:br>
            <a:r>
              <a:rPr lang="el-GR" sz="1400" dirty="0" smtClean="0"/>
              <a:t>  </a:t>
            </a:r>
            <a:r>
              <a:rPr lang="el-GR" sz="1400" b="1" dirty="0" smtClean="0"/>
              <a:t>ΑΝ</a:t>
            </a:r>
            <a:r>
              <a:rPr lang="el-GR" sz="1400" dirty="0" smtClean="0"/>
              <a:t> κατ </a:t>
            </a:r>
            <a:r>
              <a:rPr lang="el-GR" sz="1400" b="1" dirty="0" smtClean="0"/>
              <a:t>=</a:t>
            </a:r>
            <a:r>
              <a:rPr lang="el-GR" sz="1400" dirty="0" smtClean="0"/>
              <a:t> 'ΟΙΚΟΛΟΓΙΚΑ' </a:t>
            </a:r>
            <a:r>
              <a:rPr lang="el-GR" sz="1400" b="1" dirty="0" smtClean="0"/>
              <a:t>ΤΟΤΕ</a:t>
            </a:r>
            <a:r>
              <a:rPr lang="el-GR" sz="1400" dirty="0" smtClean="0"/>
              <a:t/>
            </a:r>
            <a:br>
              <a:rPr lang="el-GR" sz="1400" dirty="0" smtClean="0"/>
            </a:br>
            <a:r>
              <a:rPr lang="el-GR" sz="1400" dirty="0" smtClean="0"/>
              <a:t>    </a:t>
            </a:r>
            <a:r>
              <a:rPr lang="el-GR" sz="1400" b="1" dirty="0" smtClean="0"/>
              <a:t>ΑΝ</a:t>
            </a:r>
            <a:r>
              <a:rPr lang="el-GR" sz="1400" dirty="0" smtClean="0"/>
              <a:t> </a:t>
            </a:r>
            <a:r>
              <a:rPr lang="el-GR" sz="1400" dirty="0" err="1" smtClean="0"/>
              <a:t>ημρ</a:t>
            </a:r>
            <a:r>
              <a:rPr lang="el-GR" sz="1400" dirty="0" smtClean="0"/>
              <a:t> </a:t>
            </a:r>
            <a:r>
              <a:rPr lang="el-GR" sz="1400" b="1" dirty="0" smtClean="0"/>
              <a:t>&lt;=</a:t>
            </a:r>
            <a:r>
              <a:rPr lang="el-GR" sz="1400" dirty="0" smtClean="0"/>
              <a:t> 7 </a:t>
            </a:r>
            <a:r>
              <a:rPr lang="el-GR" sz="1400" b="1" dirty="0" smtClean="0"/>
              <a:t>ΤΟΤΕ</a:t>
            </a:r>
            <a:r>
              <a:rPr lang="el-GR" sz="1400" dirty="0" smtClean="0"/>
              <a:t/>
            </a:r>
            <a:br>
              <a:rPr lang="el-GR" sz="1400" dirty="0" smtClean="0"/>
            </a:br>
            <a:r>
              <a:rPr lang="el-GR" sz="1400" dirty="0" smtClean="0"/>
              <a:t>      </a:t>
            </a:r>
            <a:r>
              <a:rPr lang="el-GR" sz="1400" dirty="0" err="1" smtClean="0"/>
              <a:t>χρ</a:t>
            </a:r>
            <a:r>
              <a:rPr lang="el-GR" sz="1400" dirty="0" smtClean="0"/>
              <a:t> </a:t>
            </a:r>
            <a:r>
              <a:rPr lang="el-GR" sz="1400" b="1" dirty="0" smtClean="0">
                <a:sym typeface="Wingdings" pitchFamily="2" charset="2"/>
              </a:rPr>
              <a:t></a:t>
            </a:r>
            <a:r>
              <a:rPr lang="el-GR" sz="1400" dirty="0" smtClean="0"/>
              <a:t> 30</a:t>
            </a:r>
            <a:r>
              <a:rPr lang="el-GR" sz="1400" b="1" dirty="0" smtClean="0"/>
              <a:t>*</a:t>
            </a:r>
            <a:r>
              <a:rPr lang="el-GR" sz="1400" dirty="0" smtClean="0"/>
              <a:t> </a:t>
            </a:r>
            <a:r>
              <a:rPr lang="el-GR" sz="1400" dirty="0" err="1" smtClean="0"/>
              <a:t>ημρ</a:t>
            </a:r>
            <a:r>
              <a:rPr lang="el-GR" sz="1400" dirty="0" smtClean="0"/>
              <a:t/>
            </a:r>
            <a:br>
              <a:rPr lang="el-GR" sz="1400" dirty="0" smtClean="0"/>
            </a:br>
            <a:r>
              <a:rPr lang="el-GR" sz="1400" dirty="0" smtClean="0"/>
              <a:t>    </a:t>
            </a:r>
            <a:r>
              <a:rPr lang="el-GR" sz="1400" b="1" dirty="0" smtClean="0"/>
              <a:t>ΑΛΛΙΩΣ_ΑΝ</a:t>
            </a:r>
            <a:r>
              <a:rPr lang="el-GR" sz="1400" dirty="0" smtClean="0"/>
              <a:t> </a:t>
            </a:r>
            <a:r>
              <a:rPr lang="el-GR" sz="1400" dirty="0" err="1" smtClean="0"/>
              <a:t>ημρ</a:t>
            </a:r>
            <a:r>
              <a:rPr lang="el-GR" sz="1400" dirty="0" smtClean="0"/>
              <a:t> </a:t>
            </a:r>
            <a:r>
              <a:rPr lang="el-GR" sz="1400" b="1" dirty="0" smtClean="0"/>
              <a:t>&lt;=</a:t>
            </a:r>
            <a:r>
              <a:rPr lang="el-GR" sz="1400" dirty="0" smtClean="0"/>
              <a:t> 16 </a:t>
            </a:r>
            <a:r>
              <a:rPr lang="el-GR" sz="1400" b="1" dirty="0" smtClean="0"/>
              <a:t>ΤΟΤΕ</a:t>
            </a:r>
            <a:r>
              <a:rPr lang="el-GR" sz="1400" dirty="0" smtClean="0"/>
              <a:t/>
            </a:r>
            <a:br>
              <a:rPr lang="el-GR" sz="1400" dirty="0" smtClean="0"/>
            </a:br>
            <a:r>
              <a:rPr lang="el-GR" sz="1400" dirty="0" smtClean="0"/>
              <a:t>      </a:t>
            </a:r>
            <a:r>
              <a:rPr lang="el-GR" sz="1400" dirty="0" err="1" smtClean="0"/>
              <a:t>χρ</a:t>
            </a:r>
            <a:r>
              <a:rPr lang="el-GR" sz="1400" dirty="0" smtClean="0"/>
              <a:t> </a:t>
            </a:r>
            <a:r>
              <a:rPr lang="el-GR" sz="1400" b="1" dirty="0" smtClean="0">
                <a:sym typeface="Wingdings" pitchFamily="2" charset="2"/>
              </a:rPr>
              <a:t></a:t>
            </a:r>
            <a:r>
              <a:rPr lang="el-GR" sz="1400" dirty="0" smtClean="0"/>
              <a:t> 20</a:t>
            </a:r>
            <a:r>
              <a:rPr lang="el-GR" sz="1400" b="1" dirty="0" smtClean="0"/>
              <a:t>*</a:t>
            </a:r>
            <a:r>
              <a:rPr lang="el-GR" sz="1400" dirty="0" smtClean="0"/>
              <a:t> </a:t>
            </a:r>
            <a:r>
              <a:rPr lang="el-GR" sz="1400" dirty="0" err="1" smtClean="0"/>
              <a:t>ημρ</a:t>
            </a:r>
            <a:r>
              <a:rPr lang="el-GR" sz="1400" dirty="0" smtClean="0"/>
              <a:t/>
            </a:r>
            <a:br>
              <a:rPr lang="el-GR" sz="1400" dirty="0" smtClean="0"/>
            </a:br>
            <a:r>
              <a:rPr lang="el-GR" sz="1400" dirty="0" smtClean="0"/>
              <a:t>    </a:t>
            </a:r>
            <a:r>
              <a:rPr lang="el-GR" sz="1400" b="1" dirty="0" smtClean="0"/>
              <a:t>ΑΛΛΙΩΣ</a:t>
            </a:r>
            <a:r>
              <a:rPr lang="el-GR" sz="1400" dirty="0" smtClean="0"/>
              <a:t/>
            </a:r>
            <a:br>
              <a:rPr lang="el-GR" sz="1400" dirty="0" smtClean="0"/>
            </a:br>
            <a:r>
              <a:rPr lang="el-GR" sz="1400" dirty="0" smtClean="0"/>
              <a:t>      </a:t>
            </a:r>
            <a:r>
              <a:rPr lang="el-GR" sz="1400" dirty="0" err="1" smtClean="0"/>
              <a:t>χρ</a:t>
            </a:r>
            <a:r>
              <a:rPr lang="el-GR" sz="1400" dirty="0" smtClean="0"/>
              <a:t> </a:t>
            </a:r>
            <a:r>
              <a:rPr lang="el-GR" sz="1400" b="1" dirty="0" smtClean="0">
                <a:sym typeface="Wingdings" pitchFamily="2" charset="2"/>
              </a:rPr>
              <a:t></a:t>
            </a:r>
            <a:r>
              <a:rPr lang="el-GR" sz="1400" dirty="0" smtClean="0"/>
              <a:t> 10</a:t>
            </a:r>
            <a:r>
              <a:rPr lang="el-GR" sz="1400" b="1" dirty="0" smtClean="0"/>
              <a:t>*</a:t>
            </a:r>
            <a:r>
              <a:rPr lang="el-GR" sz="1400" dirty="0" smtClean="0"/>
              <a:t> </a:t>
            </a:r>
            <a:r>
              <a:rPr lang="el-GR" sz="1400" dirty="0" err="1" smtClean="0"/>
              <a:t>ημρ</a:t>
            </a:r>
            <a:r>
              <a:rPr lang="el-GR" sz="1400" dirty="0" smtClean="0"/>
              <a:t/>
            </a:r>
            <a:br>
              <a:rPr lang="el-GR" sz="1400" dirty="0" smtClean="0"/>
            </a:br>
            <a:r>
              <a:rPr lang="el-GR" sz="1400" dirty="0" smtClean="0"/>
              <a:t>    </a:t>
            </a:r>
            <a:r>
              <a:rPr lang="el-GR" sz="1400" b="1" dirty="0" smtClean="0"/>
              <a:t>ΤΕΛΟΣ_ΑΝ</a:t>
            </a:r>
            <a:r>
              <a:rPr lang="el-GR" sz="1400" dirty="0" smtClean="0"/>
              <a:t/>
            </a:r>
            <a:br>
              <a:rPr lang="el-GR" sz="1400" dirty="0" smtClean="0"/>
            </a:br>
            <a:r>
              <a:rPr lang="el-GR" sz="1400" dirty="0" smtClean="0"/>
              <a:t>  </a:t>
            </a:r>
            <a:r>
              <a:rPr lang="el-GR" sz="1400" b="1" dirty="0" smtClean="0"/>
              <a:t>ΑΛΛΙΩΣ</a:t>
            </a:r>
            <a:r>
              <a:rPr lang="el-GR" sz="1400" dirty="0" smtClean="0"/>
              <a:t/>
            </a:r>
            <a:br>
              <a:rPr lang="el-GR" sz="1400" dirty="0" smtClean="0"/>
            </a:br>
            <a:r>
              <a:rPr lang="el-GR" sz="1400" dirty="0" smtClean="0"/>
              <a:t>    </a:t>
            </a:r>
            <a:r>
              <a:rPr lang="el-GR" sz="1400" b="1" dirty="0" smtClean="0"/>
              <a:t>ΑΝ</a:t>
            </a:r>
            <a:r>
              <a:rPr lang="el-GR" sz="1400" dirty="0" smtClean="0"/>
              <a:t> </a:t>
            </a:r>
            <a:r>
              <a:rPr lang="el-GR" sz="1400" dirty="0" err="1" smtClean="0"/>
              <a:t>ημρ</a:t>
            </a:r>
            <a:r>
              <a:rPr lang="el-GR" sz="1400" dirty="0" smtClean="0"/>
              <a:t> </a:t>
            </a:r>
            <a:r>
              <a:rPr lang="el-GR" sz="1400" b="1" dirty="0" smtClean="0"/>
              <a:t>&lt;=</a:t>
            </a:r>
            <a:r>
              <a:rPr lang="el-GR" sz="1400" dirty="0" smtClean="0"/>
              <a:t> 7 </a:t>
            </a:r>
            <a:r>
              <a:rPr lang="el-GR" sz="1400" b="1" dirty="0" smtClean="0"/>
              <a:t>ΤΟΤΕ</a:t>
            </a:r>
            <a:r>
              <a:rPr lang="el-GR" sz="1400" dirty="0" smtClean="0"/>
              <a:t/>
            </a:r>
            <a:br>
              <a:rPr lang="el-GR" sz="1400" dirty="0" smtClean="0"/>
            </a:br>
            <a:r>
              <a:rPr lang="el-GR" sz="1400" dirty="0" smtClean="0"/>
              <a:t>      </a:t>
            </a:r>
            <a:r>
              <a:rPr lang="el-GR" sz="1400" dirty="0" err="1" smtClean="0"/>
              <a:t>χρ</a:t>
            </a:r>
            <a:r>
              <a:rPr lang="el-GR" sz="1400" dirty="0" smtClean="0"/>
              <a:t> </a:t>
            </a:r>
            <a:r>
              <a:rPr lang="el-GR" sz="1400" b="1" dirty="0" smtClean="0">
                <a:sym typeface="Wingdings" pitchFamily="2" charset="2"/>
              </a:rPr>
              <a:t></a:t>
            </a:r>
            <a:r>
              <a:rPr lang="el-GR" sz="1400" dirty="0" smtClean="0"/>
              <a:t> </a:t>
            </a:r>
            <a:r>
              <a:rPr lang="el-GR" sz="1400" dirty="0" smtClean="0"/>
              <a:t>40</a:t>
            </a:r>
            <a:r>
              <a:rPr lang="el-GR" sz="1400" b="1" dirty="0" smtClean="0"/>
              <a:t>*</a:t>
            </a:r>
            <a:r>
              <a:rPr lang="el-GR" sz="1400" dirty="0" smtClean="0"/>
              <a:t> </a:t>
            </a:r>
            <a:r>
              <a:rPr lang="el-GR" sz="1400" dirty="0" err="1" smtClean="0"/>
              <a:t>ημρ</a:t>
            </a:r>
            <a:r>
              <a:rPr lang="el-GR" sz="1400" dirty="0" smtClean="0"/>
              <a:t/>
            </a:r>
            <a:br>
              <a:rPr lang="el-GR" sz="1400" dirty="0" smtClean="0"/>
            </a:br>
            <a:r>
              <a:rPr lang="el-GR" sz="1400" dirty="0" smtClean="0"/>
              <a:t>    </a:t>
            </a:r>
            <a:r>
              <a:rPr lang="el-GR" sz="1400" b="1" dirty="0" smtClean="0"/>
              <a:t>ΑΛΛΙΩΣ_ΑΝ</a:t>
            </a:r>
            <a:r>
              <a:rPr lang="el-GR" sz="1400" dirty="0" smtClean="0"/>
              <a:t> </a:t>
            </a:r>
            <a:r>
              <a:rPr lang="el-GR" sz="1400" dirty="0" err="1" smtClean="0"/>
              <a:t>ημρ</a:t>
            </a:r>
            <a:r>
              <a:rPr lang="el-GR" sz="1400" dirty="0" smtClean="0"/>
              <a:t> </a:t>
            </a:r>
            <a:r>
              <a:rPr lang="el-GR" sz="1400" b="1" dirty="0" smtClean="0"/>
              <a:t>&lt;=</a:t>
            </a:r>
            <a:r>
              <a:rPr lang="el-GR" sz="1400" dirty="0" smtClean="0"/>
              <a:t> 16 </a:t>
            </a:r>
            <a:r>
              <a:rPr lang="el-GR" sz="1400" b="1" dirty="0" smtClean="0"/>
              <a:t>ΤΟΤΕ</a:t>
            </a:r>
            <a:r>
              <a:rPr lang="el-GR" sz="1400" dirty="0" smtClean="0"/>
              <a:t/>
            </a:r>
            <a:br>
              <a:rPr lang="el-GR" sz="1400" dirty="0" smtClean="0"/>
            </a:br>
            <a:r>
              <a:rPr lang="el-GR" sz="1400" dirty="0" smtClean="0"/>
              <a:t>      </a:t>
            </a:r>
            <a:r>
              <a:rPr lang="el-GR" sz="1400" dirty="0" err="1" smtClean="0"/>
              <a:t>χρ</a:t>
            </a:r>
            <a:r>
              <a:rPr lang="el-GR" sz="1400" dirty="0" smtClean="0"/>
              <a:t> </a:t>
            </a:r>
            <a:r>
              <a:rPr lang="el-GR" sz="1400" b="1" dirty="0" smtClean="0">
                <a:sym typeface="Wingdings" pitchFamily="2" charset="2"/>
              </a:rPr>
              <a:t></a:t>
            </a:r>
            <a:r>
              <a:rPr lang="el-GR" sz="1400" dirty="0" smtClean="0"/>
              <a:t> 30</a:t>
            </a:r>
            <a:r>
              <a:rPr lang="el-GR" sz="1400" b="1" dirty="0" smtClean="0"/>
              <a:t>*</a:t>
            </a:r>
            <a:r>
              <a:rPr lang="el-GR" sz="1400" dirty="0" smtClean="0"/>
              <a:t> </a:t>
            </a:r>
            <a:r>
              <a:rPr lang="el-GR" sz="1400" dirty="0" err="1" smtClean="0"/>
              <a:t>ημρ</a:t>
            </a:r>
            <a:r>
              <a:rPr lang="el-GR" sz="1400" dirty="0" smtClean="0"/>
              <a:t/>
            </a:r>
            <a:br>
              <a:rPr lang="el-GR" sz="1400" dirty="0" smtClean="0"/>
            </a:br>
            <a:r>
              <a:rPr lang="el-GR" sz="1400" dirty="0" smtClean="0"/>
              <a:t>    </a:t>
            </a:r>
            <a:r>
              <a:rPr lang="el-GR" sz="1400" b="1" dirty="0" smtClean="0"/>
              <a:t>ΑΛΛΙΩΣ</a:t>
            </a:r>
            <a:r>
              <a:rPr lang="el-GR" sz="1400" dirty="0" smtClean="0"/>
              <a:t/>
            </a:r>
            <a:br>
              <a:rPr lang="el-GR" sz="1400" dirty="0" smtClean="0"/>
            </a:br>
            <a:r>
              <a:rPr lang="el-GR" sz="1400" dirty="0" smtClean="0"/>
              <a:t>      </a:t>
            </a:r>
            <a:r>
              <a:rPr lang="el-GR" sz="1400" dirty="0" err="1" smtClean="0"/>
              <a:t>χρ</a:t>
            </a:r>
            <a:r>
              <a:rPr lang="el-GR" sz="1400" dirty="0" smtClean="0"/>
              <a:t> </a:t>
            </a:r>
            <a:r>
              <a:rPr lang="el-GR" sz="1400" b="1" dirty="0" smtClean="0">
                <a:sym typeface="Wingdings" pitchFamily="2" charset="2"/>
              </a:rPr>
              <a:t></a:t>
            </a:r>
            <a:r>
              <a:rPr lang="el-GR" sz="1400" dirty="0" smtClean="0"/>
              <a:t> 20</a:t>
            </a:r>
            <a:r>
              <a:rPr lang="el-GR" sz="1400" b="1" dirty="0" smtClean="0"/>
              <a:t>*</a:t>
            </a:r>
            <a:r>
              <a:rPr lang="el-GR" sz="1400" dirty="0" smtClean="0"/>
              <a:t> </a:t>
            </a:r>
            <a:r>
              <a:rPr lang="el-GR" sz="1400" dirty="0" err="1" smtClean="0"/>
              <a:t>ημρ</a:t>
            </a:r>
            <a:r>
              <a:rPr lang="el-GR" sz="1400" dirty="0" smtClean="0"/>
              <a:t/>
            </a:r>
            <a:br>
              <a:rPr lang="el-GR" sz="1400" dirty="0" smtClean="0"/>
            </a:br>
            <a:r>
              <a:rPr lang="el-GR" sz="1400" dirty="0" smtClean="0"/>
              <a:t>    </a:t>
            </a:r>
            <a:r>
              <a:rPr lang="el-GR" sz="1400" b="1" dirty="0" smtClean="0"/>
              <a:t>ΤΕΛΟΣ_ΑΝ</a:t>
            </a:r>
            <a:r>
              <a:rPr lang="el-GR" sz="1400" dirty="0" smtClean="0"/>
              <a:t/>
            </a:r>
            <a:br>
              <a:rPr lang="el-GR" sz="1400" dirty="0" smtClean="0"/>
            </a:br>
            <a:r>
              <a:rPr lang="el-GR" sz="1400" dirty="0" smtClean="0"/>
              <a:t>  </a:t>
            </a:r>
            <a:r>
              <a:rPr lang="el-GR" sz="1400" b="1" dirty="0" err="1" smtClean="0"/>
              <a:t>ΤΕΛΟΣ_ΑΝ</a:t>
            </a:r>
            <a:r>
              <a:rPr lang="el-GR" sz="1400" dirty="0" smtClean="0"/>
              <a:t/>
            </a:r>
            <a:br>
              <a:rPr lang="el-GR" sz="1400" dirty="0" smtClean="0"/>
            </a:br>
            <a:r>
              <a:rPr lang="el-GR" sz="1400" dirty="0" smtClean="0"/>
              <a:t>  Υπολογισμός </a:t>
            </a:r>
            <a:r>
              <a:rPr lang="el-GR" sz="1400" b="1" dirty="0" smtClean="0">
                <a:sym typeface="Wingdings" pitchFamily="2" charset="2"/>
              </a:rPr>
              <a:t></a:t>
            </a:r>
            <a:r>
              <a:rPr lang="el-GR" sz="1400" dirty="0" smtClean="0"/>
              <a:t> </a:t>
            </a:r>
            <a:r>
              <a:rPr lang="el-GR" sz="1400" dirty="0" err="1" smtClean="0"/>
              <a:t>χρ</a:t>
            </a:r>
            <a:r>
              <a:rPr lang="el-GR" sz="1400" dirty="0" smtClean="0"/>
              <a:t/>
            </a:r>
            <a:br>
              <a:rPr lang="el-GR" sz="1400" dirty="0" smtClean="0"/>
            </a:br>
            <a:r>
              <a:rPr lang="el-GR" sz="1400" b="1" dirty="0" smtClean="0"/>
              <a:t>ΤΕΛΟΣ_ΣΥΝΑΡΤΗΣΗΣ</a:t>
            </a:r>
            <a:r>
              <a:rPr lang="el-GR" sz="1400" dirty="0" smtClean="0"/>
              <a:t>  </a:t>
            </a:r>
            <a:endParaRPr lang="el-GR" sz="1400" dirty="0"/>
          </a:p>
        </p:txBody>
      </p:sp>
      <p:sp>
        <p:nvSpPr>
          <p:cNvPr id="5" name="4 - Θέση ημερομηνίας"/>
          <p:cNvSpPr>
            <a:spLocks noGrp="1"/>
          </p:cNvSpPr>
          <p:nvPr>
            <p:ph type="dt" sz="half" idx="10"/>
          </p:nvPr>
        </p:nvSpPr>
        <p:spPr/>
        <p:txBody>
          <a:bodyPr/>
          <a:lstStyle/>
          <a:p>
            <a:pPr algn="r" rtl="0" fontAlgn="base">
              <a:spcBef>
                <a:spcPct val="0"/>
              </a:spcBef>
              <a:spcAft>
                <a:spcPct val="0"/>
              </a:spcAft>
            </a:pPr>
            <a:fld id="{182CCDD7-2362-4D57-A5E3-82989B6A0901}"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6" name="5 - Θέση υποσέλιδου"/>
          <p:cNvSpPr>
            <a:spLocks noGrp="1"/>
          </p:cNvSpPr>
          <p:nvPr>
            <p:ph type="ftr" sz="quarter" idx="11"/>
          </p:nvPr>
        </p:nvSpPr>
        <p:spPr/>
        <p:txBody>
          <a:bodyPr/>
          <a:lstStyle/>
          <a:p>
            <a:pPr algn="l" rtl="0" fontAlgn="base">
              <a:spcBef>
                <a:spcPct val="0"/>
              </a:spcBef>
              <a:spcAft>
                <a:spcPct val="0"/>
              </a:spcAft>
            </a:pPr>
            <a:r>
              <a:rPr lang="el-GR" sz="1200" kern="1200" smtClean="0">
                <a:solidFill>
                  <a:srgbClr val="E7DEC9">
                    <a:shade val="50000"/>
                    <a:satMod val="200000"/>
                  </a:srgbClr>
                </a:solidFill>
                <a:latin typeface="Garamond" pitchFamily="18" charset="0"/>
                <a:ea typeface="+mn-ea"/>
                <a:cs typeface="+mn-cs"/>
              </a:rPr>
              <a:t>3ο Γενικό Λύκειο Κοζάνης</a:t>
            </a:r>
            <a:endParaRPr lang="el-GR" sz="1200" kern="1200">
              <a:solidFill>
                <a:srgbClr val="E7DEC9">
                  <a:shade val="50000"/>
                  <a:satMod val="200000"/>
                </a:srgbClr>
              </a:solidFill>
              <a:latin typeface="Garamond" pitchFamily="18" charset="0"/>
              <a:ea typeface="+mn-ea"/>
              <a:cs typeface="+mn-cs"/>
            </a:endParaRPr>
          </a:p>
        </p:txBody>
      </p:sp>
      <p:sp>
        <p:nvSpPr>
          <p:cNvPr id="7" name="6 - Θέση αριθμού διαφάνειας"/>
          <p:cNvSpPr>
            <a:spLocks noGrp="1"/>
          </p:cNvSpPr>
          <p:nvPr>
            <p:ph type="sldNum" sz="quarter" idx="12"/>
          </p:nvPr>
        </p:nvSpPr>
        <p:spPr/>
        <p:txBody>
          <a:bodyPr/>
          <a:lstStyle/>
          <a:p>
            <a:pPr algn="ctr" rtl="0" fontAlgn="base">
              <a:spcBef>
                <a:spcPct val="0"/>
              </a:spcBef>
              <a:spcAft>
                <a:spcPct val="0"/>
              </a:spcAft>
            </a:pPr>
            <a:fld id="{3FF0D974-6980-43D2-94C0-891AE1E60BCB}" type="slidenum">
              <a:rPr lang="el-GR" sz="1200" kern="1200" smtClean="0">
                <a:solidFill>
                  <a:srgbClr val="E7DEC9">
                    <a:shade val="50000"/>
                    <a:satMod val="200000"/>
                  </a:srgbClr>
                </a:solidFill>
                <a:latin typeface="Garamond" pitchFamily="18" charset="0"/>
                <a:ea typeface="+mn-ea"/>
                <a:cs typeface="+mn-cs"/>
              </a:rPr>
              <a:pPr algn="ctr" rtl="0" fontAlgn="base">
                <a:spcBef>
                  <a:spcPct val="0"/>
                </a:spcBef>
                <a:spcAft>
                  <a:spcPct val="0"/>
                </a:spcAft>
              </a:pPr>
              <a:t>30</a:t>
            </a:fld>
            <a:endParaRPr lang="el-GR" sz="1200" kern="1200">
              <a:solidFill>
                <a:srgbClr val="E7DEC9">
                  <a:shade val="50000"/>
                  <a:satMod val="200000"/>
                </a:srgbClr>
              </a:solidFill>
              <a:latin typeface="Garamond" pitchFamily="18" charset="0"/>
              <a:ea typeface="+mn-ea"/>
              <a:cs typeface="+mn-cs"/>
            </a:endParaRPr>
          </a:p>
        </p:txBody>
      </p:sp>
      <p:cxnSp>
        <p:nvCxnSpPr>
          <p:cNvPr id="11" name="10 - Ευθύγραμμο βέλος σύνδεσης"/>
          <p:cNvCxnSpPr/>
          <p:nvPr/>
        </p:nvCxnSpPr>
        <p:spPr>
          <a:xfrm rot="10800000" flipV="1">
            <a:off x="3857620" y="428604"/>
            <a:ext cx="3357586" cy="1928826"/>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cxnSp>
        <p:nvCxnSpPr>
          <p:cNvPr id="13" name="12 - Ευθύγραμμο βέλος σύνδεσης"/>
          <p:cNvCxnSpPr/>
          <p:nvPr/>
        </p:nvCxnSpPr>
        <p:spPr>
          <a:xfrm rot="10800000" flipV="1">
            <a:off x="4500562" y="428604"/>
            <a:ext cx="3071834" cy="1928826"/>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cxnSp>
        <p:nvCxnSpPr>
          <p:cNvPr id="15" name="14 - Ευθύγραμμο βέλος σύνδεσης"/>
          <p:cNvCxnSpPr/>
          <p:nvPr/>
        </p:nvCxnSpPr>
        <p:spPr>
          <a:xfrm rot="10800000">
            <a:off x="2928926" y="2357430"/>
            <a:ext cx="3000396" cy="2786082"/>
          </a:xfrm>
          <a:prstGeom prst="straightConnector1">
            <a:avLst/>
          </a:prstGeom>
          <a:ln>
            <a:tailEnd type="arrow"/>
          </a:ln>
        </p:spPr>
        <p:style>
          <a:lnRef idx="2">
            <a:schemeClr val="accent3"/>
          </a:lnRef>
          <a:fillRef idx="0">
            <a:schemeClr val="accent3"/>
          </a:fillRef>
          <a:effectRef idx="1">
            <a:schemeClr val="accent3"/>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11"/>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13"/>
                                        </p:tgtEl>
                                        <p:attrNameLst>
                                          <p:attrName>style.visibility</p:attrName>
                                        </p:attrNameLst>
                                      </p:cBhvr>
                                      <p:to>
                                        <p:strVal val="hidden"/>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2008 Θέμα 4</a:t>
            </a:r>
            <a:r>
              <a:rPr lang="el-GR" baseline="30000" dirty="0" smtClean="0"/>
              <a:t>ο</a:t>
            </a:r>
            <a:r>
              <a:rPr lang="el-GR" dirty="0" smtClean="0"/>
              <a:t> (επαναληπτικές)</a:t>
            </a:r>
            <a:endParaRPr lang="el-GR" dirty="0"/>
          </a:p>
        </p:txBody>
      </p:sp>
      <p:sp>
        <p:nvSpPr>
          <p:cNvPr id="3" name="2 - Θέση περιεχομένου"/>
          <p:cNvSpPr>
            <a:spLocks noGrp="1"/>
          </p:cNvSpPr>
          <p:nvPr>
            <p:ph idx="1"/>
          </p:nvPr>
        </p:nvSpPr>
        <p:spPr/>
        <p:txBody>
          <a:bodyPr numCol="1">
            <a:normAutofit fontScale="92500" lnSpcReduction="10000"/>
          </a:bodyPr>
          <a:lstStyle/>
          <a:p>
            <a:pPr marL="108000" indent="0">
              <a:spcBef>
                <a:spcPts val="0"/>
              </a:spcBef>
              <a:buNone/>
            </a:pPr>
            <a:r>
              <a:rPr lang="el-GR" dirty="0" smtClean="0"/>
              <a:t>Στο άθλημα των 110 μέτρων μετ’ εμποδίων, στους δύο ημιτελικούς αγώνες συμμετέχουν δέκα έξι (16) αθλητές (8 σε κάθε ημιτελικό). Σύμφωνα με τον κανονισμό στον τελικό προκρίνεται ο πρώτος αθλητής κάθε ημιτελικού. Η οκτάδα του τελικού συμπληρώνεται με τους αθλητές που έχουν τους έξι (6) καλύτερους χρόνους απ’ όλους τους υπόλοιπους συμμετέχοντες. Να θεωρήσετε ότι δεν υπάρχουν αθλητές με ίδιους χρόνους</a:t>
            </a:r>
            <a:r>
              <a:rPr lang="el-GR" dirty="0" smtClean="0"/>
              <a:t>.</a:t>
            </a:r>
            <a:endParaRPr lang="el-GR" dirty="0" smtClean="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7BD20903-EECA-40CA-B42B-6DA16B51E9BE}"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5" name="4 - Θέση υποσέλιδου"/>
          <p:cNvSpPr>
            <a:spLocks noGrp="1"/>
          </p:cNvSpPr>
          <p:nvPr>
            <p:ph type="ftr" sz="quarter" idx="11"/>
          </p:nvPr>
        </p:nvSpPr>
        <p:spPr/>
        <p:txBody>
          <a:bodyPr/>
          <a:lstStyle/>
          <a:p>
            <a:pPr algn="l" rtl="0" fontAlgn="base">
              <a:spcBef>
                <a:spcPct val="0"/>
              </a:spcBef>
              <a:spcAft>
                <a:spcPct val="0"/>
              </a:spcAft>
            </a:pPr>
            <a:r>
              <a:rPr lang="el-GR" sz="1200" kern="1200">
                <a:solidFill>
                  <a:srgbClr val="E7DEC9">
                    <a:shade val="50000"/>
                    <a:satMod val="200000"/>
                  </a:srgbClr>
                </a:solidFill>
                <a:latin typeface="Garamond" pitchFamily="18" charset="0"/>
                <a:ea typeface="+mn-ea"/>
                <a:cs typeface="+mn-cs"/>
              </a:rPr>
              <a:t>3ο Γενικό Λύκειο Κοζάνης</a:t>
            </a:r>
          </a:p>
        </p:txBody>
      </p:sp>
      <p:sp>
        <p:nvSpPr>
          <p:cNvPr id="6" name="5 - Θέση αριθμού διαφάνειας"/>
          <p:cNvSpPr>
            <a:spLocks noGrp="1"/>
          </p:cNvSpPr>
          <p:nvPr>
            <p:ph type="sldNum" sz="quarter" idx="12"/>
          </p:nvPr>
        </p:nvSpPr>
        <p:spPr/>
        <p:txBody>
          <a:bodyPr/>
          <a:lstStyle/>
          <a:p>
            <a:pPr algn="ctr" rtl="0" fontAlgn="base">
              <a:spcBef>
                <a:spcPct val="0"/>
              </a:spcBef>
              <a:spcAft>
                <a:spcPct val="0"/>
              </a:spcAft>
            </a:pPr>
            <a:fld id="{1D7FE843-304C-44D2-9F4E-2F4EFC4C0C2E}" type="slidenum">
              <a:rPr lang="el-GR" sz="1200" kern="1200">
                <a:solidFill>
                  <a:srgbClr val="E7DEC9">
                    <a:shade val="50000"/>
                    <a:satMod val="200000"/>
                  </a:srgbClr>
                </a:solidFill>
                <a:latin typeface="Garamond" pitchFamily="18" charset="0"/>
                <a:ea typeface="+mn-ea"/>
                <a:cs typeface="+mn-cs"/>
              </a:rPr>
              <a:pPr algn="ctr" rtl="0" fontAlgn="base">
                <a:spcBef>
                  <a:spcPct val="0"/>
                </a:spcBef>
                <a:spcAft>
                  <a:spcPct val="0"/>
                </a:spcAft>
              </a:pPr>
              <a:t>31</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 Τίτλος"/>
          <p:cNvSpPr>
            <a:spLocks noGrp="1"/>
          </p:cNvSpPr>
          <p:nvPr>
            <p:ph type="title"/>
          </p:nvPr>
        </p:nvSpPr>
        <p:spPr/>
        <p:txBody>
          <a:bodyPr/>
          <a:lstStyle/>
          <a:p>
            <a:r>
              <a:rPr lang="el-GR" dirty="0" smtClean="0"/>
              <a:t>2008 Θέμα 4</a:t>
            </a:r>
            <a:r>
              <a:rPr lang="el-GR" baseline="30000" dirty="0" smtClean="0"/>
              <a:t>ο</a:t>
            </a:r>
            <a:r>
              <a:rPr lang="el-GR" dirty="0" smtClean="0"/>
              <a:t> (επαναληπτικές)</a:t>
            </a:r>
            <a:endParaRPr lang="el-GR" dirty="0"/>
          </a:p>
        </p:txBody>
      </p:sp>
      <p:sp>
        <p:nvSpPr>
          <p:cNvPr id="8" name="7 - Θέση περιεχομένου"/>
          <p:cNvSpPr>
            <a:spLocks noGrp="1"/>
          </p:cNvSpPr>
          <p:nvPr>
            <p:ph idx="1"/>
          </p:nvPr>
        </p:nvSpPr>
        <p:spPr/>
        <p:txBody>
          <a:bodyPr>
            <a:normAutofit fontScale="62500" lnSpcReduction="20000"/>
          </a:bodyPr>
          <a:lstStyle/>
          <a:p>
            <a:pPr marL="108000" indent="0">
              <a:spcBef>
                <a:spcPts val="0"/>
              </a:spcBef>
              <a:buNone/>
            </a:pPr>
            <a:r>
              <a:rPr lang="el-GR" dirty="0" smtClean="0"/>
              <a:t>1. Να γράψετε πρόγραμμα στη «ΓΛΩΣΣΑ» το οποίο</a:t>
            </a:r>
          </a:p>
          <a:p>
            <a:pPr marL="108000" indent="0">
              <a:spcBef>
                <a:spcPts val="0"/>
              </a:spcBef>
              <a:buNone/>
            </a:pPr>
            <a:r>
              <a:rPr lang="el-GR" dirty="0" smtClean="0"/>
              <a:t>α. περιλαμβάνει το τμήμα δηλώσεων.</a:t>
            </a:r>
          </a:p>
          <a:p>
            <a:pPr marL="108000" indent="0" algn="r">
              <a:spcBef>
                <a:spcPts val="0"/>
              </a:spcBef>
              <a:buNone/>
            </a:pPr>
            <a:r>
              <a:rPr lang="el-GR" dirty="0" smtClean="0"/>
              <a:t>Μονάδες 2</a:t>
            </a:r>
          </a:p>
          <a:p>
            <a:pPr marL="108000" indent="0">
              <a:spcBef>
                <a:spcPts val="0"/>
              </a:spcBef>
              <a:buNone/>
            </a:pPr>
            <a:r>
              <a:rPr lang="el-GR" dirty="0" smtClean="0"/>
              <a:t>β. καλεί τη διαδικασία ΕΙΣΟΔΟΣ για κάθε ημιτελικό ξεχωριστά. Η διαδικασία διαβάζει το όνομα του αθλητή και τον χρόνο του (με ακρίβεια δεκάτου του δευτερολέπτου).</a:t>
            </a:r>
          </a:p>
          <a:p>
            <a:pPr marL="108000" indent="0" algn="r">
              <a:spcBef>
                <a:spcPts val="0"/>
              </a:spcBef>
              <a:buNone/>
            </a:pPr>
            <a:r>
              <a:rPr lang="el-GR" dirty="0" smtClean="0"/>
              <a:t>Μονάδες 2</a:t>
            </a:r>
          </a:p>
          <a:p>
            <a:pPr marL="108000" indent="0">
              <a:spcBef>
                <a:spcPts val="0"/>
              </a:spcBef>
              <a:buNone/>
            </a:pPr>
            <a:endParaRPr lang="el-GR" dirty="0" smtClean="0"/>
          </a:p>
          <a:p>
            <a:pPr marL="108000" indent="0">
              <a:spcBef>
                <a:spcPts val="0"/>
              </a:spcBef>
              <a:buNone/>
            </a:pPr>
            <a:r>
              <a:rPr lang="el-GR" dirty="0" smtClean="0"/>
              <a:t>γ. καλεί τη διαδικασία ΤΑΞΙΝΟΜΗΣΗ για κάθε ημιτελικό ξεχωριστά. Η διαδικασία ταξινομεί τους αθλητές ως προς τον χρόνο τους με αύξουσα σειρά.</a:t>
            </a:r>
          </a:p>
          <a:p>
            <a:pPr marL="108000" indent="0" algn="r">
              <a:spcBef>
                <a:spcPts val="0"/>
              </a:spcBef>
              <a:buNone/>
            </a:pPr>
            <a:r>
              <a:rPr lang="el-GR" dirty="0" smtClean="0"/>
              <a:t>Μονάδες 2</a:t>
            </a:r>
          </a:p>
          <a:p>
            <a:pPr marL="108000" indent="0">
              <a:spcBef>
                <a:spcPts val="0"/>
              </a:spcBef>
              <a:buNone/>
            </a:pPr>
            <a:r>
              <a:rPr lang="el-GR" dirty="0" smtClean="0"/>
              <a:t>δ. δημιουργεί τον πίνακα ΟΝ με τα ονόματα και τον πίνακα ΧΡ με τους αντίστοιχους χρόνους των αθλητών που προκρίθηκαν στον τελικό.</a:t>
            </a:r>
          </a:p>
          <a:p>
            <a:pPr marL="108000" indent="0" algn="r">
              <a:spcBef>
                <a:spcPts val="0"/>
              </a:spcBef>
              <a:buNone/>
            </a:pPr>
            <a:r>
              <a:rPr lang="el-GR" dirty="0" smtClean="0"/>
              <a:t>Μονάδες 6</a:t>
            </a:r>
          </a:p>
          <a:p>
            <a:pPr marL="108000" indent="0">
              <a:spcBef>
                <a:spcPts val="0"/>
              </a:spcBef>
              <a:buNone/>
            </a:pPr>
            <a:r>
              <a:rPr lang="el-GR" dirty="0" smtClean="0"/>
              <a:t>ε. εμφανίζει τα ονόματα και τους χρόνους των αθλητών που θα λάβουν μέρος στον τελικό.</a:t>
            </a:r>
          </a:p>
          <a:p>
            <a:pPr marL="108000" indent="0" algn="r">
              <a:spcBef>
                <a:spcPts val="0"/>
              </a:spcBef>
              <a:buNone/>
            </a:pPr>
            <a:r>
              <a:rPr lang="el-GR" dirty="0" smtClean="0"/>
              <a:t>Μονάδες </a:t>
            </a:r>
            <a:r>
              <a:rPr lang="el-GR" dirty="0" smtClean="0"/>
              <a:t>2</a:t>
            </a:r>
            <a:endParaRPr lang="el-GR" dirty="0" smtClean="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2EFF5964-6C86-4732-89C1-0B91B529F6F1}"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5" name="4 - Θέση υποσέλιδου"/>
          <p:cNvSpPr>
            <a:spLocks noGrp="1"/>
          </p:cNvSpPr>
          <p:nvPr>
            <p:ph type="ftr" sz="quarter" idx="11"/>
          </p:nvPr>
        </p:nvSpPr>
        <p:spPr/>
        <p:txBody>
          <a:bodyPr/>
          <a:lstStyle/>
          <a:p>
            <a:pPr algn="l" rtl="0" fontAlgn="base">
              <a:spcBef>
                <a:spcPct val="0"/>
              </a:spcBef>
              <a:spcAft>
                <a:spcPct val="0"/>
              </a:spcAft>
            </a:pPr>
            <a:r>
              <a:rPr lang="el-GR" sz="1200" kern="1200" smtClean="0">
                <a:solidFill>
                  <a:srgbClr val="E7DEC9">
                    <a:shade val="50000"/>
                    <a:satMod val="200000"/>
                  </a:srgbClr>
                </a:solidFill>
                <a:latin typeface="Garamond" pitchFamily="18" charset="0"/>
                <a:ea typeface="+mn-ea"/>
                <a:cs typeface="+mn-cs"/>
              </a:rPr>
              <a:t>3ο Γενικό Λύκειο Κοζάνης</a:t>
            </a:r>
            <a:endParaRPr lang="el-GR" sz="1200" kern="1200">
              <a:solidFill>
                <a:srgbClr val="E7DEC9">
                  <a:shade val="50000"/>
                  <a:satMod val="200000"/>
                </a:srgbClr>
              </a:solidFill>
              <a:latin typeface="Garamond" pitchFamily="18" charset="0"/>
              <a:ea typeface="+mn-ea"/>
              <a:cs typeface="+mn-cs"/>
            </a:endParaRPr>
          </a:p>
        </p:txBody>
      </p:sp>
      <p:sp>
        <p:nvSpPr>
          <p:cNvPr id="6" name="5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smtClean="0">
                <a:solidFill>
                  <a:srgbClr val="E7DEC9">
                    <a:shade val="50000"/>
                    <a:satMod val="200000"/>
                  </a:srgbClr>
                </a:solidFill>
                <a:latin typeface="Garamond" pitchFamily="18" charset="0"/>
                <a:ea typeface="+mn-ea"/>
                <a:cs typeface="+mn-cs"/>
              </a:rPr>
              <a:pPr algn="ctr" rtl="0" fontAlgn="base">
                <a:spcBef>
                  <a:spcPct val="0"/>
                </a:spcBef>
                <a:spcAft>
                  <a:spcPct val="0"/>
                </a:spcAft>
              </a:pPr>
              <a:t>32</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8">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8">
                                            <p:txEl>
                                              <p:pRg st="8" end="8"/>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8">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xEl>
                                              <p:pRg st="10" end="10"/>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8">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 Θέση περιεχομένου"/>
          <p:cNvSpPr>
            <a:spLocks noGrp="1"/>
          </p:cNvSpPr>
          <p:nvPr>
            <p:ph idx="1"/>
          </p:nvPr>
        </p:nvSpPr>
        <p:spPr>
          <a:xfrm>
            <a:off x="1435608" y="285728"/>
            <a:ext cx="7422672" cy="5962672"/>
          </a:xfrm>
        </p:spPr>
        <p:txBody>
          <a:bodyPr numCol="2">
            <a:noAutofit/>
          </a:bodyPr>
          <a:lstStyle/>
          <a:p>
            <a:pPr marL="108000" indent="0" defTabSz="360000">
              <a:spcBef>
                <a:spcPts val="0"/>
              </a:spcBef>
              <a:buNone/>
            </a:pPr>
            <a:r>
              <a:rPr lang="el-GR" sz="1600" b="1" dirty="0" smtClean="0"/>
              <a:t>ΠΡΟΓΡΑΜΜΑ</a:t>
            </a:r>
            <a:r>
              <a:rPr lang="el-GR" sz="1600" dirty="0" smtClean="0"/>
              <a:t> </a:t>
            </a:r>
            <a:r>
              <a:rPr lang="el-GR" sz="1600" dirty="0" smtClean="0"/>
              <a:t>Θέμα4_2008_Επ</a:t>
            </a:r>
          </a:p>
          <a:p>
            <a:pPr marL="108000" indent="0" defTabSz="360000">
              <a:spcBef>
                <a:spcPts val="0"/>
              </a:spcBef>
              <a:buNone/>
            </a:pPr>
            <a:r>
              <a:rPr lang="el-GR" sz="1600" b="1" dirty="0" smtClean="0"/>
              <a:t>ΜΕΤΑΒΛΗΤΕΣ</a:t>
            </a:r>
          </a:p>
          <a:p>
            <a:pPr marL="108000" indent="0" defTabSz="360000">
              <a:spcBef>
                <a:spcPts val="0"/>
              </a:spcBef>
              <a:buNone/>
            </a:pPr>
            <a:r>
              <a:rPr lang="el-GR" sz="1600" dirty="0" smtClean="0"/>
              <a:t> </a:t>
            </a:r>
            <a:r>
              <a:rPr lang="el-GR" sz="1400" b="1" dirty="0" smtClean="0"/>
              <a:t>ΧΑΡΑΚΤΗΡΕΣ</a:t>
            </a:r>
            <a:r>
              <a:rPr lang="el-GR" sz="1400" b="1" dirty="0" smtClean="0"/>
              <a:t>:</a:t>
            </a:r>
            <a:r>
              <a:rPr lang="el-GR" sz="1400" dirty="0" smtClean="0"/>
              <a:t> ΟΝ_Α</a:t>
            </a:r>
            <a:r>
              <a:rPr lang="el-GR" sz="1400" b="1" dirty="0" smtClean="0"/>
              <a:t>[</a:t>
            </a:r>
            <a:r>
              <a:rPr lang="el-GR" sz="1400" dirty="0" smtClean="0"/>
              <a:t>8</a:t>
            </a:r>
            <a:r>
              <a:rPr lang="el-GR" sz="1400" b="1" dirty="0" smtClean="0"/>
              <a:t>],</a:t>
            </a:r>
            <a:r>
              <a:rPr lang="el-GR" sz="1400" dirty="0" smtClean="0"/>
              <a:t> ΟΝ_Β</a:t>
            </a:r>
            <a:r>
              <a:rPr lang="el-GR" sz="1400" b="1" dirty="0" smtClean="0"/>
              <a:t>[</a:t>
            </a:r>
            <a:r>
              <a:rPr lang="el-GR" sz="1400" dirty="0" smtClean="0"/>
              <a:t>8</a:t>
            </a:r>
            <a:r>
              <a:rPr lang="el-GR" sz="1400" b="1" dirty="0" smtClean="0"/>
              <a:t>],</a:t>
            </a:r>
            <a:r>
              <a:rPr lang="el-GR" sz="1400" dirty="0" smtClean="0"/>
              <a:t> ΟΝ</a:t>
            </a:r>
            <a:r>
              <a:rPr lang="el-GR" sz="1400" b="1" dirty="0" smtClean="0"/>
              <a:t>[</a:t>
            </a:r>
            <a:r>
              <a:rPr lang="el-GR" sz="1400" dirty="0" smtClean="0"/>
              <a:t>8</a:t>
            </a:r>
            <a:r>
              <a:rPr lang="el-GR" sz="1400" b="1" dirty="0" smtClean="0"/>
              <a:t>]</a:t>
            </a:r>
            <a:r>
              <a:rPr lang="el-GR" sz="1400" dirty="0" smtClean="0"/>
              <a:t> </a:t>
            </a:r>
            <a:endParaRPr lang="el-GR" sz="1600" dirty="0" smtClean="0"/>
          </a:p>
          <a:p>
            <a:pPr marL="108000" indent="0" defTabSz="360000">
              <a:spcBef>
                <a:spcPts val="0"/>
              </a:spcBef>
              <a:buNone/>
            </a:pPr>
            <a:r>
              <a:rPr lang="el-GR" sz="1600" b="1" dirty="0" smtClean="0"/>
              <a:t>	</a:t>
            </a:r>
            <a:r>
              <a:rPr lang="el-GR" sz="1400" b="1" dirty="0" smtClean="0"/>
              <a:t>ΠΡΑΓΜΑΤΙΚΕΣ</a:t>
            </a:r>
            <a:r>
              <a:rPr lang="el-GR" sz="1400" b="1" dirty="0" smtClean="0"/>
              <a:t>:</a:t>
            </a:r>
            <a:r>
              <a:rPr lang="el-GR" sz="1400" dirty="0" smtClean="0"/>
              <a:t> ΧΡ_Α</a:t>
            </a:r>
            <a:r>
              <a:rPr lang="el-GR" sz="1400" b="1" dirty="0" smtClean="0"/>
              <a:t>[</a:t>
            </a:r>
            <a:r>
              <a:rPr lang="el-GR" sz="1400" dirty="0" smtClean="0"/>
              <a:t>8</a:t>
            </a:r>
            <a:r>
              <a:rPr lang="el-GR" sz="1400" b="1" dirty="0" smtClean="0"/>
              <a:t>],</a:t>
            </a:r>
            <a:r>
              <a:rPr lang="el-GR" sz="1400" dirty="0" smtClean="0"/>
              <a:t> ΧΡ_Β</a:t>
            </a:r>
            <a:r>
              <a:rPr lang="el-GR" sz="1400" b="1" dirty="0" smtClean="0"/>
              <a:t>[</a:t>
            </a:r>
            <a:r>
              <a:rPr lang="el-GR" sz="1400" dirty="0" smtClean="0"/>
              <a:t>8</a:t>
            </a:r>
            <a:r>
              <a:rPr lang="el-GR" sz="1400" b="1" dirty="0" smtClean="0"/>
              <a:t>],</a:t>
            </a:r>
            <a:r>
              <a:rPr lang="el-GR" sz="1400" dirty="0" smtClean="0"/>
              <a:t> ΧΡ</a:t>
            </a:r>
            <a:r>
              <a:rPr lang="el-GR" sz="1400" b="1" dirty="0" smtClean="0"/>
              <a:t>[</a:t>
            </a:r>
            <a:r>
              <a:rPr lang="el-GR" sz="1400" dirty="0" smtClean="0"/>
              <a:t>8</a:t>
            </a:r>
            <a:r>
              <a:rPr lang="el-GR" sz="1400" b="1" dirty="0" smtClean="0"/>
              <a:t>]</a:t>
            </a:r>
            <a:r>
              <a:rPr lang="el-GR" sz="1600" dirty="0" smtClean="0"/>
              <a:t> </a:t>
            </a:r>
            <a:endParaRPr lang="el-GR" sz="1600" dirty="0" smtClean="0"/>
          </a:p>
          <a:p>
            <a:pPr marL="108000" indent="0" defTabSz="360000">
              <a:spcBef>
                <a:spcPts val="0"/>
              </a:spcBef>
              <a:buNone/>
            </a:pPr>
            <a:r>
              <a:rPr lang="el-GR" sz="1600" b="1" dirty="0" smtClean="0"/>
              <a:t>	ΑΚΕΡΑΙΕΣ</a:t>
            </a:r>
            <a:r>
              <a:rPr lang="el-GR" sz="1600" b="1" dirty="0" smtClean="0"/>
              <a:t>:</a:t>
            </a:r>
            <a:r>
              <a:rPr lang="el-GR" sz="1600" dirty="0" smtClean="0"/>
              <a:t> α</a:t>
            </a:r>
            <a:r>
              <a:rPr lang="el-GR" sz="1600" b="1" dirty="0" smtClean="0"/>
              <a:t>,</a:t>
            </a:r>
            <a:r>
              <a:rPr lang="el-GR" sz="1600" dirty="0" smtClean="0"/>
              <a:t> β</a:t>
            </a:r>
            <a:r>
              <a:rPr lang="el-GR" sz="1600" b="1" dirty="0" smtClean="0"/>
              <a:t>,</a:t>
            </a:r>
            <a:r>
              <a:rPr lang="el-GR" sz="1600" dirty="0" smtClean="0"/>
              <a:t> κ</a:t>
            </a:r>
            <a:r>
              <a:rPr lang="el-GR" sz="1600" b="1" dirty="0" smtClean="0"/>
              <a:t>,</a:t>
            </a:r>
            <a:r>
              <a:rPr lang="el-GR" sz="1600" dirty="0" smtClean="0"/>
              <a:t> </a:t>
            </a:r>
            <a:r>
              <a:rPr lang="el-GR" sz="1600" dirty="0" smtClean="0"/>
              <a:t>λ</a:t>
            </a:r>
          </a:p>
          <a:p>
            <a:pPr marL="108000" indent="0" defTabSz="360000">
              <a:spcBef>
                <a:spcPts val="0"/>
              </a:spcBef>
              <a:buNone/>
            </a:pPr>
            <a:r>
              <a:rPr lang="el-GR" sz="1600" b="1" dirty="0" smtClean="0"/>
              <a:t>ΑΡΧΗ</a:t>
            </a:r>
          </a:p>
          <a:p>
            <a:pPr marL="108000" indent="0" defTabSz="360000">
              <a:spcBef>
                <a:spcPts val="0"/>
              </a:spcBef>
              <a:buNone/>
            </a:pPr>
            <a:r>
              <a:rPr lang="el-GR" sz="1600" b="1" dirty="0" smtClean="0"/>
              <a:t>	ΚΑΛΕΣΕ</a:t>
            </a:r>
            <a:r>
              <a:rPr lang="el-GR" sz="1600" dirty="0" smtClean="0"/>
              <a:t> Είσοδος</a:t>
            </a:r>
            <a:r>
              <a:rPr lang="el-GR" sz="1600" b="1" dirty="0" smtClean="0"/>
              <a:t>(</a:t>
            </a:r>
            <a:r>
              <a:rPr lang="el-GR" sz="1600" dirty="0" smtClean="0"/>
              <a:t>ΟΝ_Α</a:t>
            </a:r>
            <a:r>
              <a:rPr lang="el-GR" sz="1600" b="1" dirty="0" smtClean="0"/>
              <a:t>,</a:t>
            </a:r>
            <a:r>
              <a:rPr lang="el-GR" sz="1600" dirty="0" smtClean="0"/>
              <a:t> ΧΡ_Α</a:t>
            </a:r>
            <a:r>
              <a:rPr lang="el-GR" sz="1600" b="1" dirty="0" smtClean="0"/>
              <a:t>)</a:t>
            </a:r>
            <a:r>
              <a:rPr lang="el-GR" sz="1600" dirty="0" smtClean="0"/>
              <a:t> </a:t>
            </a:r>
            <a:endParaRPr lang="el-GR" sz="1600" dirty="0" smtClean="0"/>
          </a:p>
          <a:p>
            <a:pPr marL="108000" indent="0" defTabSz="360000">
              <a:spcBef>
                <a:spcPts val="0"/>
              </a:spcBef>
              <a:buNone/>
            </a:pPr>
            <a:r>
              <a:rPr lang="el-GR" sz="1600" b="1" dirty="0" smtClean="0"/>
              <a:t>	ΚΑΛΕΣΕ</a:t>
            </a:r>
            <a:r>
              <a:rPr lang="el-GR" sz="1600" dirty="0" smtClean="0"/>
              <a:t> Είσοδος</a:t>
            </a:r>
            <a:r>
              <a:rPr lang="el-GR" sz="1600" b="1" dirty="0" smtClean="0"/>
              <a:t>(</a:t>
            </a:r>
            <a:r>
              <a:rPr lang="el-GR" sz="1600" dirty="0" smtClean="0"/>
              <a:t>ΟΝ_Β</a:t>
            </a:r>
            <a:r>
              <a:rPr lang="el-GR" sz="1600" b="1" dirty="0" smtClean="0"/>
              <a:t>,</a:t>
            </a:r>
            <a:r>
              <a:rPr lang="el-GR" sz="1600" dirty="0" smtClean="0"/>
              <a:t> ΧΡ_Β</a:t>
            </a:r>
            <a:r>
              <a:rPr lang="el-GR" sz="1600" b="1" dirty="0" smtClean="0"/>
              <a:t>)</a:t>
            </a:r>
            <a:r>
              <a:rPr lang="el-GR" sz="1600" dirty="0" smtClean="0"/>
              <a:t> </a:t>
            </a:r>
            <a:endParaRPr lang="el-GR" sz="1600" dirty="0" smtClean="0"/>
          </a:p>
          <a:p>
            <a:pPr marL="108000" indent="0" defTabSz="360000">
              <a:spcBef>
                <a:spcPts val="0"/>
              </a:spcBef>
              <a:buNone/>
            </a:pPr>
            <a:r>
              <a:rPr lang="el-GR" sz="1600" b="1" dirty="0" smtClean="0"/>
              <a:t>	ΚΑΛΕΣΕ</a:t>
            </a:r>
            <a:r>
              <a:rPr lang="el-GR" sz="1600" dirty="0" smtClean="0"/>
              <a:t> Ταξινόμηση</a:t>
            </a:r>
            <a:r>
              <a:rPr lang="el-GR" sz="1600" b="1" dirty="0" smtClean="0"/>
              <a:t>(</a:t>
            </a:r>
            <a:r>
              <a:rPr lang="el-GR" sz="1600" dirty="0" smtClean="0"/>
              <a:t>ΟΝ_Α</a:t>
            </a:r>
            <a:r>
              <a:rPr lang="el-GR" sz="1600" b="1" dirty="0" smtClean="0"/>
              <a:t>,</a:t>
            </a:r>
            <a:r>
              <a:rPr lang="el-GR" sz="1600" dirty="0" smtClean="0"/>
              <a:t> ΧΡ_Α</a:t>
            </a:r>
            <a:r>
              <a:rPr lang="el-GR" sz="1600" b="1" dirty="0" smtClean="0"/>
              <a:t>)</a:t>
            </a:r>
            <a:r>
              <a:rPr lang="el-GR" sz="1600" dirty="0" smtClean="0"/>
              <a:t> </a:t>
            </a:r>
            <a:endParaRPr lang="el-GR" sz="1600" dirty="0" smtClean="0"/>
          </a:p>
          <a:p>
            <a:pPr marL="108000" indent="0" defTabSz="360000">
              <a:spcBef>
                <a:spcPts val="0"/>
              </a:spcBef>
              <a:buNone/>
            </a:pPr>
            <a:r>
              <a:rPr lang="el-GR" sz="1600" b="1" dirty="0" smtClean="0"/>
              <a:t>	ΚΑΛΕΣΕ</a:t>
            </a:r>
            <a:r>
              <a:rPr lang="el-GR" sz="1600" dirty="0" smtClean="0"/>
              <a:t> Ταξινόμηση</a:t>
            </a:r>
            <a:r>
              <a:rPr lang="el-GR" sz="1600" b="1" dirty="0" smtClean="0"/>
              <a:t>(</a:t>
            </a:r>
            <a:r>
              <a:rPr lang="el-GR" sz="1600" dirty="0" smtClean="0"/>
              <a:t>ΟΝ_Β</a:t>
            </a:r>
            <a:r>
              <a:rPr lang="el-GR" sz="1600" b="1" dirty="0" smtClean="0"/>
              <a:t>,</a:t>
            </a:r>
            <a:r>
              <a:rPr lang="el-GR" sz="1600" dirty="0" smtClean="0"/>
              <a:t> ΧΡ_Β</a:t>
            </a:r>
            <a:r>
              <a:rPr lang="el-GR" sz="1600" b="1" dirty="0" smtClean="0"/>
              <a:t>)</a:t>
            </a:r>
            <a:r>
              <a:rPr lang="el-GR" sz="1600" dirty="0" smtClean="0"/>
              <a:t> </a:t>
            </a:r>
            <a:endParaRPr lang="el-GR" sz="1600" dirty="0" smtClean="0"/>
          </a:p>
          <a:p>
            <a:pPr marL="108000" indent="0" defTabSz="360000">
              <a:spcBef>
                <a:spcPts val="0"/>
              </a:spcBef>
              <a:buNone/>
            </a:pPr>
            <a:r>
              <a:rPr lang="el-GR" sz="1600" b="1" dirty="0" smtClean="0"/>
              <a:t>	ΑΝ</a:t>
            </a:r>
            <a:r>
              <a:rPr lang="el-GR" sz="1600" dirty="0" smtClean="0"/>
              <a:t> ΧΡ_Α</a:t>
            </a:r>
            <a:r>
              <a:rPr lang="el-GR" sz="1600" b="1" dirty="0" smtClean="0"/>
              <a:t>[</a:t>
            </a:r>
            <a:r>
              <a:rPr lang="el-GR" sz="1600" dirty="0" smtClean="0"/>
              <a:t>1</a:t>
            </a:r>
            <a:r>
              <a:rPr lang="el-GR" sz="1600" b="1" dirty="0" smtClean="0"/>
              <a:t>]</a:t>
            </a:r>
            <a:r>
              <a:rPr lang="el-GR" sz="1600" dirty="0" smtClean="0"/>
              <a:t> </a:t>
            </a:r>
            <a:r>
              <a:rPr lang="el-GR" sz="1600" b="1" dirty="0" smtClean="0"/>
              <a:t>&lt;</a:t>
            </a:r>
            <a:r>
              <a:rPr lang="el-GR" sz="1600" dirty="0" smtClean="0"/>
              <a:t> ΧΡ_Β</a:t>
            </a:r>
            <a:r>
              <a:rPr lang="el-GR" sz="1600" b="1" dirty="0" smtClean="0"/>
              <a:t>[</a:t>
            </a:r>
            <a:r>
              <a:rPr lang="el-GR" sz="1600" dirty="0" smtClean="0"/>
              <a:t>1</a:t>
            </a:r>
            <a:r>
              <a:rPr lang="el-GR" sz="1600" b="1" dirty="0" smtClean="0"/>
              <a:t>]</a:t>
            </a:r>
            <a:r>
              <a:rPr lang="el-GR" sz="1600" dirty="0" smtClean="0"/>
              <a:t> </a:t>
            </a:r>
            <a:r>
              <a:rPr lang="el-GR" sz="1600" b="1" dirty="0" smtClean="0"/>
              <a:t>ΤΟΤΕ</a:t>
            </a:r>
          </a:p>
          <a:p>
            <a:pPr marL="108000" indent="0" defTabSz="360000">
              <a:spcBef>
                <a:spcPts val="0"/>
              </a:spcBef>
              <a:buNone/>
            </a:pPr>
            <a:r>
              <a:rPr lang="el-GR" sz="1600" dirty="0" smtClean="0"/>
              <a:t>		ΧΡ</a:t>
            </a:r>
            <a:r>
              <a:rPr lang="el-GR" sz="1600" b="1" dirty="0" smtClean="0"/>
              <a:t>[</a:t>
            </a:r>
            <a:r>
              <a:rPr lang="el-GR" sz="1600" dirty="0" smtClean="0"/>
              <a:t>1</a:t>
            </a:r>
            <a:r>
              <a:rPr lang="el-GR" sz="1600" b="1" dirty="0" smtClean="0"/>
              <a:t>]</a:t>
            </a:r>
            <a:r>
              <a:rPr lang="el-GR" sz="1600" dirty="0" smtClean="0"/>
              <a:t> </a:t>
            </a:r>
            <a:r>
              <a:rPr lang="el-GR" sz="1600" b="1" dirty="0" smtClean="0">
                <a:sym typeface="Wingdings" pitchFamily="2" charset="2"/>
              </a:rPr>
              <a:t></a:t>
            </a:r>
            <a:r>
              <a:rPr lang="el-GR" sz="1600" dirty="0" smtClean="0"/>
              <a:t> ΧΡ_Α</a:t>
            </a:r>
            <a:r>
              <a:rPr lang="el-GR" sz="1600" b="1" dirty="0" smtClean="0"/>
              <a:t>[</a:t>
            </a:r>
            <a:r>
              <a:rPr lang="el-GR" sz="1600" dirty="0" smtClean="0"/>
              <a:t>1</a:t>
            </a:r>
            <a:r>
              <a:rPr lang="el-GR" sz="1600" b="1" dirty="0" smtClean="0"/>
              <a:t>]</a:t>
            </a:r>
            <a:r>
              <a:rPr lang="el-GR" sz="1600" dirty="0" smtClean="0"/>
              <a:t> </a:t>
            </a:r>
            <a:endParaRPr lang="el-GR" sz="1600" dirty="0" smtClean="0"/>
          </a:p>
          <a:p>
            <a:pPr marL="108000" indent="0" defTabSz="360000">
              <a:spcBef>
                <a:spcPts val="0"/>
              </a:spcBef>
              <a:buNone/>
            </a:pPr>
            <a:r>
              <a:rPr lang="el-GR" sz="1600" dirty="0" smtClean="0"/>
              <a:t>		ΟΝ</a:t>
            </a:r>
            <a:r>
              <a:rPr lang="el-GR" sz="1600" b="1" dirty="0" smtClean="0"/>
              <a:t>[</a:t>
            </a:r>
            <a:r>
              <a:rPr lang="el-GR" sz="1600" dirty="0" smtClean="0"/>
              <a:t>1</a:t>
            </a:r>
            <a:r>
              <a:rPr lang="el-GR" sz="1600" b="1" dirty="0" smtClean="0"/>
              <a:t>]</a:t>
            </a:r>
            <a:r>
              <a:rPr lang="el-GR" sz="1600" dirty="0" smtClean="0"/>
              <a:t> </a:t>
            </a:r>
            <a:r>
              <a:rPr lang="el-GR" sz="1600" b="1" dirty="0" smtClean="0">
                <a:sym typeface="Wingdings" pitchFamily="2" charset="2"/>
              </a:rPr>
              <a:t></a:t>
            </a:r>
            <a:r>
              <a:rPr lang="el-GR" sz="1600" dirty="0" smtClean="0"/>
              <a:t> ΟΝ_Α</a:t>
            </a:r>
            <a:r>
              <a:rPr lang="el-GR" sz="1600" b="1" dirty="0" smtClean="0"/>
              <a:t>[</a:t>
            </a:r>
            <a:r>
              <a:rPr lang="el-GR" sz="1600" dirty="0" smtClean="0"/>
              <a:t>1</a:t>
            </a:r>
            <a:r>
              <a:rPr lang="el-GR" sz="1600" b="1" dirty="0" smtClean="0"/>
              <a:t>]</a:t>
            </a:r>
            <a:r>
              <a:rPr lang="el-GR" sz="1600" dirty="0" smtClean="0"/>
              <a:t> </a:t>
            </a:r>
            <a:endParaRPr lang="el-GR" sz="1600" dirty="0" smtClean="0"/>
          </a:p>
          <a:p>
            <a:pPr marL="108000" indent="0" defTabSz="360000">
              <a:spcBef>
                <a:spcPts val="0"/>
              </a:spcBef>
              <a:buNone/>
            </a:pPr>
            <a:r>
              <a:rPr lang="el-GR" sz="1600" dirty="0" smtClean="0"/>
              <a:t>		ΧΡ</a:t>
            </a:r>
            <a:r>
              <a:rPr lang="el-GR" sz="1600" b="1" dirty="0" smtClean="0"/>
              <a:t>[</a:t>
            </a:r>
            <a:r>
              <a:rPr lang="el-GR" sz="1600" dirty="0" smtClean="0"/>
              <a:t>2</a:t>
            </a:r>
            <a:r>
              <a:rPr lang="el-GR" sz="1600" b="1" dirty="0" smtClean="0"/>
              <a:t>]</a:t>
            </a:r>
            <a:r>
              <a:rPr lang="el-GR" sz="1600" dirty="0" smtClean="0"/>
              <a:t> </a:t>
            </a:r>
            <a:r>
              <a:rPr lang="el-GR" sz="1600" b="1" dirty="0" smtClean="0">
                <a:sym typeface="Wingdings" pitchFamily="2" charset="2"/>
              </a:rPr>
              <a:t></a:t>
            </a:r>
            <a:r>
              <a:rPr lang="el-GR" sz="1600" dirty="0" smtClean="0"/>
              <a:t> ΧΡ_Β</a:t>
            </a:r>
            <a:r>
              <a:rPr lang="el-GR" sz="1600" b="1" dirty="0" smtClean="0"/>
              <a:t>[</a:t>
            </a:r>
            <a:r>
              <a:rPr lang="el-GR" sz="1600" dirty="0" smtClean="0"/>
              <a:t>1</a:t>
            </a:r>
            <a:r>
              <a:rPr lang="el-GR" sz="1600" b="1" dirty="0" smtClean="0"/>
              <a:t>]</a:t>
            </a:r>
            <a:r>
              <a:rPr lang="el-GR" sz="1600" dirty="0" smtClean="0"/>
              <a:t> </a:t>
            </a:r>
            <a:endParaRPr lang="el-GR" sz="1600" dirty="0" smtClean="0"/>
          </a:p>
          <a:p>
            <a:pPr marL="108000" indent="0" defTabSz="360000">
              <a:spcBef>
                <a:spcPts val="0"/>
              </a:spcBef>
              <a:buNone/>
            </a:pPr>
            <a:r>
              <a:rPr lang="el-GR" sz="1600" dirty="0" smtClean="0"/>
              <a:t>		ΟΝ</a:t>
            </a:r>
            <a:r>
              <a:rPr lang="el-GR" sz="1600" b="1" dirty="0" smtClean="0"/>
              <a:t>[</a:t>
            </a:r>
            <a:r>
              <a:rPr lang="el-GR" sz="1600" dirty="0" smtClean="0"/>
              <a:t>2</a:t>
            </a:r>
            <a:r>
              <a:rPr lang="el-GR" sz="1600" b="1" dirty="0" smtClean="0"/>
              <a:t>]</a:t>
            </a:r>
            <a:r>
              <a:rPr lang="el-GR" sz="1600" dirty="0" smtClean="0"/>
              <a:t> </a:t>
            </a:r>
            <a:r>
              <a:rPr lang="el-GR" sz="1600" b="1" dirty="0" smtClean="0">
                <a:sym typeface="Wingdings" pitchFamily="2" charset="2"/>
              </a:rPr>
              <a:t></a:t>
            </a:r>
            <a:r>
              <a:rPr lang="el-GR" sz="1600" dirty="0" smtClean="0"/>
              <a:t> ΟΝ_Β</a:t>
            </a:r>
            <a:r>
              <a:rPr lang="el-GR" sz="1600" b="1" dirty="0" smtClean="0"/>
              <a:t>[</a:t>
            </a:r>
            <a:r>
              <a:rPr lang="el-GR" sz="1600" dirty="0" smtClean="0"/>
              <a:t>1</a:t>
            </a:r>
            <a:r>
              <a:rPr lang="el-GR" sz="1600" b="1" dirty="0" smtClean="0"/>
              <a:t>]</a:t>
            </a:r>
            <a:r>
              <a:rPr lang="el-GR" sz="1600" dirty="0" smtClean="0"/>
              <a:t> </a:t>
            </a:r>
            <a:endParaRPr lang="el-GR" sz="1600" dirty="0" smtClean="0"/>
          </a:p>
          <a:p>
            <a:pPr marL="108000" indent="0" defTabSz="360000">
              <a:spcBef>
                <a:spcPts val="0"/>
              </a:spcBef>
              <a:buNone/>
            </a:pPr>
            <a:r>
              <a:rPr lang="el-GR" sz="1600" b="1" dirty="0" smtClean="0"/>
              <a:t>	ΑΛΛΙΩΣ</a:t>
            </a:r>
            <a:r>
              <a:rPr lang="el-GR" sz="1600" dirty="0" smtClean="0"/>
              <a:t>    </a:t>
            </a:r>
            <a:endParaRPr lang="el-GR" sz="1600" dirty="0" smtClean="0"/>
          </a:p>
          <a:p>
            <a:pPr marL="108000" indent="0" defTabSz="360000">
              <a:spcBef>
                <a:spcPts val="0"/>
              </a:spcBef>
              <a:buNone/>
            </a:pPr>
            <a:r>
              <a:rPr lang="el-GR" sz="1600" dirty="0" smtClean="0"/>
              <a:t>		ΧΡ</a:t>
            </a:r>
            <a:r>
              <a:rPr lang="el-GR" sz="1600" b="1" dirty="0" smtClean="0"/>
              <a:t>[</a:t>
            </a:r>
            <a:r>
              <a:rPr lang="el-GR" sz="1600" dirty="0" smtClean="0"/>
              <a:t>1</a:t>
            </a:r>
            <a:r>
              <a:rPr lang="el-GR" sz="1600" b="1" dirty="0" smtClean="0"/>
              <a:t>]</a:t>
            </a:r>
            <a:r>
              <a:rPr lang="el-GR" sz="1600" dirty="0" smtClean="0"/>
              <a:t> </a:t>
            </a:r>
            <a:r>
              <a:rPr lang="el-GR" sz="1600" b="1" dirty="0" smtClean="0">
                <a:sym typeface="Wingdings" pitchFamily="2" charset="2"/>
              </a:rPr>
              <a:t></a:t>
            </a:r>
            <a:r>
              <a:rPr lang="el-GR" sz="1600" dirty="0" smtClean="0"/>
              <a:t> ΧΡ_Β</a:t>
            </a:r>
            <a:r>
              <a:rPr lang="el-GR" sz="1600" b="1" dirty="0" smtClean="0"/>
              <a:t>[</a:t>
            </a:r>
            <a:r>
              <a:rPr lang="el-GR" sz="1600" dirty="0" smtClean="0"/>
              <a:t>1</a:t>
            </a:r>
            <a:r>
              <a:rPr lang="el-GR" sz="1600" b="1" dirty="0" smtClean="0"/>
              <a:t>]</a:t>
            </a:r>
            <a:r>
              <a:rPr lang="el-GR" sz="1600" dirty="0" smtClean="0"/>
              <a:t> </a:t>
            </a:r>
            <a:endParaRPr lang="el-GR" sz="1600" dirty="0" smtClean="0"/>
          </a:p>
          <a:p>
            <a:pPr marL="108000" indent="0" defTabSz="360000">
              <a:spcBef>
                <a:spcPts val="0"/>
              </a:spcBef>
              <a:buNone/>
            </a:pPr>
            <a:r>
              <a:rPr lang="el-GR" sz="1600" dirty="0" smtClean="0"/>
              <a:t>		ΟΝ</a:t>
            </a:r>
            <a:r>
              <a:rPr lang="el-GR" sz="1600" b="1" dirty="0" smtClean="0"/>
              <a:t>[</a:t>
            </a:r>
            <a:r>
              <a:rPr lang="el-GR" sz="1600" dirty="0" smtClean="0"/>
              <a:t>1</a:t>
            </a:r>
            <a:r>
              <a:rPr lang="el-GR" sz="1600" b="1" dirty="0" smtClean="0"/>
              <a:t>]</a:t>
            </a:r>
            <a:r>
              <a:rPr lang="el-GR" sz="1600" dirty="0" smtClean="0"/>
              <a:t> </a:t>
            </a:r>
            <a:r>
              <a:rPr lang="el-GR" sz="1600" b="1" dirty="0" smtClean="0">
                <a:sym typeface="Wingdings" pitchFamily="2" charset="2"/>
              </a:rPr>
              <a:t></a:t>
            </a:r>
            <a:r>
              <a:rPr lang="el-GR" sz="1600" dirty="0" smtClean="0"/>
              <a:t> ΟΝ_Β</a:t>
            </a:r>
            <a:r>
              <a:rPr lang="el-GR" sz="1600" b="1" dirty="0" smtClean="0"/>
              <a:t>[</a:t>
            </a:r>
            <a:r>
              <a:rPr lang="el-GR" sz="1600" dirty="0" smtClean="0"/>
              <a:t>1</a:t>
            </a:r>
            <a:r>
              <a:rPr lang="el-GR" sz="1600" b="1" dirty="0" smtClean="0"/>
              <a:t>]</a:t>
            </a:r>
            <a:r>
              <a:rPr lang="el-GR" sz="1600" dirty="0" smtClean="0"/>
              <a:t> </a:t>
            </a:r>
            <a:endParaRPr lang="el-GR" sz="1600" dirty="0" smtClean="0"/>
          </a:p>
          <a:p>
            <a:pPr marL="108000" indent="0" defTabSz="360000">
              <a:spcBef>
                <a:spcPts val="0"/>
              </a:spcBef>
              <a:buNone/>
            </a:pPr>
            <a:r>
              <a:rPr lang="el-GR" sz="1600" dirty="0" smtClean="0"/>
              <a:t>		ΧΡ</a:t>
            </a:r>
            <a:r>
              <a:rPr lang="el-GR" sz="1600" b="1" dirty="0" smtClean="0"/>
              <a:t>[</a:t>
            </a:r>
            <a:r>
              <a:rPr lang="el-GR" sz="1600" dirty="0" smtClean="0"/>
              <a:t>2</a:t>
            </a:r>
            <a:r>
              <a:rPr lang="el-GR" sz="1600" b="1" dirty="0" smtClean="0"/>
              <a:t>]</a:t>
            </a:r>
            <a:r>
              <a:rPr lang="el-GR" sz="1600" dirty="0" smtClean="0"/>
              <a:t> </a:t>
            </a:r>
            <a:r>
              <a:rPr lang="el-GR" sz="1600" b="1" dirty="0" smtClean="0">
                <a:sym typeface="Wingdings" pitchFamily="2" charset="2"/>
              </a:rPr>
              <a:t></a:t>
            </a:r>
            <a:r>
              <a:rPr lang="el-GR" sz="1600" dirty="0" smtClean="0"/>
              <a:t> ΧΡ_Α</a:t>
            </a:r>
            <a:r>
              <a:rPr lang="el-GR" sz="1600" b="1" dirty="0" smtClean="0"/>
              <a:t>[</a:t>
            </a:r>
            <a:r>
              <a:rPr lang="el-GR" sz="1600" dirty="0" smtClean="0"/>
              <a:t>1</a:t>
            </a:r>
            <a:r>
              <a:rPr lang="el-GR" sz="1600" b="1" dirty="0" smtClean="0"/>
              <a:t>]</a:t>
            </a:r>
            <a:r>
              <a:rPr lang="el-GR" sz="1600" dirty="0" smtClean="0"/>
              <a:t> </a:t>
            </a:r>
            <a:endParaRPr lang="el-GR" sz="1600" dirty="0" smtClean="0"/>
          </a:p>
          <a:p>
            <a:pPr marL="108000" indent="0" defTabSz="360000">
              <a:spcBef>
                <a:spcPts val="0"/>
              </a:spcBef>
              <a:buNone/>
            </a:pPr>
            <a:r>
              <a:rPr lang="el-GR" sz="1600" dirty="0" smtClean="0"/>
              <a:t>		ΟΝ</a:t>
            </a:r>
            <a:r>
              <a:rPr lang="el-GR" sz="1600" b="1" dirty="0" smtClean="0"/>
              <a:t>[</a:t>
            </a:r>
            <a:r>
              <a:rPr lang="el-GR" sz="1600" dirty="0" smtClean="0"/>
              <a:t>2</a:t>
            </a:r>
            <a:r>
              <a:rPr lang="el-GR" sz="1600" b="1" dirty="0" smtClean="0"/>
              <a:t>]</a:t>
            </a:r>
            <a:r>
              <a:rPr lang="el-GR" sz="1600" dirty="0" smtClean="0"/>
              <a:t> </a:t>
            </a:r>
            <a:r>
              <a:rPr lang="el-GR" sz="1600" b="1" dirty="0" smtClean="0">
                <a:sym typeface="Wingdings" pitchFamily="2" charset="2"/>
              </a:rPr>
              <a:t></a:t>
            </a:r>
            <a:r>
              <a:rPr lang="el-GR" sz="1600" dirty="0" smtClean="0"/>
              <a:t> ΟΝ_Α</a:t>
            </a:r>
            <a:r>
              <a:rPr lang="el-GR" sz="1600" b="1" dirty="0" smtClean="0"/>
              <a:t>[</a:t>
            </a:r>
            <a:r>
              <a:rPr lang="el-GR" sz="1600" dirty="0" smtClean="0"/>
              <a:t>1</a:t>
            </a:r>
            <a:r>
              <a:rPr lang="el-GR" sz="1600" b="1" dirty="0" smtClean="0"/>
              <a:t>]</a:t>
            </a:r>
            <a:r>
              <a:rPr lang="el-GR" sz="1600" dirty="0" smtClean="0"/>
              <a:t> </a:t>
            </a:r>
            <a:endParaRPr lang="el-GR" sz="1600" dirty="0" smtClean="0"/>
          </a:p>
          <a:p>
            <a:pPr marL="108000" indent="0" defTabSz="360000">
              <a:spcBef>
                <a:spcPts val="0"/>
              </a:spcBef>
              <a:buNone/>
            </a:pPr>
            <a:r>
              <a:rPr lang="el-GR" sz="1600" b="1" dirty="0" smtClean="0"/>
              <a:t>	ΤΕΛΟΣ_ΑΝ</a:t>
            </a:r>
          </a:p>
          <a:p>
            <a:pPr marL="108000" indent="0" defTabSz="360000">
              <a:spcBef>
                <a:spcPts val="0"/>
              </a:spcBef>
              <a:buNone/>
            </a:pPr>
            <a:endParaRPr lang="el-GR" sz="1600" dirty="0" smtClean="0"/>
          </a:p>
          <a:p>
            <a:pPr marL="108000" indent="0" defTabSz="360000">
              <a:spcBef>
                <a:spcPts val="0"/>
              </a:spcBef>
              <a:buNone/>
            </a:pPr>
            <a:endParaRPr lang="el-GR" sz="1600" dirty="0" smtClean="0"/>
          </a:p>
          <a:p>
            <a:pPr marL="108000" indent="0" defTabSz="360000">
              <a:spcBef>
                <a:spcPts val="0"/>
              </a:spcBef>
              <a:buNone/>
            </a:pPr>
            <a:endParaRPr lang="el-GR" sz="1600" dirty="0" smtClean="0"/>
          </a:p>
          <a:p>
            <a:pPr marL="108000" indent="0" defTabSz="360000">
              <a:spcBef>
                <a:spcPts val="0"/>
              </a:spcBef>
              <a:buNone/>
            </a:pPr>
            <a:r>
              <a:rPr lang="el-GR" sz="1600" dirty="0" smtClean="0"/>
              <a:t>	α</a:t>
            </a:r>
            <a:r>
              <a:rPr lang="el-GR" sz="1600" dirty="0" smtClean="0"/>
              <a:t> </a:t>
            </a:r>
            <a:r>
              <a:rPr lang="el-GR" sz="1600" b="1" dirty="0" smtClean="0">
                <a:sym typeface="Wingdings" pitchFamily="2" charset="2"/>
              </a:rPr>
              <a:t></a:t>
            </a:r>
            <a:r>
              <a:rPr lang="el-GR" sz="1600" dirty="0" smtClean="0"/>
              <a:t> </a:t>
            </a:r>
            <a:r>
              <a:rPr lang="el-GR" sz="1600" dirty="0" smtClean="0"/>
              <a:t>2</a:t>
            </a:r>
          </a:p>
          <a:p>
            <a:pPr marL="108000" indent="0" defTabSz="360000">
              <a:spcBef>
                <a:spcPts val="0"/>
              </a:spcBef>
              <a:buNone/>
            </a:pPr>
            <a:r>
              <a:rPr lang="el-GR" sz="1600" dirty="0" smtClean="0"/>
              <a:t>	β</a:t>
            </a:r>
            <a:r>
              <a:rPr lang="el-GR" sz="1600" dirty="0" smtClean="0"/>
              <a:t> </a:t>
            </a:r>
            <a:r>
              <a:rPr lang="el-GR" sz="1600" b="1" dirty="0" smtClean="0">
                <a:sym typeface="Wingdings" pitchFamily="2" charset="2"/>
              </a:rPr>
              <a:t></a:t>
            </a:r>
            <a:r>
              <a:rPr lang="el-GR" sz="1600" dirty="0" smtClean="0"/>
              <a:t> </a:t>
            </a:r>
            <a:r>
              <a:rPr lang="el-GR" sz="1600" dirty="0" smtClean="0"/>
              <a:t>2</a:t>
            </a:r>
          </a:p>
          <a:p>
            <a:pPr marL="108000" indent="0" defTabSz="360000">
              <a:spcBef>
                <a:spcPts val="0"/>
              </a:spcBef>
              <a:buNone/>
            </a:pPr>
            <a:r>
              <a:rPr lang="el-GR" sz="1600" b="1" dirty="0" smtClean="0"/>
              <a:t>	ΓΙΑ</a:t>
            </a:r>
            <a:r>
              <a:rPr lang="el-GR" sz="1600" dirty="0" smtClean="0"/>
              <a:t> κ </a:t>
            </a:r>
            <a:r>
              <a:rPr lang="el-GR" sz="1600" b="1" dirty="0" smtClean="0"/>
              <a:t>ΑΠΟ</a:t>
            </a:r>
            <a:r>
              <a:rPr lang="el-GR" sz="1600" dirty="0" smtClean="0"/>
              <a:t> 3 </a:t>
            </a:r>
            <a:r>
              <a:rPr lang="el-GR" sz="1600" b="1" dirty="0" smtClean="0"/>
              <a:t>ΜΕΧΡΙ</a:t>
            </a:r>
            <a:r>
              <a:rPr lang="el-GR" sz="1600" dirty="0" smtClean="0"/>
              <a:t> </a:t>
            </a:r>
            <a:r>
              <a:rPr lang="el-GR" sz="1600" dirty="0" smtClean="0"/>
              <a:t>8</a:t>
            </a:r>
          </a:p>
          <a:p>
            <a:pPr marL="108000" indent="0" defTabSz="360000">
              <a:spcBef>
                <a:spcPts val="0"/>
              </a:spcBef>
              <a:buNone/>
            </a:pPr>
            <a:r>
              <a:rPr lang="el-GR" sz="1600" b="1" dirty="0" smtClean="0"/>
              <a:t>		ΑΝ</a:t>
            </a:r>
            <a:r>
              <a:rPr lang="el-GR" sz="1600" dirty="0" smtClean="0"/>
              <a:t> ΧΡ_Α</a:t>
            </a:r>
            <a:r>
              <a:rPr lang="el-GR" sz="1600" b="1" dirty="0" smtClean="0"/>
              <a:t>[</a:t>
            </a:r>
            <a:r>
              <a:rPr lang="el-GR" sz="1600" dirty="0" smtClean="0"/>
              <a:t>α</a:t>
            </a:r>
            <a:r>
              <a:rPr lang="el-GR" sz="1600" b="1" dirty="0" smtClean="0"/>
              <a:t>]</a:t>
            </a:r>
            <a:r>
              <a:rPr lang="el-GR" sz="1600" dirty="0" smtClean="0"/>
              <a:t> </a:t>
            </a:r>
            <a:r>
              <a:rPr lang="el-GR" sz="1600" b="1" dirty="0" smtClean="0"/>
              <a:t>&lt;</a:t>
            </a:r>
            <a:r>
              <a:rPr lang="el-GR" sz="1600" dirty="0" smtClean="0"/>
              <a:t> ΧΡ_Β</a:t>
            </a:r>
            <a:r>
              <a:rPr lang="el-GR" sz="1600" b="1" dirty="0" smtClean="0"/>
              <a:t>[</a:t>
            </a:r>
            <a:r>
              <a:rPr lang="el-GR" sz="1600" dirty="0" smtClean="0"/>
              <a:t>β</a:t>
            </a:r>
            <a:r>
              <a:rPr lang="el-GR" sz="1600" b="1" dirty="0" smtClean="0"/>
              <a:t>]</a:t>
            </a:r>
            <a:r>
              <a:rPr lang="el-GR" sz="1600" dirty="0" smtClean="0"/>
              <a:t> </a:t>
            </a:r>
            <a:r>
              <a:rPr lang="el-GR" sz="1600" b="1" dirty="0" smtClean="0"/>
              <a:t>ΤΟΤΕ</a:t>
            </a:r>
          </a:p>
          <a:p>
            <a:pPr marL="108000" indent="0" defTabSz="360000">
              <a:spcBef>
                <a:spcPts val="0"/>
              </a:spcBef>
              <a:buNone/>
            </a:pPr>
            <a:r>
              <a:rPr lang="el-GR" sz="1600" dirty="0" smtClean="0"/>
              <a:t>			ΧΡ</a:t>
            </a:r>
            <a:r>
              <a:rPr lang="el-GR" sz="1600" b="1" dirty="0" smtClean="0"/>
              <a:t>[</a:t>
            </a:r>
            <a:r>
              <a:rPr lang="el-GR" sz="1600" dirty="0" smtClean="0"/>
              <a:t>κ</a:t>
            </a:r>
            <a:r>
              <a:rPr lang="el-GR" sz="1600" b="1" dirty="0" smtClean="0"/>
              <a:t>]</a:t>
            </a:r>
            <a:r>
              <a:rPr lang="el-GR" sz="1600" dirty="0" smtClean="0"/>
              <a:t> </a:t>
            </a:r>
            <a:r>
              <a:rPr lang="el-GR" sz="1600" b="1" dirty="0" smtClean="0">
                <a:sym typeface="Wingdings" pitchFamily="2" charset="2"/>
              </a:rPr>
              <a:t></a:t>
            </a:r>
            <a:r>
              <a:rPr lang="el-GR" sz="1600" dirty="0" smtClean="0"/>
              <a:t> ΧΡ_Α</a:t>
            </a:r>
            <a:r>
              <a:rPr lang="el-GR" sz="1600" b="1" dirty="0" smtClean="0"/>
              <a:t>[</a:t>
            </a:r>
            <a:r>
              <a:rPr lang="el-GR" sz="1600" dirty="0" smtClean="0"/>
              <a:t>α</a:t>
            </a:r>
            <a:r>
              <a:rPr lang="el-GR" sz="1600" b="1" dirty="0" smtClean="0"/>
              <a:t>]</a:t>
            </a:r>
            <a:r>
              <a:rPr lang="el-GR" sz="1600" dirty="0" smtClean="0"/>
              <a:t> </a:t>
            </a:r>
            <a:endParaRPr lang="el-GR" sz="1600" dirty="0" smtClean="0"/>
          </a:p>
          <a:p>
            <a:pPr marL="108000" indent="0" defTabSz="360000">
              <a:spcBef>
                <a:spcPts val="0"/>
              </a:spcBef>
              <a:buNone/>
            </a:pPr>
            <a:r>
              <a:rPr lang="el-GR" sz="1600" dirty="0" smtClean="0"/>
              <a:t>			ΟΝ</a:t>
            </a:r>
            <a:r>
              <a:rPr lang="el-GR" sz="1600" b="1" dirty="0" smtClean="0"/>
              <a:t>[</a:t>
            </a:r>
            <a:r>
              <a:rPr lang="el-GR" sz="1600" dirty="0" smtClean="0"/>
              <a:t>κ</a:t>
            </a:r>
            <a:r>
              <a:rPr lang="el-GR" sz="1600" b="1" dirty="0" smtClean="0"/>
              <a:t>]</a:t>
            </a:r>
            <a:r>
              <a:rPr lang="el-GR" sz="1600" dirty="0" smtClean="0"/>
              <a:t> </a:t>
            </a:r>
            <a:r>
              <a:rPr lang="el-GR" sz="1600" b="1" dirty="0" smtClean="0">
                <a:sym typeface="Wingdings" pitchFamily="2" charset="2"/>
              </a:rPr>
              <a:t></a:t>
            </a:r>
            <a:r>
              <a:rPr lang="el-GR" sz="1600" dirty="0" smtClean="0"/>
              <a:t> ΟΝ_Α</a:t>
            </a:r>
            <a:r>
              <a:rPr lang="el-GR" sz="1600" b="1" dirty="0" smtClean="0"/>
              <a:t>[</a:t>
            </a:r>
            <a:r>
              <a:rPr lang="el-GR" sz="1600" dirty="0" smtClean="0"/>
              <a:t>α</a:t>
            </a:r>
            <a:r>
              <a:rPr lang="el-GR" sz="1600" b="1" dirty="0" smtClean="0"/>
              <a:t>]</a:t>
            </a:r>
            <a:r>
              <a:rPr lang="el-GR" sz="1600" dirty="0" smtClean="0"/>
              <a:t> </a:t>
            </a:r>
            <a:endParaRPr lang="el-GR" sz="1600" dirty="0" smtClean="0"/>
          </a:p>
          <a:p>
            <a:pPr marL="108000" indent="0" defTabSz="360000">
              <a:spcBef>
                <a:spcPts val="0"/>
              </a:spcBef>
              <a:buNone/>
            </a:pPr>
            <a:r>
              <a:rPr lang="el-GR" sz="1600" dirty="0" smtClean="0"/>
              <a:t>			α</a:t>
            </a:r>
            <a:r>
              <a:rPr lang="el-GR" sz="1600" dirty="0" smtClean="0"/>
              <a:t> </a:t>
            </a:r>
            <a:r>
              <a:rPr lang="el-GR" sz="1600" b="1" dirty="0" smtClean="0">
                <a:sym typeface="Wingdings" pitchFamily="2" charset="2"/>
              </a:rPr>
              <a:t></a:t>
            </a:r>
            <a:r>
              <a:rPr lang="el-GR" sz="1600" dirty="0" smtClean="0"/>
              <a:t> α </a:t>
            </a:r>
            <a:r>
              <a:rPr lang="el-GR" sz="1600" b="1" dirty="0" smtClean="0"/>
              <a:t>+</a:t>
            </a:r>
            <a:r>
              <a:rPr lang="el-GR" sz="1600" dirty="0" smtClean="0"/>
              <a:t> </a:t>
            </a:r>
            <a:r>
              <a:rPr lang="el-GR" sz="1600" dirty="0" smtClean="0"/>
              <a:t>1</a:t>
            </a:r>
          </a:p>
          <a:p>
            <a:pPr marL="108000" indent="0" defTabSz="360000">
              <a:spcBef>
                <a:spcPts val="0"/>
              </a:spcBef>
              <a:buNone/>
            </a:pPr>
            <a:r>
              <a:rPr lang="el-GR" sz="1600" b="1" dirty="0" smtClean="0"/>
              <a:t>		ΑΛΛΙΩΣ</a:t>
            </a:r>
          </a:p>
          <a:p>
            <a:pPr marL="108000" indent="0" defTabSz="360000">
              <a:spcBef>
                <a:spcPts val="0"/>
              </a:spcBef>
              <a:buNone/>
            </a:pPr>
            <a:r>
              <a:rPr lang="el-GR" sz="1600" dirty="0" smtClean="0"/>
              <a:t>			ΧΡ</a:t>
            </a:r>
            <a:r>
              <a:rPr lang="el-GR" sz="1600" b="1" dirty="0" smtClean="0"/>
              <a:t>[</a:t>
            </a:r>
            <a:r>
              <a:rPr lang="el-GR" sz="1600" dirty="0" smtClean="0"/>
              <a:t>κ</a:t>
            </a:r>
            <a:r>
              <a:rPr lang="el-GR" sz="1600" b="1" dirty="0" smtClean="0"/>
              <a:t>]</a:t>
            </a:r>
            <a:r>
              <a:rPr lang="el-GR" sz="1600" dirty="0" smtClean="0"/>
              <a:t> </a:t>
            </a:r>
            <a:r>
              <a:rPr lang="el-GR" sz="1600" b="1" dirty="0" smtClean="0">
                <a:sym typeface="Wingdings" pitchFamily="2" charset="2"/>
              </a:rPr>
              <a:t></a:t>
            </a:r>
            <a:r>
              <a:rPr lang="el-GR" sz="1600" dirty="0" smtClean="0"/>
              <a:t> ΧΡ_Β</a:t>
            </a:r>
            <a:r>
              <a:rPr lang="el-GR" sz="1600" b="1" dirty="0" smtClean="0"/>
              <a:t>[</a:t>
            </a:r>
            <a:r>
              <a:rPr lang="el-GR" sz="1600" dirty="0" smtClean="0"/>
              <a:t>β</a:t>
            </a:r>
            <a:r>
              <a:rPr lang="el-GR" sz="1600" b="1" dirty="0" smtClean="0"/>
              <a:t>]</a:t>
            </a:r>
            <a:r>
              <a:rPr lang="el-GR" sz="1600" dirty="0" smtClean="0"/>
              <a:t> </a:t>
            </a:r>
            <a:endParaRPr lang="el-GR" sz="1600" dirty="0" smtClean="0"/>
          </a:p>
          <a:p>
            <a:pPr marL="108000" indent="0" defTabSz="360000">
              <a:spcBef>
                <a:spcPts val="0"/>
              </a:spcBef>
              <a:buNone/>
            </a:pPr>
            <a:r>
              <a:rPr lang="el-GR" sz="1600" dirty="0" smtClean="0"/>
              <a:t>			ΟΝ</a:t>
            </a:r>
            <a:r>
              <a:rPr lang="el-GR" sz="1600" b="1" dirty="0" smtClean="0"/>
              <a:t>[</a:t>
            </a:r>
            <a:r>
              <a:rPr lang="el-GR" sz="1600" dirty="0" smtClean="0"/>
              <a:t>κ</a:t>
            </a:r>
            <a:r>
              <a:rPr lang="el-GR" sz="1600" b="1" dirty="0" smtClean="0"/>
              <a:t>]</a:t>
            </a:r>
            <a:r>
              <a:rPr lang="el-GR" sz="1600" dirty="0" smtClean="0"/>
              <a:t> </a:t>
            </a:r>
            <a:r>
              <a:rPr lang="el-GR" sz="1600" b="1" dirty="0" smtClean="0">
                <a:sym typeface="Wingdings" pitchFamily="2" charset="2"/>
              </a:rPr>
              <a:t></a:t>
            </a:r>
            <a:r>
              <a:rPr lang="el-GR" sz="1600" dirty="0" smtClean="0"/>
              <a:t> ΟΝ_Β</a:t>
            </a:r>
            <a:r>
              <a:rPr lang="el-GR" sz="1600" b="1" dirty="0" smtClean="0"/>
              <a:t>[</a:t>
            </a:r>
            <a:r>
              <a:rPr lang="el-GR" sz="1600" dirty="0" smtClean="0"/>
              <a:t>β</a:t>
            </a:r>
            <a:r>
              <a:rPr lang="el-GR" sz="1600" b="1" dirty="0" smtClean="0"/>
              <a:t>]</a:t>
            </a:r>
            <a:r>
              <a:rPr lang="el-GR" sz="1600" dirty="0" smtClean="0"/>
              <a:t> </a:t>
            </a:r>
            <a:endParaRPr lang="el-GR" sz="1600" dirty="0" smtClean="0"/>
          </a:p>
          <a:p>
            <a:pPr marL="108000" indent="0" defTabSz="360000">
              <a:spcBef>
                <a:spcPts val="0"/>
              </a:spcBef>
              <a:buNone/>
            </a:pPr>
            <a:r>
              <a:rPr lang="el-GR" sz="1600" dirty="0" smtClean="0"/>
              <a:t>			β</a:t>
            </a:r>
            <a:r>
              <a:rPr lang="el-GR" sz="1600" dirty="0" smtClean="0"/>
              <a:t> </a:t>
            </a:r>
            <a:r>
              <a:rPr lang="el-GR" sz="1600" b="1" dirty="0" smtClean="0">
                <a:sym typeface="Wingdings" pitchFamily="2" charset="2"/>
              </a:rPr>
              <a:t></a:t>
            </a:r>
            <a:r>
              <a:rPr lang="el-GR" sz="1600" dirty="0" smtClean="0"/>
              <a:t> β </a:t>
            </a:r>
            <a:r>
              <a:rPr lang="el-GR" sz="1600" b="1" dirty="0" smtClean="0"/>
              <a:t>+</a:t>
            </a:r>
            <a:r>
              <a:rPr lang="el-GR" sz="1600" dirty="0" smtClean="0"/>
              <a:t> </a:t>
            </a:r>
            <a:r>
              <a:rPr lang="el-GR" sz="1600" dirty="0" smtClean="0"/>
              <a:t>1</a:t>
            </a:r>
          </a:p>
          <a:p>
            <a:pPr marL="108000" indent="0" defTabSz="360000">
              <a:spcBef>
                <a:spcPts val="0"/>
              </a:spcBef>
              <a:buNone/>
            </a:pPr>
            <a:r>
              <a:rPr lang="el-GR" sz="1600" b="1" dirty="0" smtClean="0"/>
              <a:t>		ΤΕΛΟΣ_ΑΝ</a:t>
            </a:r>
          </a:p>
          <a:p>
            <a:pPr marL="108000" indent="0" defTabSz="360000">
              <a:spcBef>
                <a:spcPts val="0"/>
              </a:spcBef>
              <a:buNone/>
            </a:pPr>
            <a:r>
              <a:rPr lang="el-GR" sz="1600" b="1" dirty="0" smtClean="0"/>
              <a:t>	ΤΕΛΟΣ_ΕΠΑΝΑΛΗΨΗΣ</a:t>
            </a:r>
          </a:p>
          <a:p>
            <a:pPr marL="108000" indent="0" defTabSz="360000">
              <a:spcBef>
                <a:spcPts val="0"/>
              </a:spcBef>
              <a:buNone/>
            </a:pPr>
            <a:r>
              <a:rPr lang="el-GR" sz="1600" b="1" dirty="0" smtClean="0"/>
              <a:t>	ΓΙΑ</a:t>
            </a:r>
            <a:r>
              <a:rPr lang="el-GR" sz="1600" dirty="0" smtClean="0"/>
              <a:t> κ </a:t>
            </a:r>
            <a:r>
              <a:rPr lang="el-GR" sz="1600" b="1" dirty="0" smtClean="0"/>
              <a:t>ΑΠΟ</a:t>
            </a:r>
            <a:r>
              <a:rPr lang="el-GR" sz="1600" dirty="0" smtClean="0"/>
              <a:t> 1 </a:t>
            </a:r>
            <a:r>
              <a:rPr lang="el-GR" sz="1600" b="1" dirty="0" smtClean="0"/>
              <a:t>ΜΕΧΡΙ</a:t>
            </a:r>
            <a:r>
              <a:rPr lang="el-GR" sz="1600" dirty="0" smtClean="0"/>
              <a:t> </a:t>
            </a:r>
            <a:r>
              <a:rPr lang="el-GR" sz="1600" dirty="0" smtClean="0"/>
              <a:t>8</a:t>
            </a:r>
          </a:p>
          <a:p>
            <a:pPr marL="108000" indent="0" defTabSz="360000">
              <a:spcBef>
                <a:spcPts val="0"/>
              </a:spcBef>
              <a:buNone/>
            </a:pPr>
            <a:r>
              <a:rPr lang="el-GR" sz="1600" b="1" dirty="0" smtClean="0"/>
              <a:t>		ΓΡΑΨΕ</a:t>
            </a:r>
            <a:r>
              <a:rPr lang="el-GR" sz="1600" dirty="0" smtClean="0"/>
              <a:t> ΟΝ</a:t>
            </a:r>
            <a:r>
              <a:rPr lang="el-GR" sz="1600" b="1" dirty="0" smtClean="0"/>
              <a:t>[</a:t>
            </a:r>
            <a:r>
              <a:rPr lang="el-GR" sz="1600" dirty="0" smtClean="0"/>
              <a:t>κ</a:t>
            </a:r>
            <a:r>
              <a:rPr lang="el-GR" sz="1600" b="1" dirty="0" smtClean="0"/>
              <a:t>],</a:t>
            </a:r>
            <a:r>
              <a:rPr lang="el-GR" sz="1600" dirty="0" smtClean="0"/>
              <a:t> ΧΡ</a:t>
            </a:r>
            <a:r>
              <a:rPr lang="el-GR" sz="1600" b="1" dirty="0" smtClean="0"/>
              <a:t>[</a:t>
            </a:r>
            <a:r>
              <a:rPr lang="el-GR" sz="1600" dirty="0" smtClean="0"/>
              <a:t>κ</a:t>
            </a:r>
            <a:r>
              <a:rPr lang="el-GR" sz="1600" b="1" dirty="0" smtClean="0"/>
              <a:t>]</a:t>
            </a:r>
            <a:r>
              <a:rPr lang="el-GR" sz="1600" dirty="0" smtClean="0"/>
              <a:t> </a:t>
            </a:r>
            <a:endParaRPr lang="el-GR" sz="1600" dirty="0" smtClean="0"/>
          </a:p>
          <a:p>
            <a:pPr marL="108000" indent="0" defTabSz="360000">
              <a:spcBef>
                <a:spcPts val="0"/>
              </a:spcBef>
              <a:buNone/>
            </a:pPr>
            <a:r>
              <a:rPr lang="el-GR" sz="1600" b="1" dirty="0" smtClean="0"/>
              <a:t>	ΤΕΛΟΣ_ΕΠΑΝΑΛΗΨΗΣ</a:t>
            </a:r>
          </a:p>
          <a:p>
            <a:pPr marL="108000" indent="0" defTabSz="360000">
              <a:spcBef>
                <a:spcPts val="0"/>
              </a:spcBef>
              <a:buNone/>
            </a:pPr>
            <a:r>
              <a:rPr lang="el-GR" sz="1600" b="1" dirty="0" smtClean="0"/>
              <a:t>ΤΕΛΟΣ_ΠΡΟΓΡΑΜΜΑΤΟΣ</a:t>
            </a:r>
            <a:r>
              <a:rPr lang="el-GR" sz="1600" dirty="0" smtClean="0"/>
              <a:t> </a:t>
            </a:r>
            <a:endParaRPr lang="el-GR" sz="1600" dirty="0"/>
          </a:p>
        </p:txBody>
      </p:sp>
      <p:sp>
        <p:nvSpPr>
          <p:cNvPr id="5" name="4 - Θέση ημερομηνίας"/>
          <p:cNvSpPr>
            <a:spLocks noGrp="1"/>
          </p:cNvSpPr>
          <p:nvPr>
            <p:ph type="dt" sz="half" idx="10"/>
          </p:nvPr>
        </p:nvSpPr>
        <p:spPr/>
        <p:txBody>
          <a:bodyPr/>
          <a:lstStyle/>
          <a:p>
            <a:pPr algn="r" rtl="0" fontAlgn="base">
              <a:spcBef>
                <a:spcPct val="0"/>
              </a:spcBef>
              <a:spcAft>
                <a:spcPct val="0"/>
              </a:spcAft>
            </a:pPr>
            <a:fld id="{D0C815F9-C64E-4792-B141-303FF0B5AA4F}"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6" name="5 - Θέση υποσέλιδου"/>
          <p:cNvSpPr>
            <a:spLocks noGrp="1"/>
          </p:cNvSpPr>
          <p:nvPr>
            <p:ph type="ftr" sz="quarter" idx="11"/>
          </p:nvPr>
        </p:nvSpPr>
        <p:spPr/>
        <p:txBody>
          <a:bodyPr/>
          <a:lstStyle/>
          <a:p>
            <a:pPr algn="l" rtl="0" fontAlgn="base">
              <a:spcBef>
                <a:spcPct val="0"/>
              </a:spcBef>
              <a:spcAft>
                <a:spcPct val="0"/>
              </a:spcAft>
            </a:pPr>
            <a:r>
              <a:rPr lang="el-GR" sz="1200" kern="1200" smtClean="0">
                <a:solidFill>
                  <a:srgbClr val="E7DEC9">
                    <a:shade val="50000"/>
                    <a:satMod val="200000"/>
                  </a:srgbClr>
                </a:solidFill>
                <a:latin typeface="Garamond" pitchFamily="18" charset="0"/>
                <a:ea typeface="+mn-ea"/>
                <a:cs typeface="+mn-cs"/>
              </a:rPr>
              <a:t>3ο Γενικό Λύκειο Κοζάνης</a:t>
            </a:r>
            <a:endParaRPr lang="el-GR" sz="1200" kern="1200">
              <a:solidFill>
                <a:srgbClr val="E7DEC9">
                  <a:shade val="50000"/>
                  <a:satMod val="200000"/>
                </a:srgbClr>
              </a:solidFill>
              <a:latin typeface="Garamond" pitchFamily="18" charset="0"/>
              <a:ea typeface="+mn-ea"/>
              <a:cs typeface="+mn-cs"/>
            </a:endParaRPr>
          </a:p>
        </p:txBody>
      </p:sp>
      <p:sp>
        <p:nvSpPr>
          <p:cNvPr id="7" name="6 - Θέση αριθμού διαφάνειας"/>
          <p:cNvSpPr>
            <a:spLocks noGrp="1"/>
          </p:cNvSpPr>
          <p:nvPr>
            <p:ph type="sldNum" sz="quarter" idx="12"/>
          </p:nvPr>
        </p:nvSpPr>
        <p:spPr/>
        <p:txBody>
          <a:bodyPr/>
          <a:lstStyle/>
          <a:p>
            <a:pPr algn="ctr" rtl="0" fontAlgn="base">
              <a:spcBef>
                <a:spcPct val="0"/>
              </a:spcBef>
              <a:spcAft>
                <a:spcPct val="0"/>
              </a:spcAft>
            </a:pPr>
            <a:fld id="{3FF0D974-6980-43D2-94C0-891AE1E60BCB}" type="slidenum">
              <a:rPr lang="el-GR" sz="1200" kern="1200" smtClean="0">
                <a:solidFill>
                  <a:srgbClr val="E7DEC9">
                    <a:shade val="50000"/>
                    <a:satMod val="200000"/>
                  </a:srgbClr>
                </a:solidFill>
                <a:latin typeface="Garamond" pitchFamily="18" charset="0"/>
                <a:ea typeface="+mn-ea"/>
                <a:cs typeface="+mn-cs"/>
              </a:rPr>
              <a:pPr algn="ctr" rtl="0" fontAlgn="base">
                <a:spcBef>
                  <a:spcPct val="0"/>
                </a:spcBef>
                <a:spcAft>
                  <a:spcPct val="0"/>
                </a:spcAft>
              </a:pPr>
              <a:t>33</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xEl>
                                              <p:pRg st="5" end="5"/>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xEl>
                                              <p:pRg st="40" end="4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xEl>
                                              <p:pRg st="8" end="8"/>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9">
                                            <p:txEl>
                                              <p:pRg st="9" end="9"/>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9">
                                            <p:txEl>
                                              <p:pRg st="10" end="10"/>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9">
                                            <p:txEl>
                                              <p:pRg st="20" end="2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9">
                                            <p:txEl>
                                              <p:pRg st="11" end="11"/>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9">
                                            <p:txEl>
                                              <p:pRg st="12" end="12"/>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9">
                                            <p:txEl>
                                              <p:pRg st="13" end="13"/>
                                            </p:txEl>
                                          </p:spTgt>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9">
                                            <p:txEl>
                                              <p:pRg st="14" end="14"/>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9">
                                            <p:txEl>
                                              <p:pRg st="15" end="15"/>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9">
                                            <p:txEl>
                                              <p:pRg st="16" end="16"/>
                                            </p:txEl>
                                          </p:spTgt>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9">
                                            <p:txEl>
                                              <p:pRg st="17" end="17"/>
                                            </p:txEl>
                                          </p:spTgt>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9">
                                            <p:txEl>
                                              <p:pRg st="18" end="18"/>
                                            </p:txEl>
                                          </p:spTgt>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9">
                                            <p:txEl>
                                              <p:pRg st="19" end="19"/>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9">
                                            <p:txEl>
                                              <p:pRg st="24" end="24"/>
                                            </p:txEl>
                                          </p:spTgt>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9">
                                            <p:txEl>
                                              <p:pRg st="25" end="25"/>
                                            </p:txEl>
                                          </p:spTgt>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9">
                                            <p:txEl>
                                              <p:pRg st="26" end="26"/>
                                            </p:txEl>
                                          </p:spTgt>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9">
                                            <p:txEl>
                                              <p:pRg st="36" end="36"/>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9">
                                            <p:txEl>
                                              <p:pRg st="27" end="27"/>
                                            </p:txEl>
                                          </p:spTgt>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9">
                                            <p:txEl>
                                              <p:pRg st="35" end="35"/>
                                            </p:txEl>
                                          </p:spTgt>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9">
                                            <p:txEl>
                                              <p:pRg st="28" end="28"/>
                                            </p:txEl>
                                          </p:spTgt>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9">
                                            <p:txEl>
                                              <p:pRg st="29" end="29"/>
                                            </p:txEl>
                                          </p:spTgt>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9">
                                            <p:txEl>
                                              <p:pRg st="30" end="30"/>
                                            </p:txEl>
                                          </p:spTgt>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grpId="0" nodeType="clickEffect">
                                  <p:stCondLst>
                                    <p:cond delay="0"/>
                                  </p:stCondLst>
                                  <p:childTnLst>
                                    <p:set>
                                      <p:cBhvr>
                                        <p:cTn id="98" dur="1" fill="hold">
                                          <p:stCondLst>
                                            <p:cond delay="0"/>
                                          </p:stCondLst>
                                        </p:cTn>
                                        <p:tgtEl>
                                          <p:spTgt spid="9">
                                            <p:txEl>
                                              <p:pRg st="31" end="31"/>
                                            </p:txEl>
                                          </p:spTgt>
                                        </p:tgtEl>
                                        <p:attrNameLst>
                                          <p:attrName>style.visibility</p:attrName>
                                        </p:attrNameLst>
                                      </p:cBhvr>
                                      <p:to>
                                        <p:strVal val="visible"/>
                                      </p:to>
                                    </p:set>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9">
                                            <p:txEl>
                                              <p:pRg st="32" end="32"/>
                                            </p:txEl>
                                          </p:spTgt>
                                        </p:tgtEl>
                                        <p:attrNameLst>
                                          <p:attrName>style.visibility</p:attrName>
                                        </p:attrNameLst>
                                      </p:cBhvr>
                                      <p:to>
                                        <p:strVal val="visible"/>
                                      </p:to>
                                    </p:set>
                                  </p:childTnLst>
                                </p:cTn>
                              </p:par>
                              <p:par>
                                <p:cTn id="103" presetID="1" presetClass="entr" presetSubtype="0" fill="hold" grpId="0" nodeType="withEffect">
                                  <p:stCondLst>
                                    <p:cond delay="0"/>
                                  </p:stCondLst>
                                  <p:childTnLst>
                                    <p:set>
                                      <p:cBhvr>
                                        <p:cTn id="104" dur="1" fill="hold">
                                          <p:stCondLst>
                                            <p:cond delay="0"/>
                                          </p:stCondLst>
                                        </p:cTn>
                                        <p:tgtEl>
                                          <p:spTgt spid="9">
                                            <p:txEl>
                                              <p:pRg st="33" end="33"/>
                                            </p:txEl>
                                          </p:spTgt>
                                        </p:tgtEl>
                                        <p:attrNameLst>
                                          <p:attrName>style.visibility</p:attrName>
                                        </p:attrNameLst>
                                      </p:cBhvr>
                                      <p:to>
                                        <p:strVal val="visible"/>
                                      </p:to>
                                    </p:set>
                                  </p:childTnLst>
                                </p:cTn>
                              </p:par>
                            </p:childTnLst>
                          </p:cTn>
                        </p:par>
                      </p:childTnLst>
                    </p:cTn>
                  </p:par>
                  <p:par>
                    <p:cTn id="105" fill="hold">
                      <p:stCondLst>
                        <p:cond delay="indefinite"/>
                      </p:stCondLst>
                      <p:childTnLst>
                        <p:par>
                          <p:cTn id="106" fill="hold">
                            <p:stCondLst>
                              <p:cond delay="0"/>
                            </p:stCondLst>
                            <p:childTnLst>
                              <p:par>
                                <p:cTn id="107" presetID="1" presetClass="entr" presetSubtype="0" fill="hold" grpId="0" nodeType="clickEffect">
                                  <p:stCondLst>
                                    <p:cond delay="0"/>
                                  </p:stCondLst>
                                  <p:childTnLst>
                                    <p:set>
                                      <p:cBhvr>
                                        <p:cTn id="108" dur="1" fill="hold">
                                          <p:stCondLst>
                                            <p:cond delay="0"/>
                                          </p:stCondLst>
                                        </p:cTn>
                                        <p:tgtEl>
                                          <p:spTgt spid="9">
                                            <p:txEl>
                                              <p:pRg st="34" end="34"/>
                                            </p:txEl>
                                          </p:spTgt>
                                        </p:tgtEl>
                                        <p:attrNameLst>
                                          <p:attrName>style.visibility</p:attrName>
                                        </p:attrNameLst>
                                      </p:cBhvr>
                                      <p:to>
                                        <p:strVal val="visible"/>
                                      </p:to>
                                    </p:set>
                                  </p:childTnLst>
                                </p:cTn>
                              </p:par>
                            </p:childTnLst>
                          </p:cTn>
                        </p:par>
                      </p:childTnLst>
                    </p:cTn>
                  </p:par>
                  <p:par>
                    <p:cTn id="109" fill="hold">
                      <p:stCondLst>
                        <p:cond delay="indefinite"/>
                      </p:stCondLst>
                      <p:childTnLst>
                        <p:par>
                          <p:cTn id="110" fill="hold">
                            <p:stCondLst>
                              <p:cond delay="0"/>
                            </p:stCondLst>
                            <p:childTnLst>
                              <p:par>
                                <p:cTn id="111" presetID="1" presetClass="entr" presetSubtype="0" fill="hold" grpId="0" nodeType="clickEffect">
                                  <p:stCondLst>
                                    <p:cond delay="0"/>
                                  </p:stCondLst>
                                  <p:childTnLst>
                                    <p:set>
                                      <p:cBhvr>
                                        <p:cTn id="112" dur="1" fill="hold">
                                          <p:stCondLst>
                                            <p:cond delay="0"/>
                                          </p:stCondLst>
                                        </p:cTn>
                                        <p:tgtEl>
                                          <p:spTgt spid="9">
                                            <p:txEl>
                                              <p:pRg st="37" end="37"/>
                                            </p:txEl>
                                          </p:spTgt>
                                        </p:tgtEl>
                                        <p:attrNameLst>
                                          <p:attrName>style.visibility</p:attrName>
                                        </p:attrNameLst>
                                      </p:cBhvr>
                                      <p:to>
                                        <p:strVal val="visible"/>
                                      </p:to>
                                    </p:set>
                                  </p:childTnLst>
                                </p:cTn>
                              </p:par>
                              <p:par>
                                <p:cTn id="113" presetID="1" presetClass="entr" presetSubtype="0" fill="hold" grpId="0" nodeType="withEffect">
                                  <p:stCondLst>
                                    <p:cond delay="0"/>
                                  </p:stCondLst>
                                  <p:childTnLst>
                                    <p:set>
                                      <p:cBhvr>
                                        <p:cTn id="114" dur="1" fill="hold">
                                          <p:stCondLst>
                                            <p:cond delay="0"/>
                                          </p:stCondLst>
                                        </p:cTn>
                                        <p:tgtEl>
                                          <p:spTgt spid="9">
                                            <p:txEl>
                                              <p:pRg st="39" end="39"/>
                                            </p:txEl>
                                          </p:spTgt>
                                        </p:tgtEl>
                                        <p:attrNameLst>
                                          <p:attrName>style.visibility</p:attrName>
                                        </p:attrNameLst>
                                      </p:cBhvr>
                                      <p:to>
                                        <p:strVal val="visible"/>
                                      </p:to>
                                    </p:set>
                                  </p:childTnLst>
                                </p:cTn>
                              </p:par>
                            </p:childTnLst>
                          </p:cTn>
                        </p:par>
                      </p:childTnLst>
                    </p:cTn>
                  </p:par>
                  <p:par>
                    <p:cTn id="115" fill="hold">
                      <p:stCondLst>
                        <p:cond delay="indefinite"/>
                      </p:stCondLst>
                      <p:childTnLst>
                        <p:par>
                          <p:cTn id="116" fill="hold">
                            <p:stCondLst>
                              <p:cond delay="0"/>
                            </p:stCondLst>
                            <p:childTnLst>
                              <p:par>
                                <p:cTn id="117" presetID="1" presetClass="entr" presetSubtype="0" fill="hold" grpId="0" nodeType="clickEffect">
                                  <p:stCondLst>
                                    <p:cond delay="0"/>
                                  </p:stCondLst>
                                  <p:childTnLst>
                                    <p:set>
                                      <p:cBhvr>
                                        <p:cTn id="118" dur="1" fill="hold">
                                          <p:stCondLst>
                                            <p:cond delay="0"/>
                                          </p:stCondLst>
                                        </p:cTn>
                                        <p:tgtEl>
                                          <p:spTgt spid="9">
                                            <p:txEl>
                                              <p:pRg st="38" end="3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 Τίτλος"/>
          <p:cNvSpPr>
            <a:spLocks noGrp="1"/>
          </p:cNvSpPr>
          <p:nvPr>
            <p:ph type="title"/>
          </p:nvPr>
        </p:nvSpPr>
        <p:spPr/>
        <p:txBody>
          <a:bodyPr/>
          <a:lstStyle/>
          <a:p>
            <a:r>
              <a:rPr lang="el-GR" dirty="0" smtClean="0"/>
              <a:t>2008 Θέμα 4</a:t>
            </a:r>
            <a:r>
              <a:rPr lang="el-GR" baseline="30000" dirty="0" smtClean="0"/>
              <a:t>ο</a:t>
            </a:r>
            <a:r>
              <a:rPr lang="el-GR" dirty="0" smtClean="0"/>
              <a:t> (επαναληπτικές)</a:t>
            </a:r>
            <a:endParaRPr lang="el-GR" dirty="0"/>
          </a:p>
        </p:txBody>
      </p:sp>
      <p:sp>
        <p:nvSpPr>
          <p:cNvPr id="8" name="7 - Θέση περιεχομένου"/>
          <p:cNvSpPr>
            <a:spLocks noGrp="1"/>
          </p:cNvSpPr>
          <p:nvPr>
            <p:ph sz="half" idx="1"/>
          </p:nvPr>
        </p:nvSpPr>
        <p:spPr>
          <a:xfrm>
            <a:off x="1435608" y="1524000"/>
            <a:ext cx="2636326" cy="4663440"/>
          </a:xfrm>
        </p:spPr>
        <p:txBody>
          <a:bodyPr>
            <a:normAutofit/>
          </a:bodyPr>
          <a:lstStyle/>
          <a:p>
            <a:pPr marL="108000" indent="0">
              <a:spcBef>
                <a:spcPts val="0"/>
              </a:spcBef>
              <a:buNone/>
            </a:pPr>
            <a:r>
              <a:rPr lang="el-GR" dirty="0" smtClean="0"/>
              <a:t>2. Να γράψετε</a:t>
            </a:r>
          </a:p>
          <a:p>
            <a:pPr marL="108000" indent="0">
              <a:spcBef>
                <a:spcPts val="0"/>
              </a:spcBef>
              <a:buNone/>
            </a:pPr>
            <a:r>
              <a:rPr lang="el-GR" dirty="0" smtClean="0"/>
              <a:t>α. τη διαδικασία ΕΙΣΟΔΟΣ.</a:t>
            </a:r>
          </a:p>
          <a:p>
            <a:pPr marL="108000" indent="0" algn="r">
              <a:spcBef>
                <a:spcPts val="0"/>
              </a:spcBef>
              <a:buNone/>
            </a:pPr>
            <a:r>
              <a:rPr lang="el-GR" dirty="0" smtClean="0"/>
              <a:t>Μονάδες 2</a:t>
            </a:r>
          </a:p>
          <a:p>
            <a:endParaRPr lang="el-GR" dirty="0"/>
          </a:p>
        </p:txBody>
      </p:sp>
      <p:sp>
        <p:nvSpPr>
          <p:cNvPr id="9" name="8 - Θέση περιεχομένου"/>
          <p:cNvSpPr>
            <a:spLocks noGrp="1"/>
          </p:cNvSpPr>
          <p:nvPr>
            <p:ph sz="half" idx="2"/>
          </p:nvPr>
        </p:nvSpPr>
        <p:spPr>
          <a:xfrm>
            <a:off x="4143372" y="1524000"/>
            <a:ext cx="4790316" cy="4663440"/>
          </a:xfrm>
        </p:spPr>
        <p:txBody>
          <a:bodyPr>
            <a:noAutofit/>
          </a:bodyPr>
          <a:lstStyle/>
          <a:p>
            <a:pPr indent="0" defTabSz="360000">
              <a:spcBef>
                <a:spcPts val="0"/>
              </a:spcBef>
              <a:buNone/>
            </a:pPr>
            <a:r>
              <a:rPr lang="el-GR" sz="1800" b="1" dirty="0" smtClean="0"/>
              <a:t>ΔΙΑΔΙΚΑΣΙΑ</a:t>
            </a:r>
            <a:r>
              <a:rPr lang="el-GR" sz="1800" dirty="0" smtClean="0"/>
              <a:t> Είσοδος</a:t>
            </a:r>
            <a:r>
              <a:rPr lang="el-GR" sz="1800" b="1" dirty="0" smtClean="0"/>
              <a:t>(</a:t>
            </a:r>
            <a:r>
              <a:rPr lang="el-GR" sz="1800" dirty="0" smtClean="0"/>
              <a:t>Ονόματα</a:t>
            </a:r>
            <a:r>
              <a:rPr lang="el-GR" sz="1800" b="1" dirty="0" smtClean="0"/>
              <a:t>,</a:t>
            </a:r>
            <a:r>
              <a:rPr lang="el-GR" sz="1800" dirty="0" smtClean="0"/>
              <a:t> Χρόνοι</a:t>
            </a:r>
            <a:r>
              <a:rPr lang="el-GR" sz="1800" b="1" dirty="0" smtClean="0"/>
              <a:t>)</a:t>
            </a:r>
            <a:r>
              <a:rPr lang="el-GR" sz="1800" dirty="0" smtClean="0"/>
              <a:t> </a:t>
            </a:r>
            <a:endParaRPr lang="el-GR" sz="1800" dirty="0" smtClean="0"/>
          </a:p>
          <a:p>
            <a:pPr indent="0" defTabSz="360000">
              <a:spcBef>
                <a:spcPts val="0"/>
              </a:spcBef>
              <a:buNone/>
            </a:pPr>
            <a:r>
              <a:rPr lang="el-GR" sz="1800" b="1" dirty="0" smtClean="0"/>
              <a:t>ΜΕΤΑΒΛΗΤΕΣ</a:t>
            </a:r>
          </a:p>
          <a:p>
            <a:pPr indent="0" defTabSz="360000">
              <a:spcBef>
                <a:spcPts val="0"/>
              </a:spcBef>
              <a:buNone/>
            </a:pPr>
            <a:r>
              <a:rPr lang="el-GR" sz="1800" dirty="0" smtClean="0"/>
              <a:t>	</a:t>
            </a:r>
            <a:r>
              <a:rPr lang="el-GR" sz="1800" b="1" dirty="0" smtClean="0"/>
              <a:t>ΧΑΡΑΚΤΗΡΕΣ</a:t>
            </a:r>
            <a:r>
              <a:rPr lang="el-GR" sz="1800" b="1" dirty="0" smtClean="0"/>
              <a:t>:</a:t>
            </a:r>
            <a:r>
              <a:rPr lang="el-GR" sz="1800" dirty="0" smtClean="0"/>
              <a:t> Ονόματα</a:t>
            </a:r>
            <a:r>
              <a:rPr lang="el-GR" sz="1800" b="1" dirty="0" smtClean="0"/>
              <a:t>[</a:t>
            </a:r>
            <a:r>
              <a:rPr lang="el-GR" sz="1800" dirty="0" smtClean="0"/>
              <a:t>8</a:t>
            </a:r>
            <a:r>
              <a:rPr lang="el-GR" sz="1800" b="1" dirty="0" smtClean="0"/>
              <a:t>]</a:t>
            </a:r>
            <a:r>
              <a:rPr lang="el-GR" sz="1800" dirty="0" smtClean="0"/>
              <a:t> </a:t>
            </a:r>
            <a:endParaRPr lang="el-GR" sz="1800" dirty="0" smtClean="0"/>
          </a:p>
          <a:p>
            <a:pPr indent="0" defTabSz="360000">
              <a:spcBef>
                <a:spcPts val="0"/>
              </a:spcBef>
              <a:buNone/>
            </a:pPr>
            <a:r>
              <a:rPr lang="el-GR" sz="1800" dirty="0" smtClean="0"/>
              <a:t>	</a:t>
            </a:r>
            <a:r>
              <a:rPr lang="el-GR" sz="1800" b="1" dirty="0" smtClean="0"/>
              <a:t>ΠΡΑΓΜΑΤΙΚΕΣ</a:t>
            </a:r>
            <a:r>
              <a:rPr lang="el-GR" sz="1800" b="1" dirty="0" smtClean="0"/>
              <a:t>:</a:t>
            </a:r>
            <a:r>
              <a:rPr lang="el-GR" sz="1800" dirty="0" smtClean="0"/>
              <a:t> Χρόνοι</a:t>
            </a:r>
            <a:r>
              <a:rPr lang="el-GR" sz="1800" b="1" dirty="0" smtClean="0"/>
              <a:t>[</a:t>
            </a:r>
            <a:r>
              <a:rPr lang="el-GR" sz="1800" dirty="0" smtClean="0"/>
              <a:t>8</a:t>
            </a:r>
            <a:r>
              <a:rPr lang="el-GR" sz="1800" b="1" dirty="0" smtClean="0"/>
              <a:t>]</a:t>
            </a:r>
            <a:r>
              <a:rPr lang="el-GR" sz="1800" dirty="0" smtClean="0"/>
              <a:t> </a:t>
            </a:r>
            <a:endParaRPr lang="el-GR" sz="1800" dirty="0" smtClean="0"/>
          </a:p>
          <a:p>
            <a:pPr indent="0" defTabSz="360000">
              <a:spcBef>
                <a:spcPts val="0"/>
              </a:spcBef>
              <a:buNone/>
            </a:pPr>
            <a:r>
              <a:rPr lang="el-GR" sz="1800" dirty="0" smtClean="0"/>
              <a:t>	</a:t>
            </a:r>
            <a:r>
              <a:rPr lang="el-GR" sz="1800" b="1" dirty="0" smtClean="0"/>
              <a:t>ΑΚΕΡΑΙΕΣ</a:t>
            </a:r>
            <a:r>
              <a:rPr lang="el-GR" sz="1800" b="1" dirty="0" smtClean="0"/>
              <a:t>:</a:t>
            </a:r>
            <a:r>
              <a:rPr lang="el-GR" sz="1800" dirty="0" smtClean="0"/>
              <a:t> </a:t>
            </a:r>
            <a:r>
              <a:rPr lang="el-GR" sz="1800" dirty="0" smtClean="0"/>
              <a:t>κ</a:t>
            </a:r>
          </a:p>
          <a:p>
            <a:pPr indent="0" defTabSz="360000">
              <a:spcBef>
                <a:spcPts val="0"/>
              </a:spcBef>
              <a:buNone/>
            </a:pPr>
            <a:r>
              <a:rPr lang="el-GR" sz="1800" b="1" dirty="0" smtClean="0"/>
              <a:t>ΑΡΧΗ</a:t>
            </a:r>
          </a:p>
          <a:p>
            <a:pPr indent="0" defTabSz="360000">
              <a:spcBef>
                <a:spcPts val="0"/>
              </a:spcBef>
              <a:buNone/>
            </a:pPr>
            <a:r>
              <a:rPr lang="el-GR" sz="1800" dirty="0" smtClean="0"/>
              <a:t>	</a:t>
            </a:r>
            <a:r>
              <a:rPr lang="el-GR" sz="1800" b="1" dirty="0" smtClean="0"/>
              <a:t>ΓΙΑ</a:t>
            </a:r>
            <a:r>
              <a:rPr lang="el-GR" sz="1800" dirty="0" smtClean="0"/>
              <a:t> κ </a:t>
            </a:r>
            <a:r>
              <a:rPr lang="el-GR" sz="1800" b="1" dirty="0" smtClean="0"/>
              <a:t>ΑΠΟ</a:t>
            </a:r>
            <a:r>
              <a:rPr lang="el-GR" sz="1800" dirty="0" smtClean="0"/>
              <a:t> 1 </a:t>
            </a:r>
            <a:r>
              <a:rPr lang="el-GR" sz="1800" b="1" dirty="0" smtClean="0"/>
              <a:t>ΜΕΧΡΙ</a:t>
            </a:r>
            <a:r>
              <a:rPr lang="el-GR" sz="1800" dirty="0" smtClean="0"/>
              <a:t> </a:t>
            </a:r>
            <a:r>
              <a:rPr lang="el-GR" sz="1800" dirty="0" smtClean="0"/>
              <a:t>8</a:t>
            </a:r>
          </a:p>
          <a:p>
            <a:pPr indent="0" defTabSz="360000">
              <a:spcBef>
                <a:spcPts val="0"/>
              </a:spcBef>
              <a:buNone/>
            </a:pPr>
            <a:r>
              <a:rPr lang="el-GR" sz="1800" dirty="0" smtClean="0"/>
              <a:t>		</a:t>
            </a:r>
            <a:r>
              <a:rPr lang="el-GR" sz="1800" b="1" dirty="0" smtClean="0"/>
              <a:t>ΔΙΑΒΑΣΕ</a:t>
            </a:r>
            <a:r>
              <a:rPr lang="el-GR" sz="1800" dirty="0" smtClean="0"/>
              <a:t> Ονόματα</a:t>
            </a:r>
            <a:r>
              <a:rPr lang="el-GR" sz="1800" b="1" dirty="0" smtClean="0"/>
              <a:t>[</a:t>
            </a:r>
            <a:r>
              <a:rPr lang="el-GR" sz="1800" dirty="0" smtClean="0"/>
              <a:t>κ</a:t>
            </a:r>
            <a:r>
              <a:rPr lang="el-GR" sz="1800" b="1" dirty="0" smtClean="0"/>
              <a:t>],</a:t>
            </a:r>
            <a:r>
              <a:rPr lang="el-GR" sz="1800" dirty="0" smtClean="0"/>
              <a:t> Χρόνοι</a:t>
            </a:r>
            <a:r>
              <a:rPr lang="el-GR" sz="1800" b="1" dirty="0" smtClean="0"/>
              <a:t>[</a:t>
            </a:r>
            <a:r>
              <a:rPr lang="el-GR" sz="1800" dirty="0" smtClean="0"/>
              <a:t>κ</a:t>
            </a:r>
            <a:r>
              <a:rPr lang="el-GR" sz="1800" b="1" dirty="0" smtClean="0"/>
              <a:t>]</a:t>
            </a:r>
            <a:r>
              <a:rPr lang="el-GR" sz="1800" dirty="0" smtClean="0"/>
              <a:t> </a:t>
            </a:r>
            <a:endParaRPr lang="el-GR" sz="1800" dirty="0" smtClean="0"/>
          </a:p>
          <a:p>
            <a:pPr indent="0" defTabSz="360000">
              <a:spcBef>
                <a:spcPts val="0"/>
              </a:spcBef>
              <a:buNone/>
            </a:pPr>
            <a:r>
              <a:rPr lang="el-GR" sz="1800" dirty="0" smtClean="0"/>
              <a:t>	</a:t>
            </a:r>
            <a:r>
              <a:rPr lang="el-GR" sz="1800" b="1" dirty="0" smtClean="0"/>
              <a:t>ΤΕΛΟΣ_ΕΠΑΝΑΛΗΨΗΣ</a:t>
            </a:r>
          </a:p>
          <a:p>
            <a:pPr indent="0" defTabSz="360000">
              <a:spcBef>
                <a:spcPts val="0"/>
              </a:spcBef>
              <a:buNone/>
            </a:pPr>
            <a:r>
              <a:rPr lang="el-GR" sz="1800" b="1" dirty="0" smtClean="0"/>
              <a:t>ΤΕΛΟΣ_ΔΙΑΔΙΚΑΣΙΑΣ</a:t>
            </a:r>
            <a:r>
              <a:rPr lang="el-GR" sz="1800" dirty="0" smtClean="0"/>
              <a:t> </a:t>
            </a:r>
            <a:endParaRPr lang="el-GR" sz="1800"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8DED22E3-0461-4E50-8CA9-5E3E08D34D5D}"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5" name="4 - Θέση υποσέλιδου"/>
          <p:cNvSpPr>
            <a:spLocks noGrp="1"/>
          </p:cNvSpPr>
          <p:nvPr>
            <p:ph type="ftr" sz="quarter" idx="11"/>
          </p:nvPr>
        </p:nvSpPr>
        <p:spPr/>
        <p:txBody>
          <a:bodyPr/>
          <a:lstStyle/>
          <a:p>
            <a:pPr algn="l" rtl="0" fontAlgn="base">
              <a:spcBef>
                <a:spcPct val="0"/>
              </a:spcBef>
              <a:spcAft>
                <a:spcPct val="0"/>
              </a:spcAft>
            </a:pPr>
            <a:r>
              <a:rPr lang="el-GR" sz="1200" kern="1200" smtClean="0">
                <a:solidFill>
                  <a:srgbClr val="E7DEC9">
                    <a:shade val="50000"/>
                    <a:satMod val="200000"/>
                  </a:srgbClr>
                </a:solidFill>
                <a:latin typeface="Garamond" pitchFamily="18" charset="0"/>
                <a:ea typeface="+mn-ea"/>
                <a:cs typeface="+mn-cs"/>
              </a:rPr>
              <a:t>3ο Γενικό Λύκειο Κοζάνης</a:t>
            </a:r>
            <a:endParaRPr lang="el-GR" sz="1200" kern="1200">
              <a:solidFill>
                <a:srgbClr val="E7DEC9">
                  <a:shade val="50000"/>
                  <a:satMod val="200000"/>
                </a:srgbClr>
              </a:solidFill>
              <a:latin typeface="Garamond" pitchFamily="18" charset="0"/>
              <a:ea typeface="+mn-ea"/>
              <a:cs typeface="+mn-cs"/>
            </a:endParaRPr>
          </a:p>
        </p:txBody>
      </p:sp>
      <p:sp>
        <p:nvSpPr>
          <p:cNvPr id="6" name="5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smtClean="0">
                <a:solidFill>
                  <a:srgbClr val="E7DEC9">
                    <a:shade val="50000"/>
                    <a:satMod val="200000"/>
                  </a:srgbClr>
                </a:solidFill>
                <a:latin typeface="Garamond" pitchFamily="18" charset="0"/>
                <a:ea typeface="+mn-ea"/>
                <a:cs typeface="+mn-cs"/>
              </a:rPr>
              <a:pPr algn="ctr" rtl="0" fontAlgn="base">
                <a:spcBef>
                  <a:spcPct val="0"/>
                </a:spcBef>
                <a:spcAft>
                  <a:spcPct val="0"/>
                </a:spcAft>
              </a:pPr>
              <a:t>34</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xEl>
                                              <p:pRg st="5" end="5"/>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xEl>
                                              <p:pRg st="9" end="9"/>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 Τίτλος"/>
          <p:cNvSpPr>
            <a:spLocks noGrp="1"/>
          </p:cNvSpPr>
          <p:nvPr>
            <p:ph type="title"/>
          </p:nvPr>
        </p:nvSpPr>
        <p:spPr/>
        <p:txBody>
          <a:bodyPr/>
          <a:lstStyle/>
          <a:p>
            <a:r>
              <a:rPr lang="el-GR" dirty="0" smtClean="0"/>
              <a:t>2008 Θέμα 4</a:t>
            </a:r>
            <a:r>
              <a:rPr lang="el-GR" baseline="30000" dirty="0" smtClean="0"/>
              <a:t>ο</a:t>
            </a:r>
            <a:r>
              <a:rPr lang="el-GR" dirty="0" smtClean="0"/>
              <a:t> (επαναληπτικές)</a:t>
            </a:r>
            <a:endParaRPr lang="el-GR" dirty="0"/>
          </a:p>
        </p:txBody>
      </p:sp>
      <p:sp>
        <p:nvSpPr>
          <p:cNvPr id="8" name="7 - Θέση περιεχομένου"/>
          <p:cNvSpPr>
            <a:spLocks noGrp="1"/>
          </p:cNvSpPr>
          <p:nvPr>
            <p:ph sz="half" idx="1"/>
          </p:nvPr>
        </p:nvSpPr>
        <p:spPr>
          <a:xfrm>
            <a:off x="1435608" y="1524000"/>
            <a:ext cx="2636326" cy="4663440"/>
          </a:xfrm>
        </p:spPr>
        <p:txBody>
          <a:bodyPr>
            <a:normAutofit/>
          </a:bodyPr>
          <a:lstStyle/>
          <a:p>
            <a:pPr marL="108000" indent="0">
              <a:spcBef>
                <a:spcPts val="0"/>
              </a:spcBef>
              <a:buNone/>
            </a:pPr>
            <a:r>
              <a:rPr lang="el-GR" dirty="0" smtClean="0"/>
              <a:t>β. τη διαδικασία ΤΑΞΙΝΟΜΗΣΗ.</a:t>
            </a:r>
          </a:p>
          <a:p>
            <a:pPr marL="108000" indent="0" algn="r">
              <a:spcBef>
                <a:spcPts val="0"/>
              </a:spcBef>
              <a:buNone/>
            </a:pPr>
            <a:r>
              <a:rPr lang="el-GR" dirty="0" smtClean="0"/>
              <a:t>Μονάδες 4</a:t>
            </a:r>
          </a:p>
          <a:p>
            <a:endParaRPr lang="el-GR" dirty="0"/>
          </a:p>
        </p:txBody>
      </p:sp>
      <p:sp>
        <p:nvSpPr>
          <p:cNvPr id="9" name="8 - Θέση περιεχομένου"/>
          <p:cNvSpPr>
            <a:spLocks noGrp="1"/>
          </p:cNvSpPr>
          <p:nvPr>
            <p:ph sz="half" idx="2"/>
          </p:nvPr>
        </p:nvSpPr>
        <p:spPr>
          <a:xfrm>
            <a:off x="4143372" y="1524000"/>
            <a:ext cx="4790316" cy="4663440"/>
          </a:xfrm>
        </p:spPr>
        <p:txBody>
          <a:bodyPr>
            <a:noAutofit/>
          </a:bodyPr>
          <a:lstStyle/>
          <a:p>
            <a:pPr marL="180000" indent="0" defTabSz="360000">
              <a:spcBef>
                <a:spcPts val="0"/>
              </a:spcBef>
              <a:buNone/>
            </a:pPr>
            <a:r>
              <a:rPr lang="el-GR" sz="1600" b="1" dirty="0" smtClean="0"/>
              <a:t>ΔΙΑΔΙΚΑΣΙΑ</a:t>
            </a:r>
            <a:r>
              <a:rPr lang="el-GR" sz="1600" dirty="0" smtClean="0"/>
              <a:t> Ταξινόμηση</a:t>
            </a:r>
            <a:r>
              <a:rPr lang="el-GR" sz="1600" b="1" dirty="0" smtClean="0"/>
              <a:t>(</a:t>
            </a:r>
            <a:r>
              <a:rPr lang="el-GR" sz="1600" dirty="0" smtClean="0"/>
              <a:t>Ονόματα</a:t>
            </a:r>
            <a:r>
              <a:rPr lang="el-GR" sz="1600" b="1" dirty="0" smtClean="0"/>
              <a:t>,</a:t>
            </a:r>
            <a:r>
              <a:rPr lang="el-GR" sz="1600" dirty="0" smtClean="0"/>
              <a:t> Χρόνοι</a:t>
            </a:r>
            <a:r>
              <a:rPr lang="el-GR" sz="1600" b="1" dirty="0" smtClean="0"/>
              <a:t>)</a:t>
            </a:r>
          </a:p>
          <a:p>
            <a:pPr marL="180000" indent="0" defTabSz="360000">
              <a:spcBef>
                <a:spcPts val="0"/>
              </a:spcBef>
              <a:buNone/>
            </a:pPr>
            <a:r>
              <a:rPr lang="el-GR" sz="1600" b="1" dirty="0" smtClean="0"/>
              <a:t>ΜΕΤΑΒΛΗΤΕΣ</a:t>
            </a:r>
          </a:p>
          <a:p>
            <a:pPr marL="180000" indent="0" defTabSz="360000">
              <a:spcBef>
                <a:spcPts val="0"/>
              </a:spcBef>
              <a:buNone/>
            </a:pPr>
            <a:r>
              <a:rPr lang="el-GR" sz="1600" b="1" dirty="0" smtClean="0"/>
              <a:t>	ΧΑΡΑΚΤΗΡΕΣ</a:t>
            </a:r>
            <a:r>
              <a:rPr lang="el-GR" sz="1600" b="1" dirty="0" smtClean="0"/>
              <a:t>:</a:t>
            </a:r>
            <a:r>
              <a:rPr lang="el-GR" sz="1600" dirty="0" smtClean="0"/>
              <a:t> Ονόματα</a:t>
            </a:r>
            <a:r>
              <a:rPr lang="el-GR" sz="1600" b="1" dirty="0" smtClean="0"/>
              <a:t>[</a:t>
            </a:r>
            <a:r>
              <a:rPr lang="el-GR" sz="1600" dirty="0" smtClean="0"/>
              <a:t>8</a:t>
            </a:r>
            <a:r>
              <a:rPr lang="el-GR" sz="1600" b="1" dirty="0" smtClean="0"/>
              <a:t>],</a:t>
            </a:r>
            <a:r>
              <a:rPr lang="el-GR" sz="1600" dirty="0" smtClean="0"/>
              <a:t> </a:t>
            </a:r>
            <a:r>
              <a:rPr lang="el-GR" sz="1600" dirty="0" smtClean="0"/>
              <a:t>όνομα</a:t>
            </a:r>
          </a:p>
          <a:p>
            <a:pPr marL="180000" indent="0" defTabSz="360000">
              <a:spcBef>
                <a:spcPts val="0"/>
              </a:spcBef>
              <a:buNone/>
            </a:pPr>
            <a:r>
              <a:rPr lang="el-GR" sz="1600" b="1" dirty="0" smtClean="0"/>
              <a:t>	ΠΡΑΓΜΑΤΙΚΕΣ</a:t>
            </a:r>
            <a:r>
              <a:rPr lang="el-GR" sz="1600" b="1" dirty="0" smtClean="0"/>
              <a:t>:</a:t>
            </a:r>
            <a:r>
              <a:rPr lang="el-GR" sz="1600" dirty="0" smtClean="0"/>
              <a:t> Χρόνοι</a:t>
            </a:r>
            <a:r>
              <a:rPr lang="el-GR" sz="1600" b="1" dirty="0" smtClean="0"/>
              <a:t>[</a:t>
            </a:r>
            <a:r>
              <a:rPr lang="el-GR" sz="1600" dirty="0" smtClean="0"/>
              <a:t>8</a:t>
            </a:r>
            <a:r>
              <a:rPr lang="el-GR" sz="1600" b="1" dirty="0" smtClean="0"/>
              <a:t>],</a:t>
            </a:r>
            <a:r>
              <a:rPr lang="el-GR" sz="1600" dirty="0" smtClean="0"/>
              <a:t> </a:t>
            </a:r>
            <a:r>
              <a:rPr lang="el-GR" sz="1600" dirty="0" smtClean="0"/>
              <a:t>χρόνος</a:t>
            </a:r>
          </a:p>
          <a:p>
            <a:pPr marL="180000" indent="0" defTabSz="360000">
              <a:spcBef>
                <a:spcPts val="0"/>
              </a:spcBef>
              <a:buNone/>
            </a:pPr>
            <a:r>
              <a:rPr lang="el-GR" sz="1600" b="1" dirty="0" smtClean="0"/>
              <a:t>	ΑΚΕΡΑΙΕΣ</a:t>
            </a:r>
            <a:r>
              <a:rPr lang="el-GR" sz="1600" b="1" dirty="0" smtClean="0"/>
              <a:t>:</a:t>
            </a:r>
            <a:r>
              <a:rPr lang="el-GR" sz="1600" dirty="0" smtClean="0"/>
              <a:t> κ</a:t>
            </a:r>
            <a:r>
              <a:rPr lang="el-GR" sz="1600" b="1" dirty="0" smtClean="0"/>
              <a:t>,</a:t>
            </a:r>
            <a:r>
              <a:rPr lang="el-GR" sz="1600" dirty="0" smtClean="0"/>
              <a:t> </a:t>
            </a:r>
            <a:r>
              <a:rPr lang="el-GR" sz="1600" dirty="0" smtClean="0"/>
              <a:t>λ</a:t>
            </a:r>
          </a:p>
          <a:p>
            <a:pPr marL="180000" indent="0" defTabSz="360000">
              <a:spcBef>
                <a:spcPts val="0"/>
              </a:spcBef>
              <a:buNone/>
            </a:pPr>
            <a:r>
              <a:rPr lang="el-GR" sz="1600" b="1" dirty="0" smtClean="0"/>
              <a:t>ΑΡΧΗ</a:t>
            </a:r>
          </a:p>
          <a:p>
            <a:pPr marL="180000" indent="0" defTabSz="360000">
              <a:spcBef>
                <a:spcPts val="0"/>
              </a:spcBef>
              <a:buNone/>
            </a:pPr>
            <a:r>
              <a:rPr lang="el-GR" sz="1600" b="1" dirty="0" smtClean="0"/>
              <a:t>	ΓΙΑ</a:t>
            </a:r>
            <a:r>
              <a:rPr lang="el-GR" sz="1600" dirty="0" smtClean="0"/>
              <a:t> κ </a:t>
            </a:r>
            <a:r>
              <a:rPr lang="el-GR" sz="1600" b="1" dirty="0" smtClean="0"/>
              <a:t>ΑΠΟ</a:t>
            </a:r>
            <a:r>
              <a:rPr lang="el-GR" sz="1600" dirty="0" smtClean="0"/>
              <a:t> 2 </a:t>
            </a:r>
            <a:r>
              <a:rPr lang="el-GR" sz="1600" b="1" dirty="0" smtClean="0"/>
              <a:t>ΜΕΧΡΙ</a:t>
            </a:r>
            <a:r>
              <a:rPr lang="el-GR" sz="1600" dirty="0" smtClean="0"/>
              <a:t> </a:t>
            </a:r>
            <a:r>
              <a:rPr lang="el-GR" sz="1600" dirty="0" smtClean="0"/>
              <a:t>8</a:t>
            </a:r>
          </a:p>
          <a:p>
            <a:pPr marL="180000" indent="0" defTabSz="360000">
              <a:spcBef>
                <a:spcPts val="0"/>
              </a:spcBef>
              <a:buNone/>
            </a:pPr>
            <a:r>
              <a:rPr lang="el-GR" sz="1600" b="1" dirty="0" smtClean="0"/>
              <a:t>		ΓΙΑ</a:t>
            </a:r>
            <a:r>
              <a:rPr lang="el-GR" sz="1600" dirty="0" smtClean="0"/>
              <a:t> λ </a:t>
            </a:r>
            <a:r>
              <a:rPr lang="el-GR" sz="1600" b="1" dirty="0" smtClean="0"/>
              <a:t>ΑΠΟ</a:t>
            </a:r>
            <a:r>
              <a:rPr lang="el-GR" sz="1600" dirty="0" smtClean="0"/>
              <a:t> 8 </a:t>
            </a:r>
            <a:r>
              <a:rPr lang="el-GR" sz="1600" b="1" dirty="0" smtClean="0"/>
              <a:t>ΜΕΧΡΙ</a:t>
            </a:r>
            <a:r>
              <a:rPr lang="el-GR" sz="1600" dirty="0" smtClean="0"/>
              <a:t> κ </a:t>
            </a:r>
            <a:r>
              <a:rPr lang="el-GR" sz="1600" b="1" dirty="0" smtClean="0"/>
              <a:t>ΜΕ_ΒΗΜΑ</a:t>
            </a:r>
            <a:r>
              <a:rPr lang="el-GR" sz="1600" dirty="0" smtClean="0"/>
              <a:t> </a:t>
            </a:r>
            <a:r>
              <a:rPr lang="el-GR" sz="1600" b="1" dirty="0" smtClean="0"/>
              <a:t>-</a:t>
            </a:r>
            <a:r>
              <a:rPr lang="el-GR" sz="1600" dirty="0" smtClean="0"/>
              <a:t>1</a:t>
            </a:r>
          </a:p>
          <a:p>
            <a:pPr marL="180000" indent="0" defTabSz="360000">
              <a:spcBef>
                <a:spcPts val="0"/>
              </a:spcBef>
              <a:buNone/>
            </a:pPr>
            <a:r>
              <a:rPr lang="el-GR" sz="1600" b="1" dirty="0" smtClean="0"/>
              <a:t>			ΑΝ</a:t>
            </a:r>
            <a:r>
              <a:rPr lang="el-GR" sz="1600" dirty="0" smtClean="0"/>
              <a:t> Χρόνοι</a:t>
            </a:r>
            <a:r>
              <a:rPr lang="el-GR" sz="1600" b="1" dirty="0" smtClean="0"/>
              <a:t>[</a:t>
            </a:r>
            <a:r>
              <a:rPr lang="el-GR" sz="1600" dirty="0" smtClean="0"/>
              <a:t>λ </a:t>
            </a:r>
            <a:r>
              <a:rPr lang="el-GR" sz="1600" b="1" dirty="0" smtClean="0"/>
              <a:t>-</a:t>
            </a:r>
            <a:r>
              <a:rPr lang="el-GR" sz="1600" dirty="0" smtClean="0"/>
              <a:t> 1</a:t>
            </a:r>
            <a:r>
              <a:rPr lang="el-GR" sz="1600" b="1" dirty="0" smtClean="0"/>
              <a:t>]</a:t>
            </a:r>
            <a:r>
              <a:rPr lang="el-GR" sz="1600" dirty="0" smtClean="0"/>
              <a:t> </a:t>
            </a:r>
            <a:r>
              <a:rPr lang="el-GR" sz="1600" b="1" dirty="0" smtClean="0"/>
              <a:t>&gt;</a:t>
            </a:r>
            <a:r>
              <a:rPr lang="el-GR" sz="1600" dirty="0" smtClean="0"/>
              <a:t> Χρόνοι</a:t>
            </a:r>
            <a:r>
              <a:rPr lang="el-GR" sz="1600" b="1" dirty="0" smtClean="0"/>
              <a:t>[</a:t>
            </a:r>
            <a:r>
              <a:rPr lang="el-GR" sz="1600" dirty="0" smtClean="0"/>
              <a:t>λ</a:t>
            </a:r>
            <a:r>
              <a:rPr lang="el-GR" sz="1600" b="1" dirty="0" smtClean="0"/>
              <a:t>]</a:t>
            </a:r>
            <a:r>
              <a:rPr lang="el-GR" sz="1600" dirty="0" smtClean="0"/>
              <a:t> </a:t>
            </a:r>
            <a:r>
              <a:rPr lang="el-GR" sz="1600" b="1" dirty="0" smtClean="0"/>
              <a:t>ΤΟΤΕ</a:t>
            </a:r>
          </a:p>
          <a:p>
            <a:pPr marL="180000" indent="0" defTabSz="360000">
              <a:spcBef>
                <a:spcPts val="0"/>
              </a:spcBef>
              <a:buNone/>
            </a:pPr>
            <a:r>
              <a:rPr lang="el-GR" sz="1600" dirty="0" smtClean="0"/>
              <a:t>				χρόνος</a:t>
            </a:r>
            <a:r>
              <a:rPr lang="el-GR" sz="1600" dirty="0" smtClean="0"/>
              <a:t> </a:t>
            </a:r>
            <a:r>
              <a:rPr lang="el-GR" sz="1600" b="1" dirty="0" smtClean="0">
                <a:sym typeface="Wingdings" pitchFamily="2" charset="2"/>
              </a:rPr>
              <a:t></a:t>
            </a:r>
            <a:r>
              <a:rPr lang="el-GR" sz="1600" dirty="0" smtClean="0"/>
              <a:t> Χρόνοι</a:t>
            </a:r>
            <a:r>
              <a:rPr lang="el-GR" sz="1600" b="1" dirty="0" smtClean="0"/>
              <a:t>[</a:t>
            </a:r>
            <a:r>
              <a:rPr lang="el-GR" sz="1600" dirty="0" smtClean="0"/>
              <a:t>λ </a:t>
            </a:r>
            <a:r>
              <a:rPr lang="el-GR" sz="1600" b="1" dirty="0" smtClean="0"/>
              <a:t>-</a:t>
            </a:r>
            <a:r>
              <a:rPr lang="el-GR" sz="1600" dirty="0" smtClean="0"/>
              <a:t> 1</a:t>
            </a:r>
            <a:r>
              <a:rPr lang="el-GR" sz="1600" b="1" dirty="0" smtClean="0"/>
              <a:t>]</a:t>
            </a:r>
            <a:r>
              <a:rPr lang="el-GR" sz="1600" dirty="0" smtClean="0"/>
              <a:t> </a:t>
            </a:r>
            <a:endParaRPr lang="el-GR" sz="1600" dirty="0" smtClean="0"/>
          </a:p>
          <a:p>
            <a:pPr marL="180000" indent="0" defTabSz="360000">
              <a:spcBef>
                <a:spcPts val="0"/>
              </a:spcBef>
              <a:buNone/>
            </a:pPr>
            <a:r>
              <a:rPr lang="el-GR" sz="1600" dirty="0" smtClean="0"/>
              <a:t>				Χρόνοι</a:t>
            </a:r>
            <a:r>
              <a:rPr lang="el-GR" sz="1600" b="1" dirty="0" smtClean="0"/>
              <a:t>[</a:t>
            </a:r>
            <a:r>
              <a:rPr lang="el-GR" sz="1600" dirty="0" smtClean="0"/>
              <a:t>λ</a:t>
            </a:r>
            <a:r>
              <a:rPr lang="el-GR" sz="1600" dirty="0" smtClean="0"/>
              <a:t> </a:t>
            </a:r>
            <a:r>
              <a:rPr lang="el-GR" sz="1600" b="1" dirty="0" smtClean="0"/>
              <a:t>-</a:t>
            </a:r>
            <a:r>
              <a:rPr lang="el-GR" sz="1600" dirty="0" smtClean="0"/>
              <a:t> 1</a:t>
            </a:r>
            <a:r>
              <a:rPr lang="el-GR" sz="1600" b="1" dirty="0" smtClean="0"/>
              <a:t>]</a:t>
            </a:r>
            <a:r>
              <a:rPr lang="el-GR" sz="1600" dirty="0" smtClean="0"/>
              <a:t> </a:t>
            </a:r>
            <a:r>
              <a:rPr lang="el-GR" sz="1600" b="1" dirty="0" smtClean="0">
                <a:sym typeface="Wingdings" pitchFamily="2" charset="2"/>
              </a:rPr>
              <a:t></a:t>
            </a:r>
            <a:r>
              <a:rPr lang="el-GR" sz="1600" dirty="0" smtClean="0"/>
              <a:t> Χρόνοι</a:t>
            </a:r>
            <a:r>
              <a:rPr lang="el-GR" sz="1600" b="1" dirty="0" smtClean="0"/>
              <a:t>[</a:t>
            </a:r>
            <a:r>
              <a:rPr lang="el-GR" sz="1600" dirty="0" smtClean="0"/>
              <a:t>λ</a:t>
            </a:r>
            <a:r>
              <a:rPr lang="el-GR" sz="1600" b="1" dirty="0" smtClean="0"/>
              <a:t>]</a:t>
            </a:r>
            <a:r>
              <a:rPr lang="el-GR" sz="1600" dirty="0" smtClean="0"/>
              <a:t> </a:t>
            </a:r>
            <a:endParaRPr lang="el-GR" sz="1600" dirty="0" smtClean="0"/>
          </a:p>
          <a:p>
            <a:pPr marL="180000" indent="0" defTabSz="360000">
              <a:spcBef>
                <a:spcPts val="0"/>
              </a:spcBef>
              <a:buNone/>
            </a:pPr>
            <a:r>
              <a:rPr lang="el-GR" sz="1600" dirty="0" smtClean="0"/>
              <a:t>				Χρόνοι</a:t>
            </a:r>
            <a:r>
              <a:rPr lang="el-GR" sz="1600" b="1" dirty="0" smtClean="0"/>
              <a:t>[</a:t>
            </a:r>
            <a:r>
              <a:rPr lang="el-GR" sz="1600" dirty="0" smtClean="0"/>
              <a:t>λ</a:t>
            </a:r>
            <a:r>
              <a:rPr lang="el-GR" sz="1600" b="1" dirty="0" smtClean="0"/>
              <a:t>]</a:t>
            </a:r>
            <a:r>
              <a:rPr lang="el-GR" sz="1600" dirty="0" smtClean="0"/>
              <a:t> </a:t>
            </a:r>
            <a:r>
              <a:rPr lang="el-GR" sz="1600" b="1" dirty="0" smtClean="0">
                <a:sym typeface="Wingdings" pitchFamily="2" charset="2"/>
              </a:rPr>
              <a:t></a:t>
            </a:r>
            <a:r>
              <a:rPr lang="el-GR" sz="1600" dirty="0" smtClean="0"/>
              <a:t> </a:t>
            </a:r>
            <a:r>
              <a:rPr lang="el-GR" sz="1600" dirty="0" smtClean="0"/>
              <a:t>χρόνος</a:t>
            </a:r>
          </a:p>
          <a:p>
            <a:pPr marL="180000" indent="0" defTabSz="360000">
              <a:spcBef>
                <a:spcPts val="0"/>
              </a:spcBef>
              <a:buNone/>
            </a:pPr>
            <a:r>
              <a:rPr lang="el-GR" sz="1600" dirty="0" smtClean="0"/>
              <a:t>				όνομα</a:t>
            </a:r>
            <a:r>
              <a:rPr lang="el-GR" sz="1600" dirty="0" smtClean="0"/>
              <a:t> </a:t>
            </a:r>
            <a:r>
              <a:rPr lang="el-GR" sz="1600" b="1" dirty="0" smtClean="0">
                <a:sym typeface="Wingdings" pitchFamily="2" charset="2"/>
              </a:rPr>
              <a:t></a:t>
            </a:r>
            <a:r>
              <a:rPr lang="el-GR" sz="1600" dirty="0" smtClean="0"/>
              <a:t> Ονόματα</a:t>
            </a:r>
            <a:r>
              <a:rPr lang="el-GR" sz="1600" b="1" dirty="0" smtClean="0"/>
              <a:t>[</a:t>
            </a:r>
            <a:r>
              <a:rPr lang="el-GR" sz="1600" dirty="0" smtClean="0"/>
              <a:t>λ </a:t>
            </a:r>
            <a:r>
              <a:rPr lang="el-GR" sz="1600" b="1" dirty="0" smtClean="0"/>
              <a:t>-</a:t>
            </a:r>
            <a:r>
              <a:rPr lang="el-GR" sz="1600" dirty="0" smtClean="0"/>
              <a:t> 1</a:t>
            </a:r>
            <a:r>
              <a:rPr lang="el-GR" sz="1600" b="1" dirty="0" smtClean="0"/>
              <a:t>]</a:t>
            </a:r>
            <a:r>
              <a:rPr lang="el-GR" sz="1600" dirty="0" smtClean="0"/>
              <a:t> </a:t>
            </a:r>
            <a:endParaRPr lang="el-GR" sz="1600" dirty="0" smtClean="0"/>
          </a:p>
          <a:p>
            <a:pPr marL="180000" indent="0" defTabSz="360000">
              <a:spcBef>
                <a:spcPts val="0"/>
              </a:spcBef>
              <a:buNone/>
            </a:pPr>
            <a:r>
              <a:rPr lang="el-GR" sz="1600" dirty="0" smtClean="0"/>
              <a:t>				Ονόματα</a:t>
            </a:r>
            <a:r>
              <a:rPr lang="el-GR" sz="1600" b="1" dirty="0" smtClean="0"/>
              <a:t>[</a:t>
            </a:r>
            <a:r>
              <a:rPr lang="el-GR" sz="1600" dirty="0" smtClean="0"/>
              <a:t>λ</a:t>
            </a:r>
            <a:r>
              <a:rPr lang="el-GR" sz="1600" dirty="0" smtClean="0"/>
              <a:t> </a:t>
            </a:r>
            <a:r>
              <a:rPr lang="el-GR" sz="1600" b="1" dirty="0" smtClean="0"/>
              <a:t>-</a:t>
            </a:r>
            <a:r>
              <a:rPr lang="el-GR" sz="1600" dirty="0" smtClean="0"/>
              <a:t> 1</a:t>
            </a:r>
            <a:r>
              <a:rPr lang="el-GR" sz="1600" b="1" dirty="0" smtClean="0"/>
              <a:t>]</a:t>
            </a:r>
            <a:r>
              <a:rPr lang="el-GR" sz="1600" dirty="0" smtClean="0"/>
              <a:t> </a:t>
            </a:r>
            <a:r>
              <a:rPr lang="el-GR" sz="1600" b="1" dirty="0" smtClean="0">
                <a:sym typeface="Wingdings" pitchFamily="2" charset="2"/>
              </a:rPr>
              <a:t></a:t>
            </a:r>
            <a:r>
              <a:rPr lang="el-GR" sz="1600" dirty="0" smtClean="0"/>
              <a:t> Ονόματα</a:t>
            </a:r>
            <a:r>
              <a:rPr lang="el-GR" sz="1600" b="1" dirty="0" smtClean="0"/>
              <a:t>[</a:t>
            </a:r>
            <a:r>
              <a:rPr lang="el-GR" sz="1600" dirty="0" smtClean="0"/>
              <a:t>λ</a:t>
            </a:r>
            <a:r>
              <a:rPr lang="el-GR" sz="1600" b="1" dirty="0" smtClean="0"/>
              <a:t>]</a:t>
            </a:r>
            <a:r>
              <a:rPr lang="el-GR" sz="1600" dirty="0" smtClean="0"/>
              <a:t> </a:t>
            </a:r>
            <a:endParaRPr lang="el-GR" sz="1600" dirty="0" smtClean="0"/>
          </a:p>
          <a:p>
            <a:pPr marL="180000" indent="0" defTabSz="360000">
              <a:spcBef>
                <a:spcPts val="0"/>
              </a:spcBef>
              <a:buNone/>
            </a:pPr>
            <a:r>
              <a:rPr lang="el-GR" sz="1600" dirty="0" smtClean="0"/>
              <a:t>				Ονόματα</a:t>
            </a:r>
            <a:r>
              <a:rPr lang="el-GR" sz="1600" b="1" dirty="0" smtClean="0"/>
              <a:t>[</a:t>
            </a:r>
            <a:r>
              <a:rPr lang="el-GR" sz="1600" dirty="0" smtClean="0"/>
              <a:t>λ</a:t>
            </a:r>
            <a:r>
              <a:rPr lang="el-GR" sz="1600" b="1" dirty="0" smtClean="0"/>
              <a:t>]</a:t>
            </a:r>
            <a:r>
              <a:rPr lang="el-GR" sz="1600" dirty="0" smtClean="0"/>
              <a:t> </a:t>
            </a:r>
            <a:r>
              <a:rPr lang="el-GR" sz="1600" b="1" dirty="0" smtClean="0">
                <a:sym typeface="Wingdings" pitchFamily="2" charset="2"/>
              </a:rPr>
              <a:t></a:t>
            </a:r>
            <a:r>
              <a:rPr lang="el-GR" sz="1600" dirty="0" smtClean="0"/>
              <a:t> </a:t>
            </a:r>
            <a:r>
              <a:rPr lang="el-GR" sz="1600" dirty="0" smtClean="0"/>
              <a:t>όνομα</a:t>
            </a:r>
          </a:p>
          <a:p>
            <a:pPr marL="180000" indent="0" defTabSz="360000">
              <a:spcBef>
                <a:spcPts val="0"/>
              </a:spcBef>
              <a:buNone/>
            </a:pPr>
            <a:r>
              <a:rPr lang="el-GR" sz="1600" b="1" dirty="0" smtClean="0"/>
              <a:t>			ΤΕΛΟΣ_ΑΝ</a:t>
            </a:r>
          </a:p>
          <a:p>
            <a:pPr marL="180000" indent="0" defTabSz="360000">
              <a:spcBef>
                <a:spcPts val="0"/>
              </a:spcBef>
              <a:buNone/>
            </a:pPr>
            <a:r>
              <a:rPr lang="el-GR" sz="1600" b="1" dirty="0" smtClean="0"/>
              <a:t>		ΤΕΛΟΣ_ΕΠΑΝΑΛΗΨΗΣ</a:t>
            </a:r>
          </a:p>
          <a:p>
            <a:pPr marL="180000" indent="0" defTabSz="360000">
              <a:spcBef>
                <a:spcPts val="0"/>
              </a:spcBef>
              <a:buNone/>
            </a:pPr>
            <a:r>
              <a:rPr lang="el-GR" sz="1600" b="1" dirty="0" smtClean="0"/>
              <a:t>	ΤΕΛΟΣ_ΕΠΑΝΑΛΗΨΗΣ</a:t>
            </a:r>
          </a:p>
          <a:p>
            <a:pPr marL="180000" indent="0" defTabSz="360000">
              <a:spcBef>
                <a:spcPts val="0"/>
              </a:spcBef>
              <a:buNone/>
            </a:pPr>
            <a:r>
              <a:rPr lang="el-GR" sz="1600" b="1" dirty="0" smtClean="0"/>
              <a:t>ΤΕΛΟΣ_ΔΙΑΔΙΚΑΣΙΑΣ</a:t>
            </a:r>
            <a:r>
              <a:rPr lang="el-GR" sz="1600" dirty="0" smtClean="0"/>
              <a:t> </a:t>
            </a:r>
            <a:endParaRPr lang="el-GR" sz="1600" dirty="0"/>
          </a:p>
        </p:txBody>
      </p:sp>
      <p:sp>
        <p:nvSpPr>
          <p:cNvPr id="4" name="3 - Θέση ημερομηνίας"/>
          <p:cNvSpPr>
            <a:spLocks noGrp="1"/>
          </p:cNvSpPr>
          <p:nvPr>
            <p:ph type="dt" sz="half" idx="10"/>
          </p:nvPr>
        </p:nvSpPr>
        <p:spPr/>
        <p:txBody>
          <a:bodyPr/>
          <a:lstStyle/>
          <a:p>
            <a:pPr algn="r" rtl="0" fontAlgn="base">
              <a:spcBef>
                <a:spcPct val="0"/>
              </a:spcBef>
              <a:spcAft>
                <a:spcPct val="0"/>
              </a:spcAft>
            </a:pPr>
            <a:fld id="{CC7E6A9F-FB6C-4A39-B2C1-89057C7FF1A2}" type="datetime1">
              <a:rPr lang="el-GR" sz="1200" kern="1200" smtClean="0">
                <a:solidFill>
                  <a:srgbClr val="E7DEC9">
                    <a:shade val="50000"/>
                    <a:satMod val="200000"/>
                  </a:srgbClr>
                </a:solidFill>
                <a:latin typeface="Garamond" pitchFamily="18" charset="0"/>
                <a:ea typeface="+mn-ea"/>
                <a:cs typeface="+mn-cs"/>
              </a:rPr>
              <a:t>2/4/2009</a:t>
            </a:fld>
            <a:endParaRPr lang="el-GR" sz="1200" kern="1200">
              <a:solidFill>
                <a:srgbClr val="E7DEC9">
                  <a:shade val="50000"/>
                  <a:satMod val="200000"/>
                </a:srgbClr>
              </a:solidFill>
              <a:latin typeface="Garamond" pitchFamily="18" charset="0"/>
              <a:ea typeface="+mn-ea"/>
              <a:cs typeface="+mn-cs"/>
            </a:endParaRPr>
          </a:p>
        </p:txBody>
      </p:sp>
      <p:sp>
        <p:nvSpPr>
          <p:cNvPr id="5" name="4 - Θέση υποσέλιδου"/>
          <p:cNvSpPr>
            <a:spLocks noGrp="1"/>
          </p:cNvSpPr>
          <p:nvPr>
            <p:ph type="ftr" sz="quarter" idx="11"/>
          </p:nvPr>
        </p:nvSpPr>
        <p:spPr/>
        <p:txBody>
          <a:bodyPr/>
          <a:lstStyle/>
          <a:p>
            <a:pPr algn="l" rtl="0" fontAlgn="base">
              <a:spcBef>
                <a:spcPct val="0"/>
              </a:spcBef>
              <a:spcAft>
                <a:spcPct val="0"/>
              </a:spcAft>
            </a:pPr>
            <a:r>
              <a:rPr lang="el-GR" sz="1200" kern="1200" smtClean="0">
                <a:solidFill>
                  <a:srgbClr val="E7DEC9">
                    <a:shade val="50000"/>
                    <a:satMod val="200000"/>
                  </a:srgbClr>
                </a:solidFill>
                <a:latin typeface="Garamond" pitchFamily="18" charset="0"/>
                <a:ea typeface="+mn-ea"/>
                <a:cs typeface="+mn-cs"/>
              </a:rPr>
              <a:t>3ο Γενικό Λύκειο Κοζάνης</a:t>
            </a:r>
            <a:endParaRPr lang="el-GR" sz="1200" kern="1200">
              <a:solidFill>
                <a:srgbClr val="E7DEC9">
                  <a:shade val="50000"/>
                  <a:satMod val="200000"/>
                </a:srgbClr>
              </a:solidFill>
              <a:latin typeface="Garamond" pitchFamily="18" charset="0"/>
              <a:ea typeface="+mn-ea"/>
              <a:cs typeface="+mn-cs"/>
            </a:endParaRPr>
          </a:p>
        </p:txBody>
      </p:sp>
      <p:sp>
        <p:nvSpPr>
          <p:cNvPr id="6" name="5 - Θέση αριθμού διαφάνειας"/>
          <p:cNvSpPr>
            <a:spLocks noGrp="1"/>
          </p:cNvSpPr>
          <p:nvPr>
            <p:ph type="sldNum" sz="quarter" idx="12"/>
          </p:nvPr>
        </p:nvSpPr>
        <p:spPr/>
        <p:txBody>
          <a:bodyPr/>
          <a:lstStyle/>
          <a:p>
            <a:pPr algn="ctr" rtl="0" fontAlgn="base">
              <a:spcBef>
                <a:spcPct val="0"/>
              </a:spcBef>
              <a:spcAft>
                <a:spcPct val="0"/>
              </a:spcAft>
            </a:pPr>
            <a:fld id="{F5C43B15-8A0A-4084-8922-4A4C91BD5933}" type="slidenum">
              <a:rPr lang="el-GR" sz="1200" kern="1200" smtClean="0">
                <a:solidFill>
                  <a:srgbClr val="E7DEC9">
                    <a:shade val="50000"/>
                    <a:satMod val="200000"/>
                  </a:srgbClr>
                </a:solidFill>
                <a:latin typeface="Garamond" pitchFamily="18" charset="0"/>
                <a:ea typeface="+mn-ea"/>
                <a:cs typeface="+mn-cs"/>
              </a:rPr>
              <a:pPr algn="ctr" rtl="0" fontAlgn="base">
                <a:spcBef>
                  <a:spcPct val="0"/>
                </a:spcBef>
                <a:spcAft>
                  <a:spcPct val="0"/>
                </a:spcAft>
              </a:pPr>
              <a:t>35</a:t>
            </a:fld>
            <a:endParaRPr lang="el-GR" sz="1200" kern="1200">
              <a:solidFill>
                <a:srgbClr val="E7DEC9">
                  <a:shade val="50000"/>
                  <a:satMod val="200000"/>
                </a:srgbClr>
              </a:solidFill>
              <a:latin typeface="Garamond" pitchFamily="18"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xEl>
                                              <p:pRg st="5" end="5"/>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xEl>
                                              <p:pRg st="18" end="18"/>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
                                            <p:txEl>
                                              <p:pRg st="17" end="1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xEl>
                                              <p:pRg st="7" end="7"/>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9">
                                            <p:txEl>
                                              <p:pRg st="16" end="16"/>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9">
                                            <p:txEl>
                                              <p:pRg st="8" end="8"/>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9">
                                            <p:txEl>
                                              <p:pRg st="15" end="15"/>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9">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9">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9">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9">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9">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9">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Ηλιοστάσιο">
  <a:themeElements>
    <a:clrScheme name="Ηλιοστάσιο">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Ηλιοστάσιο">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Ηλιοστάσιο">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187</TotalTime>
  <Words>1361</Words>
  <Application>Microsoft Office PowerPoint</Application>
  <PresentationFormat>Προβολή στην οθόνη (4:3)</PresentationFormat>
  <Paragraphs>629</Paragraphs>
  <Slides>35</Slides>
  <Notes>1</Notes>
  <HiddenSlides>3</HiddenSlides>
  <MMClips>0</MMClips>
  <ScaleCrop>false</ScaleCrop>
  <HeadingPairs>
    <vt:vector size="4" baseType="variant">
      <vt:variant>
        <vt:lpstr>Θέμα</vt:lpstr>
      </vt:variant>
      <vt:variant>
        <vt:i4>1</vt:i4>
      </vt:variant>
      <vt:variant>
        <vt:lpstr>Τίτλοι διαφανειών</vt:lpstr>
      </vt:variant>
      <vt:variant>
        <vt:i4>35</vt:i4>
      </vt:variant>
    </vt:vector>
  </HeadingPairs>
  <TitlesOfParts>
    <vt:vector size="36" baseType="lpstr">
      <vt:lpstr>Ηλιοστάσιο</vt:lpstr>
      <vt:lpstr>Υποπρογράμματα</vt:lpstr>
      <vt:lpstr>2005 Θέμα 2ο </vt:lpstr>
      <vt:lpstr>2005 Θέμα 3ο (επαναληπτικές)</vt:lpstr>
      <vt:lpstr>2005 Θέμα 3ο (επαναληπτικές)</vt:lpstr>
      <vt:lpstr>2005 Θέμα 3ο (επαναληπτικές)</vt:lpstr>
      <vt:lpstr>2005 Θέμα 3ο (επαναληπτικές)</vt:lpstr>
      <vt:lpstr>Διαφάνεια 7</vt:lpstr>
      <vt:lpstr>2006 Θέμα 2ο (επαναληπτικές)</vt:lpstr>
      <vt:lpstr>2006 Θέμα 3ο (επαναληπτικές)</vt:lpstr>
      <vt:lpstr>2006 Θέμα 3ο (επαναληπτικές)</vt:lpstr>
      <vt:lpstr>2006 Θέμα 3ο (επαναληπτικές)</vt:lpstr>
      <vt:lpstr>2006 Θέμα 3ο (επαναληπτικές)</vt:lpstr>
      <vt:lpstr>2006 Θέμα 3ο (επαναληπτικές)</vt:lpstr>
      <vt:lpstr>2006 Θέμα 3ο (επαναληπτικές)</vt:lpstr>
      <vt:lpstr>2006 Θέμα 3ο (επαναληπτικές)</vt:lpstr>
      <vt:lpstr>Διαφάνεια 16</vt:lpstr>
      <vt:lpstr>Διαφάνεια 17</vt:lpstr>
      <vt:lpstr>2007 Θέμα 2ο </vt:lpstr>
      <vt:lpstr>2007 Θέμα 4ο (επαναληπτικές)</vt:lpstr>
      <vt:lpstr>2007 Θέμα 4ο (επαναληπτικές)</vt:lpstr>
      <vt:lpstr>2007 Θέμα 4ο (επαναληπτικές)</vt:lpstr>
      <vt:lpstr>Υπολογισμός μέσης ημερήσιας παραγωγής</vt:lpstr>
      <vt:lpstr>Υπολογισμός ετήσιου μέσου όρου</vt:lpstr>
      <vt:lpstr>Εύρεση 3ου κατά σειρά μήνα</vt:lpstr>
      <vt:lpstr>2007 Θέμα 4ο (επαναληπτικές)</vt:lpstr>
      <vt:lpstr>Διαφάνεια 26</vt:lpstr>
      <vt:lpstr>2008 Θέμα 3ο </vt:lpstr>
      <vt:lpstr>2008 Θέμα 3ο </vt:lpstr>
      <vt:lpstr>2008 Θέμα 3ο </vt:lpstr>
      <vt:lpstr>Διαφάνεια 30</vt:lpstr>
      <vt:lpstr>2008 Θέμα 4ο (επαναληπτικές)</vt:lpstr>
      <vt:lpstr>2008 Θέμα 4ο (επαναληπτικές)</vt:lpstr>
      <vt:lpstr>Διαφάνεια 33</vt:lpstr>
      <vt:lpstr>2008 Θέμα 4ο (επαναληπτικές)</vt:lpstr>
      <vt:lpstr>2008 Θέμα 4ο (επαναληπτικές)</vt:lpstr>
    </vt:vector>
  </TitlesOfParts>
  <Company>3ο Γενικό Λύκειο Κοζάνης</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Διαφάνεια 1</dc:title>
  <dc:creator>Δημήτρης Δαλαγιώργος</dc:creator>
  <cp:lastModifiedBy>Δημήτρης Δαλαγιώργος</cp:lastModifiedBy>
  <cp:revision>59</cp:revision>
  <dcterms:created xsi:type="dcterms:W3CDTF">2009-04-02T07:59:25Z</dcterms:created>
  <dcterms:modified xsi:type="dcterms:W3CDTF">2009-04-02T18:02:34Z</dcterms:modified>
</cp:coreProperties>
</file>