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61" r:id="rId4"/>
    <p:sldId id="258" r:id="rId5"/>
    <p:sldId id="259" r:id="rId6"/>
    <p:sldId id="264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0F85"/>
    <a:srgbClr val="00CCFF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34624-D3E4-4ECE-B5F5-81333250A2D1}" type="datetimeFigureOut">
              <a:rPr lang="el-GR" smtClean="0"/>
              <a:pPr/>
              <a:t>6/6/2020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78D7BF-CAA2-47D4-B931-590EC523CBD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0EAC748-BF24-4745-A742-7ACC707971D3}" type="datetime1">
              <a:rPr lang="en-US" smtClean="0"/>
              <a:pPr/>
              <a:t>6/6/2020</a:t>
            </a:fld>
            <a:endParaRPr lang="en-US" dirty="0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 dirty="0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- Ορθογώνιο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- Ορθογώνιο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- Ευθεία γραμμή σύνδεσης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- Ευθεία γραμμή σύνδεσης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- Ευθεία γραμμή σύνδεσης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- Ορθογώνιο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- Έλλειψη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Έλλειψη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- Έλλειψη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- Έλλειψη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- Έλλειψη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A7D72B6D-142A-48CD-A64C-B98D4046F587}" type="datetime1">
              <a:rPr lang="en-US" smtClean="0"/>
              <a:pPr algn="r" eaLnBrk="1" latinLnBrk="0" hangingPunct="1"/>
              <a:t>6/6/2020</a:t>
            </a:fld>
            <a:endParaRPr lang="en-US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7F23DA3-0579-4CA2-BD0C-0337C1AADCC0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9" name="8 - Ορθογώνιο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- Ευθεία γραμμή σύνδεσης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- Ευθεία γραμμή σύνδεσης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- Ορθογώνιο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- Έλλειψη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- Έλλειψη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- Έλλειψη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- Έλλειψη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Έλλειψη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- Ευθεία γραμμή σύνδεσης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CFA7F-633A-40FF-8D65-2F6976B771F2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425A9-0F84-49EA-B1EF-CC0F8B772CF1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2" name="11 - Θέση κειμένου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4" name="13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E0C40280-A74E-4F6D-A7E9-4C8F43232325}" type="datetime1">
              <a:rPr lang="en-US" smtClean="0"/>
              <a:pPr algn="r" eaLnBrk="1" latinLnBrk="0" hangingPunct="1"/>
              <a:t>6/6/2020</a:t>
            </a:fld>
            <a:endParaRPr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D152-1966-4631-9C2B-42091DE28885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Περιεχόμενο με λεζάντ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- Θέση περιεχομένου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1" name="20 - Θέση ημερομηνίας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7237442E-9D3C-4297-9EC0-AA9EEEFBCA36}" type="datetime1">
              <a:rPr lang="en-US" smtClean="0"/>
              <a:pPr algn="r" eaLnBrk="1" latinLnBrk="0" hangingPunct="1"/>
              <a:t>6/6/2020</a:t>
            </a:fld>
            <a:endParaRPr lang="en-US" dirty="0"/>
          </a:p>
        </p:txBody>
      </p:sp>
      <p:sp>
        <p:nvSpPr>
          <p:cNvPr id="22" name="21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3" name="22 - Θέση υποσέλιδου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- Ευθεία γραμμή σύνδεσης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- Ευθεία γραμμή σύνδεσης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2477E05B-F25E-4B45-A808-088D36B8D0C2}" type="datetime1">
              <a:rPr lang="en-US" smtClean="0"/>
              <a:pPr algn="r" eaLnBrk="1" latinLnBrk="0" hangingPunct="1"/>
              <a:t>6/6/2020</a:t>
            </a:fld>
            <a:endParaRPr lang="en-US"/>
          </a:p>
        </p:txBody>
      </p:sp>
      <p:sp>
        <p:nvSpPr>
          <p:cNvPr id="18" name="17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1" name="20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28643-8D4A-4BA4-8941-7141D6174B97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BA4E3-ADEE-4843-840D-C9CC3924A760}" type="datetime1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l-GR" smtClean="0"/>
              <a:t>Χρυσάνθου Μαρία- Ισμήνη   Ιούνιος 2020</a:t>
            </a:r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9CFAD54D-21A3-4998-B043-9171C3788948}" type="datetime1">
              <a:rPr lang="en-US" smtClean="0"/>
              <a:pPr algn="r" eaLnBrk="1" latinLnBrk="0" hangingPunct="1"/>
              <a:t>6/6/2020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l" eaLnBrk="1" latinLnBrk="0" hangingPunct="1"/>
            <a:r>
              <a:rPr kumimoji="0" lang="el-GR" smtClean="0">
                <a:solidFill>
                  <a:schemeClr val="tx2"/>
                </a:solidFill>
              </a:rPr>
              <a:t>Χρυσάνθου Μαρία- Ισμήνη   Ιούνιος 2020</a:t>
            </a:r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Ορθογώνιο"/>
          <p:cNvSpPr/>
          <p:nvPr/>
        </p:nvSpPr>
        <p:spPr>
          <a:xfrm>
            <a:off x="2786050" y="2214554"/>
            <a:ext cx="478634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800" b="1" dirty="0" smtClean="0">
                <a:solidFill>
                  <a:srgbClr val="336600"/>
                </a:solidFill>
              </a:rPr>
              <a:t>Τα ζητούμενα ανάπτυξης θεωρίας στις πανελλαδικές εξετάσεις του ΑΕΠΠ</a:t>
            </a:r>
            <a:br>
              <a:rPr lang="el-GR" sz="2800" b="1" dirty="0" smtClean="0">
                <a:solidFill>
                  <a:srgbClr val="336600"/>
                </a:solidFill>
              </a:rPr>
            </a:br>
            <a:r>
              <a:rPr lang="el-GR" sz="2800" b="1" dirty="0" smtClean="0">
                <a:solidFill>
                  <a:srgbClr val="336600"/>
                </a:solidFill>
              </a:rPr>
              <a:t/>
            </a:r>
            <a:br>
              <a:rPr lang="el-GR" sz="2800" b="1" dirty="0" smtClean="0">
                <a:solidFill>
                  <a:srgbClr val="336600"/>
                </a:solidFill>
              </a:rPr>
            </a:br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σχολικά έτη 2000-2019</a:t>
            </a:r>
            <a:r>
              <a:rPr lang="el-GR" dirty="0" smtClean="0"/>
              <a:t/>
            </a:r>
            <a:br>
              <a:rPr lang="el-GR" dirty="0" smtClean="0"/>
            </a:br>
            <a:endParaRPr lang="el-GR" dirty="0"/>
          </a:p>
        </p:txBody>
      </p:sp>
      <p:sp>
        <p:nvSpPr>
          <p:cNvPr id="5" name="4 - TextBox"/>
          <p:cNvSpPr txBox="1"/>
          <p:nvPr/>
        </p:nvSpPr>
        <p:spPr>
          <a:xfrm>
            <a:off x="4071934" y="5857892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Επιμέλεια : 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  <a:p>
            <a:pPr algn="ctr"/>
            <a:r>
              <a:rPr lang="el-GR" sz="1200" i="1" dirty="0" smtClean="0"/>
              <a:t>Ιούνιος 2020</a:t>
            </a:r>
            <a:endParaRPr lang="el-GR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428604"/>
            <a:ext cx="7467600" cy="631844"/>
          </a:xfrm>
        </p:spPr>
        <p:txBody>
          <a:bodyPr>
            <a:normAutofit fontScale="90000"/>
          </a:bodyPr>
          <a:lstStyle/>
          <a:p>
            <a:pPr algn="ctr"/>
            <a:r>
              <a:rPr lang="el-GR" b="1" dirty="0" err="1" smtClean="0">
                <a:solidFill>
                  <a:srgbClr val="336600"/>
                </a:solidFill>
              </a:rPr>
              <a:t>Μοναδεσ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ανα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σχολικο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ετοσ</a:t>
            </a:r>
            <a:r>
              <a:rPr lang="el-GR" b="1" dirty="0" smtClean="0">
                <a:solidFill>
                  <a:srgbClr val="336600"/>
                </a:solidFill>
              </a:rPr>
              <a:t/>
            </a:r>
            <a:br>
              <a:rPr lang="el-GR" b="1" dirty="0" smtClean="0">
                <a:solidFill>
                  <a:srgbClr val="336600"/>
                </a:solidFill>
              </a:rPr>
            </a:br>
            <a:r>
              <a:rPr lang="el-GR" b="1" dirty="0" err="1" smtClean="0">
                <a:solidFill>
                  <a:srgbClr val="336600"/>
                </a:solidFill>
              </a:rPr>
              <a:t>εξετασεισ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ιουνιου</a:t>
            </a:r>
            <a:endParaRPr lang="el-GR" b="1" dirty="0">
              <a:solidFill>
                <a:srgbClr val="3366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1071538" y="1714488"/>
            <a:ext cx="2971792" cy="4873752"/>
          </a:xfrm>
        </p:spPr>
        <p:txBody>
          <a:bodyPr>
            <a:normAutofit/>
          </a:bodyPr>
          <a:lstStyle/>
          <a:p>
            <a:r>
              <a:rPr lang="el-GR" sz="2000" dirty="0" smtClean="0"/>
              <a:t>2000</a:t>
            </a:r>
            <a:r>
              <a:rPr lang="en-US" sz="2000" dirty="0" smtClean="0"/>
              <a:t>  </a:t>
            </a:r>
            <a:r>
              <a:rPr lang="el-GR" sz="2000" dirty="0" smtClean="0"/>
              <a:t>8 </a:t>
            </a:r>
            <a:r>
              <a:rPr lang="el-GR" sz="2000" dirty="0" err="1" smtClean="0"/>
              <a:t>μον</a:t>
            </a:r>
            <a:r>
              <a:rPr lang="el-GR" sz="2000" dirty="0" smtClean="0"/>
              <a:t> 	</a:t>
            </a:r>
          </a:p>
          <a:p>
            <a:r>
              <a:rPr lang="el-GR" sz="2000" dirty="0" smtClean="0"/>
              <a:t>2001  8 </a:t>
            </a:r>
            <a:r>
              <a:rPr lang="el-GR" sz="2000" dirty="0" err="1" smtClean="0"/>
              <a:t>μον</a:t>
            </a:r>
            <a:r>
              <a:rPr lang="el-GR" sz="2000" dirty="0" smtClean="0"/>
              <a:t> </a:t>
            </a:r>
          </a:p>
          <a:p>
            <a:r>
              <a:rPr lang="el-GR" sz="2000" dirty="0" smtClean="0"/>
              <a:t>2002  </a:t>
            </a:r>
            <a:r>
              <a:rPr lang="el-GR" sz="2000" b="1" dirty="0" smtClean="0">
                <a:solidFill>
                  <a:srgbClr val="FF0000"/>
                </a:solidFill>
              </a:rPr>
              <a:t>36 </a:t>
            </a:r>
            <a:r>
              <a:rPr lang="el-GR" sz="2000" b="1" dirty="0" err="1" smtClean="0">
                <a:solidFill>
                  <a:srgbClr val="FF0000"/>
                </a:solidFill>
              </a:rPr>
              <a:t>μον</a:t>
            </a:r>
            <a:endParaRPr lang="el-GR" sz="2000" b="1" dirty="0" smtClean="0">
              <a:solidFill>
                <a:srgbClr val="FF0000"/>
              </a:solidFill>
            </a:endParaRPr>
          </a:p>
          <a:p>
            <a:r>
              <a:rPr lang="el-GR" sz="2000" dirty="0" smtClean="0"/>
              <a:t>2003  20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2004  14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2005   5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2006</a:t>
            </a:r>
            <a:r>
              <a:rPr lang="en-US" sz="2000" dirty="0" smtClean="0"/>
              <a:t>   </a:t>
            </a:r>
            <a:r>
              <a:rPr lang="el-GR" sz="2000" dirty="0" smtClean="0"/>
              <a:t>9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2007  </a:t>
            </a:r>
            <a:r>
              <a:rPr lang="el-GR" sz="2000" b="1" dirty="0" smtClean="0">
                <a:solidFill>
                  <a:srgbClr val="FF0000"/>
                </a:solidFill>
              </a:rPr>
              <a:t> 5 </a:t>
            </a:r>
            <a:r>
              <a:rPr lang="el-GR" sz="2000" b="1" dirty="0" err="1" smtClean="0">
                <a:solidFill>
                  <a:srgbClr val="FF0000"/>
                </a:solidFill>
              </a:rPr>
              <a:t>μον</a:t>
            </a:r>
            <a:endParaRPr lang="el-GR" sz="2000" b="1" dirty="0" smtClean="0">
              <a:solidFill>
                <a:srgbClr val="FF0000"/>
              </a:solidFill>
            </a:endParaRPr>
          </a:p>
          <a:p>
            <a:r>
              <a:rPr lang="el-GR" sz="2000" dirty="0" smtClean="0"/>
              <a:t>2008   12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2009   6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2010   8 </a:t>
            </a:r>
            <a:r>
              <a:rPr lang="el-GR" sz="2000" dirty="0" err="1" smtClean="0"/>
              <a:t>μον</a:t>
            </a:r>
            <a:endParaRPr lang="el-GR" sz="2000" dirty="0"/>
          </a:p>
        </p:txBody>
      </p:sp>
      <p:sp>
        <p:nvSpPr>
          <p:cNvPr id="4" name="2 - Θέση περιεχομένου"/>
          <p:cNvSpPr txBox="1">
            <a:spLocks/>
          </p:cNvSpPr>
          <p:nvPr/>
        </p:nvSpPr>
        <p:spPr>
          <a:xfrm>
            <a:off x="4786314" y="1714488"/>
            <a:ext cx="285752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2011  12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2012   6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2013  11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2014  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12 </a:t>
            </a:r>
            <a:r>
              <a:rPr kumimoji="0" lang="el-GR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2015   9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 νέο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12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el-GR" sz="2000" baseline="0" dirty="0" smtClean="0"/>
              <a:t>2016</a:t>
            </a:r>
            <a:r>
              <a:rPr lang="el-GR" sz="2000" dirty="0" smtClean="0"/>
              <a:t> παλιό 10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2017  10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2018  10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2019   8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?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1500166" y="1214422"/>
            <a:ext cx="128753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l-GR" b="1" dirty="0" smtClean="0">
                <a:solidFill>
                  <a:srgbClr val="002060"/>
                </a:solidFill>
              </a:rPr>
              <a:t>2000-2010</a:t>
            </a:r>
            <a:endParaRPr lang="el-GR" b="1" dirty="0">
              <a:solidFill>
                <a:srgbClr val="00206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5143504" y="1214422"/>
            <a:ext cx="12747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l-GR" b="1" dirty="0" smtClean="0">
                <a:solidFill>
                  <a:srgbClr val="002060"/>
                </a:solidFill>
              </a:rPr>
              <a:t>2011-2020</a:t>
            </a:r>
            <a:endParaRPr lang="el-GR" b="1" dirty="0">
              <a:solidFill>
                <a:srgbClr val="002060"/>
              </a:solidFill>
            </a:endParaRPr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2</a:t>
            </a:fld>
            <a:endParaRPr kumimoji="0" lang="en-US"/>
          </a:p>
        </p:txBody>
      </p:sp>
      <p:sp>
        <p:nvSpPr>
          <p:cNvPr id="9" name="8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428604"/>
            <a:ext cx="7467600" cy="631844"/>
          </a:xfrm>
        </p:spPr>
        <p:txBody>
          <a:bodyPr>
            <a:normAutofit fontScale="90000"/>
          </a:bodyPr>
          <a:lstStyle/>
          <a:p>
            <a:pPr algn="ctr"/>
            <a:r>
              <a:rPr lang="el-GR" b="1" dirty="0" err="1" smtClean="0">
                <a:solidFill>
                  <a:srgbClr val="336600"/>
                </a:solidFill>
              </a:rPr>
              <a:t>Μοναδεσ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ανα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σχολικο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ετοσ</a:t>
            </a:r>
            <a:r>
              <a:rPr lang="el-GR" b="1" dirty="0" smtClean="0">
                <a:solidFill>
                  <a:srgbClr val="336600"/>
                </a:solidFill>
              </a:rPr>
              <a:t/>
            </a:r>
            <a:br>
              <a:rPr lang="el-GR" b="1" dirty="0" smtClean="0">
                <a:solidFill>
                  <a:srgbClr val="336600"/>
                </a:solidFill>
              </a:rPr>
            </a:br>
            <a:r>
              <a:rPr lang="el-GR" b="1" dirty="0" err="1" smtClean="0">
                <a:solidFill>
                  <a:srgbClr val="336600"/>
                </a:solidFill>
              </a:rPr>
              <a:t>επαναληπτικεσ</a:t>
            </a:r>
            <a:r>
              <a:rPr lang="el-GR" b="1" dirty="0" smtClean="0">
                <a:solidFill>
                  <a:srgbClr val="336600"/>
                </a:solidFill>
              </a:rPr>
              <a:t> </a:t>
            </a:r>
            <a:r>
              <a:rPr lang="el-GR" b="1" dirty="0" err="1" smtClean="0">
                <a:solidFill>
                  <a:srgbClr val="336600"/>
                </a:solidFill>
              </a:rPr>
              <a:t>εξετασεισ</a:t>
            </a:r>
            <a:endParaRPr lang="el-GR" b="1" dirty="0">
              <a:solidFill>
                <a:srgbClr val="3366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1428728" y="1714488"/>
            <a:ext cx="2971792" cy="4873752"/>
          </a:xfrm>
        </p:spPr>
        <p:txBody>
          <a:bodyPr>
            <a:normAutofit/>
          </a:bodyPr>
          <a:lstStyle/>
          <a:p>
            <a:r>
              <a:rPr lang="el-GR" sz="2000" dirty="0" smtClean="0"/>
              <a:t>2000</a:t>
            </a:r>
            <a:r>
              <a:rPr lang="en-US" sz="2000" dirty="0" smtClean="0"/>
              <a:t>  </a:t>
            </a:r>
            <a:r>
              <a:rPr lang="el-GR" sz="2000" dirty="0" smtClean="0"/>
              <a:t>15 </a:t>
            </a:r>
            <a:r>
              <a:rPr lang="el-GR" sz="2000" dirty="0" err="1" smtClean="0"/>
              <a:t>μον</a:t>
            </a:r>
            <a:r>
              <a:rPr lang="el-GR" sz="2000" dirty="0" smtClean="0"/>
              <a:t> 	</a:t>
            </a:r>
          </a:p>
          <a:p>
            <a:r>
              <a:rPr lang="el-GR" sz="2000" dirty="0" smtClean="0"/>
              <a:t>2001  14 </a:t>
            </a:r>
            <a:r>
              <a:rPr lang="el-GR" sz="2000" dirty="0" err="1" smtClean="0"/>
              <a:t>μον</a:t>
            </a:r>
            <a:r>
              <a:rPr lang="el-GR" sz="2000" dirty="0" smtClean="0"/>
              <a:t> </a:t>
            </a:r>
          </a:p>
          <a:p>
            <a:r>
              <a:rPr lang="el-GR" sz="2000" dirty="0" smtClean="0"/>
              <a:t>2002  10 </a:t>
            </a:r>
            <a:r>
              <a:rPr lang="el-GR" sz="2000" dirty="0" err="1" smtClean="0"/>
              <a:t>μον</a:t>
            </a:r>
            <a:r>
              <a:rPr lang="el-GR" sz="2000" dirty="0" smtClean="0"/>
              <a:t> </a:t>
            </a:r>
          </a:p>
          <a:p>
            <a:r>
              <a:rPr lang="el-GR" sz="2000" dirty="0" smtClean="0"/>
              <a:t>2003  </a:t>
            </a:r>
            <a:r>
              <a:rPr lang="el-GR" sz="2000" b="1" dirty="0" smtClean="0">
                <a:solidFill>
                  <a:srgbClr val="FF0000"/>
                </a:solidFill>
              </a:rPr>
              <a:t>16 </a:t>
            </a:r>
            <a:r>
              <a:rPr lang="el-GR" sz="2000" b="1" dirty="0" err="1" smtClean="0">
                <a:solidFill>
                  <a:srgbClr val="FF0000"/>
                </a:solidFill>
              </a:rPr>
              <a:t>μον</a:t>
            </a:r>
            <a:endParaRPr lang="el-GR" sz="2000" b="1" dirty="0" smtClean="0">
              <a:solidFill>
                <a:srgbClr val="FF0000"/>
              </a:solidFill>
            </a:endParaRPr>
          </a:p>
          <a:p>
            <a:r>
              <a:rPr lang="el-GR" sz="2000" dirty="0" smtClean="0"/>
              <a:t>2004   8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2005   9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2006   6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2007  13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2008    6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2009    5 </a:t>
            </a:r>
            <a:r>
              <a:rPr lang="el-GR" sz="2000" dirty="0" err="1" smtClean="0"/>
              <a:t>μον</a:t>
            </a:r>
            <a:endParaRPr lang="el-GR" sz="2000" dirty="0" smtClean="0"/>
          </a:p>
          <a:p>
            <a:r>
              <a:rPr lang="el-GR" sz="2000" dirty="0" smtClean="0"/>
              <a:t>2010   13 </a:t>
            </a:r>
            <a:r>
              <a:rPr lang="el-GR" sz="2000" dirty="0" err="1" smtClean="0"/>
              <a:t>μον</a:t>
            </a:r>
            <a:endParaRPr lang="el-GR" sz="2000" dirty="0"/>
          </a:p>
        </p:txBody>
      </p:sp>
      <p:sp>
        <p:nvSpPr>
          <p:cNvPr id="4" name="2 - Θέση περιεχομένου"/>
          <p:cNvSpPr txBox="1">
            <a:spLocks/>
          </p:cNvSpPr>
          <p:nvPr/>
        </p:nvSpPr>
        <p:spPr>
          <a:xfrm>
            <a:off x="4857752" y="1785926"/>
            <a:ext cx="321471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2011  6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2012  5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2013  6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2014 10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2015  6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2016 νέο 6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el-GR" sz="2000" dirty="0" smtClean="0"/>
              <a:t>2016 παλιό 10 </a:t>
            </a:r>
            <a:r>
              <a:rPr lang="el-GR" sz="2000" dirty="0" err="1" smtClean="0"/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2017  8 </a:t>
            </a:r>
            <a:r>
              <a:rPr kumimoji="0" lang="el-G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2018 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10 </a:t>
            </a:r>
            <a:r>
              <a:rPr kumimoji="0" lang="el-GR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2019   </a:t>
            </a:r>
            <a:r>
              <a:rPr kumimoji="0" lang="el-G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</a:t>
            </a:r>
            <a:r>
              <a:rPr kumimoji="0" lang="el-G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μον</a:t>
            </a:r>
            <a:endParaRPr kumimoji="0" lang="el-GR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</a:t>
            </a:r>
            <a:r>
              <a:rPr kumimoji="0" lang="el-G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?</a:t>
            </a:r>
            <a:endParaRPr kumimoji="0" lang="el-G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000232" y="1214422"/>
            <a:ext cx="128753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l-GR" b="1" dirty="0" smtClean="0">
                <a:solidFill>
                  <a:srgbClr val="002060"/>
                </a:solidFill>
              </a:rPr>
              <a:t>2000-2010</a:t>
            </a:r>
            <a:endParaRPr lang="el-GR" b="1" dirty="0">
              <a:solidFill>
                <a:srgbClr val="00206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5357818" y="1214422"/>
            <a:ext cx="12747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l-GR" b="1" dirty="0" smtClean="0">
                <a:solidFill>
                  <a:srgbClr val="002060"/>
                </a:solidFill>
              </a:rPr>
              <a:t>2011-2020</a:t>
            </a:r>
            <a:endParaRPr lang="el-GR" b="1" dirty="0">
              <a:solidFill>
                <a:srgbClr val="002060"/>
              </a:solidFill>
            </a:endParaRPr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3</a:t>
            </a:fld>
            <a:endParaRPr kumimoji="0" lang="en-US"/>
          </a:p>
        </p:txBody>
      </p:sp>
      <p:sp>
        <p:nvSpPr>
          <p:cNvPr id="9" name="8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1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2001 Ημερήσια επαναληπτικά : Να δοθούν </a:t>
            </a:r>
            <a:r>
              <a:rPr lang="el-GR" sz="1200" b="1" dirty="0" err="1" smtClean="0">
                <a:solidFill>
                  <a:srgbClr val="00CCFF"/>
                </a:solidFill>
              </a:rPr>
              <a:t>π.χ</a:t>
            </a:r>
            <a:r>
              <a:rPr lang="el-GR" sz="1200" b="1" dirty="0" smtClean="0">
                <a:solidFill>
                  <a:srgbClr val="00CCFF"/>
                </a:solidFill>
              </a:rPr>
              <a:t> για κάθε κατηγορία προβλημάτων (10)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2007 Ημερήσια επαναληπτικά : Να δοθούν </a:t>
            </a:r>
            <a:r>
              <a:rPr lang="el-GR" sz="1200" b="1" dirty="0" err="1" smtClean="0">
                <a:solidFill>
                  <a:srgbClr val="00CCFF"/>
                </a:solidFill>
              </a:rPr>
              <a:t>π.χ</a:t>
            </a:r>
            <a:r>
              <a:rPr lang="el-GR" sz="1200" b="1" dirty="0" smtClean="0">
                <a:solidFill>
                  <a:srgbClr val="00CCFF"/>
                </a:solidFill>
              </a:rPr>
              <a:t> με κριτήριο το είδος της επίλυσης(3)</a:t>
            </a:r>
          </a:p>
          <a:p>
            <a:r>
              <a:rPr lang="el-GR" sz="1200" dirty="0" smtClean="0"/>
              <a:t>2009 Ημερήσια : Παράγοντες κατανόησης προβλήματος </a:t>
            </a:r>
            <a:r>
              <a:rPr lang="el-GR" sz="1200" b="1" dirty="0" smtClean="0">
                <a:solidFill>
                  <a:srgbClr val="7030A0"/>
                </a:solidFill>
              </a:rPr>
              <a:t>( 4)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Ημερήσια επαναληπτικά : Να δοθούν </a:t>
            </a:r>
            <a:r>
              <a:rPr lang="el-GR" sz="1200" b="1" dirty="0" err="1" smtClean="0">
                <a:solidFill>
                  <a:srgbClr val="00CCFF"/>
                </a:solidFill>
              </a:rPr>
              <a:t>π.χ</a:t>
            </a:r>
            <a:r>
              <a:rPr lang="el-GR" sz="1200" b="1" dirty="0" smtClean="0">
                <a:solidFill>
                  <a:srgbClr val="00CCFF"/>
                </a:solidFill>
              </a:rPr>
              <a:t> για κάθε κατηγορία προβλημάτων (10)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2011 Ημερήσια επαναληπτικά: </a:t>
            </a:r>
            <a:r>
              <a:rPr lang="el-GR" sz="1200" b="1" dirty="0" smtClean="0">
                <a:solidFill>
                  <a:srgbClr val="00B0F0"/>
                </a:solidFill>
              </a:rPr>
              <a:t>Ορισμοί </a:t>
            </a:r>
            <a:r>
              <a:rPr lang="el-GR" sz="1200" b="1" dirty="0" err="1" smtClean="0">
                <a:solidFill>
                  <a:srgbClr val="00B0F0"/>
                </a:solidFill>
              </a:rPr>
              <a:t>επιλύσιμο</a:t>
            </a:r>
            <a:r>
              <a:rPr lang="el-GR" sz="1200" b="1" dirty="0" smtClean="0">
                <a:solidFill>
                  <a:srgbClr val="00B0F0"/>
                </a:solidFill>
              </a:rPr>
              <a:t>, υπολογιστικό, δομημένο πρόβλημα (</a:t>
            </a:r>
            <a:r>
              <a:rPr lang="el-GR" sz="1200" b="1" dirty="0" err="1" smtClean="0">
                <a:solidFill>
                  <a:srgbClr val="00B0F0"/>
                </a:solidFill>
              </a:rPr>
              <a:t>μον</a:t>
            </a:r>
            <a:r>
              <a:rPr lang="el-GR" sz="1200" b="1" dirty="0" smtClean="0">
                <a:solidFill>
                  <a:srgbClr val="00B0F0"/>
                </a:solidFill>
              </a:rPr>
              <a:t> 6)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2013 Ημερήσια επαναληπτικά: </a:t>
            </a:r>
            <a:r>
              <a:rPr lang="el-GR" sz="1200" b="1" dirty="0" smtClean="0">
                <a:solidFill>
                  <a:srgbClr val="00B0F0"/>
                </a:solidFill>
              </a:rPr>
              <a:t>Λόγοι ανάθεσης λύσης προβλήματος σε ΗΥ(</a:t>
            </a:r>
            <a:r>
              <a:rPr lang="el-GR" sz="1200" b="1" dirty="0" err="1" smtClean="0">
                <a:solidFill>
                  <a:srgbClr val="00B0F0"/>
                </a:solidFill>
              </a:rPr>
              <a:t>μον</a:t>
            </a:r>
            <a:r>
              <a:rPr lang="el-GR" sz="1200" b="1" dirty="0" smtClean="0">
                <a:solidFill>
                  <a:srgbClr val="00B0F0"/>
                </a:solidFill>
              </a:rPr>
              <a:t> 4)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2013 Ημερήσια επαναληπτικά: Στάδια αντιμετώπισης ενός προβλήματος (6)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2014 Ημερήσια επαναληπτικά: Ορισμός δομής (4)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2015 Ημερήσια επαναληπτικά : Να δοθούν </a:t>
            </a:r>
            <a:r>
              <a:rPr lang="el-GR" sz="1200" b="1" dirty="0" err="1" smtClean="0">
                <a:solidFill>
                  <a:srgbClr val="00CCFF"/>
                </a:solidFill>
              </a:rPr>
              <a:t>π.χ</a:t>
            </a:r>
            <a:r>
              <a:rPr lang="el-GR" sz="1200" b="1" dirty="0" smtClean="0">
                <a:solidFill>
                  <a:srgbClr val="00CCFF"/>
                </a:solidFill>
              </a:rPr>
              <a:t> με κριτήριο το είδος της επίλυσης(3)</a:t>
            </a: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dirty="0" smtClean="0"/>
          </a:p>
          <a:p>
            <a:endParaRPr lang="el-GR" dirty="0"/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428596" y="428604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2143108" y="4857760"/>
            <a:ext cx="407196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b="1" dirty="0" err="1" smtClean="0">
                <a:solidFill>
                  <a:srgbClr val="00CCFF"/>
                </a:solidFill>
              </a:rPr>
              <a:t>Μπλέ</a:t>
            </a:r>
            <a:r>
              <a:rPr lang="el-GR" b="1" dirty="0" smtClean="0">
                <a:solidFill>
                  <a:srgbClr val="00CCFF"/>
                </a:solidFill>
              </a:rPr>
              <a:t>: </a:t>
            </a:r>
            <a:r>
              <a:rPr lang="el-GR" dirty="0" smtClean="0"/>
              <a:t>εκτός ύλης</a:t>
            </a:r>
          </a:p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dirty="0" smtClean="0"/>
              <a:t>επαναληπτικές εξετάσεις</a:t>
            </a:r>
          </a:p>
          <a:p>
            <a:r>
              <a:rPr lang="el-GR" dirty="0" smtClean="0"/>
              <a:t>Μαύρο : Κανονικές εξετάσεις</a:t>
            </a:r>
          </a:p>
          <a:p>
            <a:r>
              <a:rPr lang="el-GR" b="1" dirty="0" smtClean="0">
                <a:solidFill>
                  <a:srgbClr val="A10F85"/>
                </a:solidFill>
              </a:rPr>
              <a:t>Σκούρο ροζ : </a:t>
            </a:r>
            <a:r>
              <a:rPr lang="el-GR" dirty="0" smtClean="0"/>
              <a:t>επανάληψη ζητούμενου</a:t>
            </a:r>
          </a:p>
        </p:txBody>
      </p:sp>
      <p:sp>
        <p:nvSpPr>
          <p:cNvPr id="8" name="7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4</a:t>
            </a:fld>
            <a:endParaRPr kumimoji="0" lang="en-US"/>
          </a:p>
        </p:txBody>
      </p:sp>
      <p:sp>
        <p:nvSpPr>
          <p:cNvPr id="10" name="9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2- 7 -8</a:t>
            </a:r>
          </a:p>
          <a:p>
            <a:r>
              <a:rPr lang="el-GR" sz="1200" dirty="0" smtClean="0"/>
              <a:t>2000 Ημερήσια : Τρόποι αναπαράστασης αλγορίθμων </a:t>
            </a:r>
            <a:r>
              <a:rPr lang="el-GR" sz="1200" b="1" dirty="0" smtClean="0">
                <a:solidFill>
                  <a:srgbClr val="7030A0"/>
                </a:solidFill>
              </a:rPr>
              <a:t>( 8)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2000 Ημερήσια επαναληπτικά : Σύνταξη τριών δομών επανάληψης (15) 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2001 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Ημερήσια επαναληπτικά : Αριθμητικοί τελεστές και προτεραιότητα  </a:t>
            </a:r>
            <a:r>
              <a:rPr lang="el-GR" sz="1200" b="1" dirty="0" smtClean="0">
                <a:solidFill>
                  <a:srgbClr val="7030A0"/>
                </a:solidFill>
              </a:rPr>
              <a:t>(4)</a:t>
            </a:r>
          </a:p>
          <a:p>
            <a:r>
              <a:rPr lang="el-GR" sz="1200" dirty="0" smtClean="0"/>
              <a:t>2005 Ημερήσια  : Κριτήρια αλγορίθμου ονομαστικά </a:t>
            </a:r>
            <a:r>
              <a:rPr lang="el-GR" sz="1200" b="1" dirty="0" smtClean="0">
                <a:solidFill>
                  <a:srgbClr val="7030A0"/>
                </a:solidFill>
              </a:rPr>
              <a:t>(5)</a:t>
            </a:r>
          </a:p>
          <a:p>
            <a:r>
              <a:rPr lang="el-GR" sz="1200" dirty="0" smtClean="0"/>
              <a:t>2010 Ημερήσια  : Να γράψετε τους τύπους μεταβλητών και να δώσετε ένα παράδειγμα απόδοσης σταθερής τιμής για κάθε ένα τύπο μεταβλητής </a:t>
            </a:r>
            <a:r>
              <a:rPr lang="el-GR" sz="1200" b="1" dirty="0" smtClean="0">
                <a:solidFill>
                  <a:srgbClr val="7030A0"/>
                </a:solidFill>
              </a:rPr>
              <a:t>(8)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2012 Ημερήσια επαναληπτικά : Ποια προβλήματα μπορεί να παρουσιαστούν αν χρησιμοποιηθεί η φυσική γλώσσα με βήματα σαν τρόπος αναπαράστασης ενός αλγορίθμου </a:t>
            </a:r>
            <a:r>
              <a:rPr lang="el-GR" sz="1200" b="1" dirty="0" smtClean="0">
                <a:solidFill>
                  <a:srgbClr val="7030A0"/>
                </a:solidFill>
              </a:rPr>
              <a:t>(5)</a:t>
            </a:r>
          </a:p>
          <a:p>
            <a:r>
              <a:rPr lang="el-GR" sz="1200" dirty="0" smtClean="0"/>
              <a:t>2014 Ημερήσια  : Κανόνες εμφωλευμένων βρόχων 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2015 Ημερήσια επαναληπτικά : Σύνταξη και λειτουργία 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Οσο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..επανάλαβε  </a:t>
            </a:r>
            <a:r>
              <a:rPr lang="el-GR" sz="1200" b="1" dirty="0" smtClean="0">
                <a:solidFill>
                  <a:srgbClr val="7030A0"/>
                </a:solidFill>
              </a:rPr>
              <a:t>(4)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2018 Ημερήσια επαναληπτικά : Σύνταξη τριών δομών επανάληψης (6) </a:t>
            </a: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>
              <a:solidFill>
                <a:srgbClr val="7030A0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428596" y="357166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143108" y="4857760"/>
            <a:ext cx="407196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b="1" dirty="0" err="1" smtClean="0">
                <a:solidFill>
                  <a:srgbClr val="00CCFF"/>
                </a:solidFill>
              </a:rPr>
              <a:t>Μπλέ</a:t>
            </a:r>
            <a:r>
              <a:rPr lang="el-GR" b="1" dirty="0" smtClean="0">
                <a:solidFill>
                  <a:srgbClr val="00CCFF"/>
                </a:solidFill>
              </a:rPr>
              <a:t>: </a:t>
            </a:r>
            <a:r>
              <a:rPr lang="el-GR" dirty="0" smtClean="0"/>
              <a:t>εκτός ύλης</a:t>
            </a:r>
          </a:p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dirty="0" smtClean="0"/>
              <a:t>επαναληπτικές εξετάσεις</a:t>
            </a:r>
          </a:p>
          <a:p>
            <a:r>
              <a:rPr lang="el-GR" dirty="0" smtClean="0"/>
              <a:t>Μαύρο : Κανονικές εξετάσεις</a:t>
            </a:r>
          </a:p>
          <a:p>
            <a:r>
              <a:rPr lang="el-GR" b="1" dirty="0" smtClean="0">
                <a:solidFill>
                  <a:srgbClr val="A10F85"/>
                </a:solidFill>
              </a:rPr>
              <a:t>Σκούρο ροζ : </a:t>
            </a:r>
            <a:r>
              <a:rPr lang="el-GR" dirty="0" smtClean="0"/>
              <a:t>επανάληψη ζητούμενου</a:t>
            </a:r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5</a:t>
            </a:fld>
            <a:endParaRPr kumimoji="0" lang="en-US"/>
          </a:p>
        </p:txBody>
      </p:sp>
      <p:sp>
        <p:nvSpPr>
          <p:cNvPr id="8" name="7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4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2008 Ημερήσια : Τυποποιημένες μεθόδους σχεδίασης αλγορίθμων (6)</a:t>
            </a: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>
              <a:solidFill>
                <a:srgbClr val="7030A0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500034" y="357166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143108" y="4857760"/>
            <a:ext cx="407196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b="1" dirty="0" err="1" smtClean="0">
                <a:solidFill>
                  <a:srgbClr val="00CCFF"/>
                </a:solidFill>
              </a:rPr>
              <a:t>Μπλέ</a:t>
            </a:r>
            <a:r>
              <a:rPr lang="el-GR" b="1" dirty="0" smtClean="0">
                <a:solidFill>
                  <a:srgbClr val="00CCFF"/>
                </a:solidFill>
              </a:rPr>
              <a:t>: </a:t>
            </a:r>
            <a:r>
              <a:rPr lang="el-GR" dirty="0" smtClean="0"/>
              <a:t>εκτός ύλης</a:t>
            </a:r>
          </a:p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dirty="0" smtClean="0"/>
              <a:t>επαναληπτικές εξετάσεις</a:t>
            </a:r>
          </a:p>
          <a:p>
            <a:r>
              <a:rPr lang="el-GR" dirty="0" smtClean="0"/>
              <a:t>Μαύρο : Κανονικές εξετάσεις</a:t>
            </a:r>
          </a:p>
          <a:p>
            <a:r>
              <a:rPr lang="el-GR" b="1" dirty="0" smtClean="0">
                <a:solidFill>
                  <a:srgbClr val="A10F85"/>
                </a:solidFill>
              </a:rPr>
              <a:t>Σκούρο ροζ : </a:t>
            </a:r>
            <a:r>
              <a:rPr lang="el-GR" dirty="0" smtClean="0"/>
              <a:t>επανάληψη ζητούμενου</a:t>
            </a:r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6</a:t>
            </a:fld>
            <a:endParaRPr kumimoji="0" lang="en-US"/>
          </a:p>
        </p:txBody>
      </p:sp>
      <p:sp>
        <p:nvSpPr>
          <p:cNvPr id="8" name="7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28596" y="928670"/>
            <a:ext cx="7467600" cy="55721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3-9</a:t>
            </a:r>
          </a:p>
          <a:p>
            <a:r>
              <a:rPr lang="el-GR" sz="1200" dirty="0" smtClean="0"/>
              <a:t>2001 Ημερήσια : Αλγόριθμος φυσαλίδας </a:t>
            </a:r>
            <a:r>
              <a:rPr lang="el-GR" sz="1200" b="1" dirty="0" smtClean="0">
                <a:solidFill>
                  <a:srgbClr val="7030A0"/>
                </a:solidFill>
              </a:rPr>
              <a:t>(15)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2002 Ημερήσια : Λειτουργίες (ονομαστικά) </a:t>
            </a:r>
            <a:r>
              <a:rPr lang="el-GR" sz="1200" b="1" dirty="0" smtClean="0">
                <a:solidFill>
                  <a:srgbClr val="A10F85"/>
                </a:solidFill>
              </a:rPr>
              <a:t>επί </a:t>
            </a:r>
            <a:r>
              <a:rPr lang="el-GR" sz="1200" b="1" dirty="0" smtClean="0">
                <a:solidFill>
                  <a:srgbClr val="A10F85"/>
                </a:solidFill>
              </a:rPr>
              <a:t>των δομών δεδομένων </a:t>
            </a:r>
            <a:r>
              <a:rPr lang="el-GR" sz="1200" b="1" dirty="0" smtClean="0">
                <a:solidFill>
                  <a:srgbClr val="7030A0"/>
                </a:solidFill>
              </a:rPr>
              <a:t>(8)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2003 Ημερήσια : Τέσσερις τυπικές επεξεργασίες πινάκων (4)</a:t>
            </a:r>
          </a:p>
          <a:p>
            <a:r>
              <a:rPr lang="el-GR" sz="1200" dirty="0" smtClean="0"/>
              <a:t>2004 Ημερήσια : Δύο μειονεκτήματα της χρήσης πινάκων </a:t>
            </a:r>
            <a:r>
              <a:rPr lang="el-GR" sz="1200" b="1" dirty="0" smtClean="0">
                <a:solidFill>
                  <a:srgbClr val="7030A0"/>
                </a:solidFill>
              </a:rPr>
              <a:t>(4)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2005 Ημερήσια επαναληπτικά : Πότε χρησιμοποιείται η σειριακή (6)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2007 Ημερήσια επαναληπτικά : Δύο βασικές λειτουργίες που δεν μπορούν να χρησιμοποιηθούν στους πίνακες και γιατί </a:t>
            </a:r>
            <a:r>
              <a:rPr lang="el-GR" sz="1200" b="1" dirty="0" smtClean="0">
                <a:solidFill>
                  <a:srgbClr val="7030A0"/>
                </a:solidFill>
              </a:rPr>
              <a:t>(4)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2008 Ημερήσια επαναληπτικά : Υλοποίηση στοίβας με τη βοήθεια μονοδιάστατου πίνακα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2010 Ημερήσια επαναληπτικά : Κύριες λειτουργίες στοίβας, υπερχείλιση (6)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2012 Ημερήσια επαναληπτικά : Κύριες λειτουργίες στοίβας, υπερχείλιση (6)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2013 Ημερήσια επαναληπτικά : Πότε χρησιμοποιείται η σειριακή (3)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2014 Ημερήσια επαναληπτικά : Ορισμός πίνακα </a:t>
            </a:r>
            <a:r>
              <a:rPr lang="el-GR" sz="1200" b="1" dirty="0" smtClean="0">
                <a:solidFill>
                  <a:srgbClr val="7030A0"/>
                </a:solidFill>
              </a:rPr>
              <a:t>(2)</a:t>
            </a:r>
          </a:p>
          <a:p>
            <a:pPr algn="just"/>
            <a:r>
              <a:rPr lang="el-GR" sz="1200" dirty="0" smtClean="0"/>
              <a:t>2015 Ημερήσια : πόσοι δείκτες απαιτούνται για την ουρά, τι δείχνει ο καθένας, ποιος δείκτης μεταβάλλεται κατά την εξαγωγή (6)</a:t>
            </a:r>
          </a:p>
          <a:p>
            <a:pPr algn="just"/>
            <a:r>
              <a:rPr lang="el-GR" sz="1200" b="1" dirty="0" smtClean="0">
                <a:solidFill>
                  <a:srgbClr val="00CCFF"/>
                </a:solidFill>
              </a:rPr>
              <a:t>2016 Ημερήσια Νέο : λίστες (6)</a:t>
            </a:r>
          </a:p>
          <a:p>
            <a:pPr algn="just"/>
            <a:r>
              <a:rPr lang="el-GR" sz="1200" b="1" dirty="0" smtClean="0">
                <a:solidFill>
                  <a:srgbClr val="A10F85"/>
                </a:solidFill>
              </a:rPr>
              <a:t>2016 παλιό Ημερήσια : τυπικές επεξεργασίες πινάκων (10)</a:t>
            </a:r>
          </a:p>
          <a:p>
            <a:pPr algn="just"/>
            <a:r>
              <a:rPr lang="el-GR" sz="1200" dirty="0" smtClean="0"/>
              <a:t>2017 Ημερήσια : ορισμός δομής δεδομένων (2)</a:t>
            </a:r>
          </a:p>
          <a:p>
            <a:pPr algn="just"/>
            <a:r>
              <a:rPr lang="el-GR" sz="1200" b="1" dirty="0" smtClean="0">
                <a:solidFill>
                  <a:srgbClr val="A10F85"/>
                </a:solidFill>
              </a:rPr>
              <a:t>2017 Ημερήσια : Ονομαστικά τέσσερις λειτουργίες </a:t>
            </a:r>
            <a:r>
              <a:rPr lang="el-GR" sz="1200" b="1" dirty="0" err="1" smtClean="0">
                <a:solidFill>
                  <a:srgbClr val="A10F85"/>
                </a:solidFill>
              </a:rPr>
              <a:t>επι</a:t>
            </a:r>
            <a:r>
              <a:rPr lang="el-GR" sz="1200" b="1" dirty="0" smtClean="0">
                <a:solidFill>
                  <a:srgbClr val="A10F85"/>
                </a:solidFill>
              </a:rPr>
              <a:t> των δομών δεδομένων (4)</a:t>
            </a:r>
          </a:p>
          <a:p>
            <a:pPr algn="just"/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2017 Ημερήσια  επαναληπτικά: Ποιοι αλγόριθμοι αναζήτησης υπάρχουν, ποιος είναι πιο αποδοτικός (4)</a:t>
            </a:r>
          </a:p>
          <a:p>
            <a:pPr algn="just"/>
            <a:r>
              <a:rPr lang="el-GR" sz="1200" dirty="0" smtClean="0"/>
              <a:t>2018 Ημερήσια : Τι ονομάζουμε στατική δομή δεδομένων και πώς υλοποιείται στη γλώσσα; </a:t>
            </a:r>
            <a:r>
              <a:rPr lang="el-GR" sz="1200" b="1" dirty="0" smtClean="0">
                <a:solidFill>
                  <a:srgbClr val="7030A0"/>
                </a:solidFill>
              </a:rPr>
              <a:t>(6 </a:t>
            </a:r>
            <a:r>
              <a:rPr lang="el-GR" sz="1200" b="1" dirty="0" err="1" smtClean="0">
                <a:solidFill>
                  <a:srgbClr val="7030A0"/>
                </a:solidFill>
              </a:rPr>
              <a:t>μον</a:t>
            </a:r>
            <a:r>
              <a:rPr lang="el-GR" sz="1200" b="1" dirty="0" smtClean="0">
                <a:solidFill>
                  <a:srgbClr val="7030A0"/>
                </a:solidFill>
              </a:rPr>
              <a:t>)</a:t>
            </a:r>
          </a:p>
          <a:p>
            <a:pPr algn="just"/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2018 Ημερήσιο επαναληπτικά: Δύο περιπτώσεις όπου συνιστάται η σειριακή αναζήτηση σε ταξινομημένο πίνακα (4) </a:t>
            </a:r>
          </a:p>
          <a:p>
            <a:pPr algn="just"/>
            <a:r>
              <a:rPr lang="el-GR" sz="1200" dirty="0" smtClean="0"/>
              <a:t>2019 Ημερήσιο : 4 από τις λειτουργίες που μπορούν να χρησιμοποιηθούν σε πίνακα (8)</a:t>
            </a:r>
          </a:p>
          <a:p>
            <a:pPr algn="just"/>
            <a:endParaRPr lang="el-GR" sz="1200" dirty="0" smtClean="0"/>
          </a:p>
          <a:p>
            <a:pPr algn="just"/>
            <a:endParaRPr lang="el-GR" sz="1200" dirty="0" smtClean="0"/>
          </a:p>
          <a:p>
            <a:endParaRPr lang="el-GR" sz="1200" b="1" dirty="0" smtClean="0">
              <a:solidFill>
                <a:srgbClr val="A10F85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>
              <a:solidFill>
                <a:srgbClr val="7030A0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428596" y="428604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5643570" y="1428736"/>
            <a:ext cx="3071834" cy="7694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sz="1100" b="1" dirty="0" err="1" smtClean="0">
                <a:solidFill>
                  <a:srgbClr val="00CCFF"/>
                </a:solidFill>
              </a:rPr>
              <a:t>Μπλέ</a:t>
            </a:r>
            <a:r>
              <a:rPr lang="el-GR" sz="1100" b="1" dirty="0" smtClean="0">
                <a:solidFill>
                  <a:srgbClr val="00CCFF"/>
                </a:solidFill>
              </a:rPr>
              <a:t>: </a:t>
            </a:r>
            <a:r>
              <a:rPr lang="el-GR" sz="1100" dirty="0" smtClean="0"/>
              <a:t>εκτός ύλης</a:t>
            </a:r>
          </a:p>
          <a:p>
            <a:r>
              <a:rPr lang="el-GR" sz="1100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sz="1100" dirty="0" smtClean="0"/>
              <a:t>επαναληπτικές εξετάσεις</a:t>
            </a:r>
          </a:p>
          <a:p>
            <a:r>
              <a:rPr lang="el-GR" sz="1100" dirty="0" smtClean="0"/>
              <a:t>Μαύρο : Κανονικές εξετάσεις</a:t>
            </a:r>
          </a:p>
          <a:p>
            <a:r>
              <a:rPr lang="el-GR" sz="1100" b="1" dirty="0" smtClean="0">
                <a:solidFill>
                  <a:srgbClr val="A10F85"/>
                </a:solidFill>
              </a:rPr>
              <a:t>Σκούρο ροζ : </a:t>
            </a:r>
            <a:r>
              <a:rPr lang="el-GR" sz="1100" dirty="0" smtClean="0"/>
              <a:t>επανάληψη ζητούμενου</a:t>
            </a:r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7</a:t>
            </a:fld>
            <a:endParaRPr kumimoji="0" lang="en-US"/>
          </a:p>
        </p:txBody>
      </p:sp>
      <p:sp>
        <p:nvSpPr>
          <p:cNvPr id="8" name="7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6</a:t>
            </a:r>
          </a:p>
          <a:p>
            <a:r>
              <a:rPr lang="el-GR" sz="1200" dirty="0" smtClean="0"/>
              <a:t>2002 Ημερήσια : Διαδικασία μετάφρασης και σύνδεσης ενός προγράμματος</a:t>
            </a:r>
            <a:r>
              <a:rPr lang="el-GR" sz="1200" b="1" dirty="0" smtClean="0">
                <a:solidFill>
                  <a:srgbClr val="7030A0"/>
                </a:solidFill>
              </a:rPr>
              <a:t>(18)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2002 Ημερήσια : Παράλληλος προγραμματισμός (10)</a:t>
            </a:r>
            <a:endParaRPr lang="en-US" sz="1200" b="1" dirty="0" smtClean="0">
              <a:solidFill>
                <a:srgbClr val="00CCFF"/>
              </a:solidFill>
            </a:endParaRPr>
          </a:p>
          <a:p>
            <a:r>
              <a:rPr lang="el-GR" sz="1200" b="1" dirty="0" smtClean="0">
                <a:solidFill>
                  <a:srgbClr val="A10F85"/>
                </a:solidFill>
              </a:rPr>
              <a:t>200</a:t>
            </a:r>
            <a:r>
              <a:rPr lang="en-US" sz="1200" b="1" dirty="0" smtClean="0">
                <a:solidFill>
                  <a:srgbClr val="A10F85"/>
                </a:solidFill>
              </a:rPr>
              <a:t>2</a:t>
            </a:r>
            <a:r>
              <a:rPr lang="el-GR" sz="1200" b="1" dirty="0" smtClean="0">
                <a:solidFill>
                  <a:srgbClr val="A10F85"/>
                </a:solidFill>
              </a:rPr>
              <a:t> Ημερήσια επαναληπτικά : Διαφορές διερμηνευτή – μεταγλωττιστή (10)</a:t>
            </a:r>
          </a:p>
          <a:p>
            <a:r>
              <a:rPr lang="el-GR" sz="1200" b="1" dirty="0" smtClean="0">
                <a:solidFill>
                  <a:srgbClr val="00CCFF"/>
                </a:solidFill>
              </a:rPr>
              <a:t>2003 Ημερήσια : Πλεονεκτήματα γλωσσών υψηλού επίπεδου σε σχέση με τις συμβολικές (6)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2003 Ημερήσια επαναληπτικά : Τέσσερα πλεονεκτήματα δομημένου 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προγρ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σμού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(4)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2003 Ημερήσια επαναληπτικά : Σε ποιες λογικές δομές στηρίζεται ο 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δομ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προγρ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(3)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2004 Ημερήσια επαναληπτικά : Αλφάβητο, συντακτικό, λεξιλόγιο, τυπικό(8)</a:t>
            </a:r>
          </a:p>
          <a:p>
            <a:pPr algn="just"/>
            <a:r>
              <a:rPr lang="el-GR" sz="1200" b="1" dirty="0" smtClean="0">
                <a:solidFill>
                  <a:srgbClr val="00CCFF"/>
                </a:solidFill>
              </a:rPr>
              <a:t>2006 Ημερήσια επαναληπτικά : Λόγοι ανάπτυξης συμβολικών γλωσσών, ρόλος </a:t>
            </a:r>
            <a:r>
              <a:rPr lang="el-GR" sz="1200" b="1" dirty="0" err="1" smtClean="0">
                <a:solidFill>
                  <a:srgbClr val="00CCFF"/>
                </a:solidFill>
              </a:rPr>
              <a:t>συμβολομεταφραστή</a:t>
            </a:r>
            <a:r>
              <a:rPr lang="el-GR" sz="1200" b="1" dirty="0" smtClean="0">
                <a:solidFill>
                  <a:srgbClr val="00CCFF"/>
                </a:solidFill>
              </a:rPr>
              <a:t> (9)</a:t>
            </a:r>
          </a:p>
          <a:p>
            <a:pPr algn="just"/>
            <a:r>
              <a:rPr lang="el-GR" sz="1200" b="1" dirty="0" smtClean="0">
                <a:solidFill>
                  <a:srgbClr val="00CCFF"/>
                </a:solidFill>
              </a:rPr>
              <a:t>2007 Ημερήσια : </a:t>
            </a:r>
            <a:r>
              <a:rPr lang="el-GR" sz="1200" b="1" dirty="0" err="1" smtClean="0">
                <a:solidFill>
                  <a:srgbClr val="00CCFF"/>
                </a:solidFill>
              </a:rPr>
              <a:t>Μεταφερσιμότητα</a:t>
            </a:r>
            <a:r>
              <a:rPr lang="el-GR" sz="1200" b="1" dirty="0" smtClean="0">
                <a:solidFill>
                  <a:srgbClr val="00CCFF"/>
                </a:solidFill>
              </a:rPr>
              <a:t> (5)</a:t>
            </a:r>
          </a:p>
          <a:p>
            <a:pPr algn="just"/>
            <a:r>
              <a:rPr lang="el-GR" sz="1200" b="1" dirty="0" smtClean="0">
                <a:solidFill>
                  <a:srgbClr val="A10F85"/>
                </a:solidFill>
              </a:rPr>
              <a:t>2008 Ημερήσια : Ποια είναι η διαφορά διερμηνευτή και μεταγλωττιστή (6)</a:t>
            </a:r>
            <a:endParaRPr lang="en-US" sz="1200" b="1" dirty="0" smtClean="0">
              <a:solidFill>
                <a:srgbClr val="A10F85"/>
              </a:solidFill>
            </a:endParaRPr>
          </a:p>
          <a:p>
            <a:pPr algn="just"/>
            <a:r>
              <a:rPr lang="el-GR" sz="1200" dirty="0" smtClean="0"/>
              <a:t>2009 Ημερήσια : Πότε εμφανίζονται τα συντακτικά και πότε τα λογικά λάθη</a:t>
            </a:r>
            <a:r>
              <a:rPr lang="el-GR" sz="1200" b="1" dirty="0" smtClean="0">
                <a:solidFill>
                  <a:srgbClr val="7030A0"/>
                </a:solidFill>
              </a:rPr>
              <a:t>(2)</a:t>
            </a:r>
          </a:p>
          <a:p>
            <a:pPr algn="just"/>
            <a:r>
              <a:rPr lang="el-GR" sz="1200" b="1" dirty="0" smtClean="0">
                <a:solidFill>
                  <a:srgbClr val="00CCFF"/>
                </a:solidFill>
              </a:rPr>
              <a:t>2013 Ημερήσια : Πλεονεκτήματα γλωσσών υψηλού επιπέδου (4)</a:t>
            </a:r>
          </a:p>
          <a:p>
            <a:pPr algn="just"/>
            <a:r>
              <a:rPr lang="el-GR" sz="1200" dirty="0" smtClean="0"/>
              <a:t>2014 Ημερήσια : Ρόλος </a:t>
            </a:r>
            <a:r>
              <a:rPr lang="el-GR" sz="1200" dirty="0" err="1" smtClean="0"/>
              <a:t>συνδέτη</a:t>
            </a:r>
            <a:r>
              <a:rPr lang="el-GR" sz="1200" dirty="0" smtClean="0"/>
              <a:t>-φορτωτή, μεταγλωττιστή, συντάκτη 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pPr algn="just"/>
            <a:r>
              <a:rPr lang="el-GR" sz="1200" b="1" dirty="0" smtClean="0">
                <a:solidFill>
                  <a:srgbClr val="00CCFF"/>
                </a:solidFill>
              </a:rPr>
              <a:t>2003 Ημερήσια παλιό : Πέντε πλεονεκτήματα δομημένου </a:t>
            </a:r>
            <a:r>
              <a:rPr lang="el-GR" sz="1200" b="1" dirty="0" err="1" smtClean="0">
                <a:solidFill>
                  <a:srgbClr val="00CCFF"/>
                </a:solidFill>
              </a:rPr>
              <a:t>προγρ</a:t>
            </a:r>
            <a:r>
              <a:rPr lang="el-GR" sz="1200" b="1" dirty="0" smtClean="0">
                <a:solidFill>
                  <a:srgbClr val="00CCFF"/>
                </a:solidFill>
              </a:rPr>
              <a:t>/</a:t>
            </a:r>
            <a:r>
              <a:rPr lang="el-GR" sz="1200" b="1" dirty="0" err="1" smtClean="0">
                <a:solidFill>
                  <a:srgbClr val="00CCFF"/>
                </a:solidFill>
              </a:rPr>
              <a:t>σμού</a:t>
            </a:r>
            <a:r>
              <a:rPr lang="el-GR" sz="1200" b="1" dirty="0" smtClean="0">
                <a:solidFill>
                  <a:srgbClr val="00CCFF"/>
                </a:solidFill>
              </a:rPr>
              <a:t>(10)</a:t>
            </a:r>
          </a:p>
          <a:p>
            <a:pPr algn="just"/>
            <a:r>
              <a:rPr lang="el-GR" sz="1200" b="1" dirty="0" smtClean="0">
                <a:solidFill>
                  <a:srgbClr val="A10F85"/>
                </a:solidFill>
              </a:rPr>
              <a:t>2018 Ημερήσιο : Τι ονομάζουμε τυπικό και συντακτικό (4)</a:t>
            </a:r>
          </a:p>
          <a:p>
            <a:pPr algn="just"/>
            <a:endParaRPr lang="el-GR" sz="1200" b="1" dirty="0" smtClean="0">
              <a:solidFill>
                <a:srgbClr val="7030A0"/>
              </a:solidFill>
            </a:endParaRPr>
          </a:p>
          <a:p>
            <a:pPr algn="just"/>
            <a:endParaRPr lang="en-US" sz="1200" b="1" dirty="0" smtClean="0">
              <a:solidFill>
                <a:srgbClr val="7030A0"/>
              </a:solidFill>
            </a:endParaRPr>
          </a:p>
          <a:p>
            <a:pPr algn="just"/>
            <a:endParaRPr lang="en-US" sz="1200" b="1" dirty="0" smtClean="0">
              <a:solidFill>
                <a:srgbClr val="00CCFF"/>
              </a:solidFill>
            </a:endParaRPr>
          </a:p>
          <a:p>
            <a:pPr algn="just"/>
            <a:endParaRPr lang="el-GR" sz="1200" b="1" i="1" dirty="0" smtClean="0">
              <a:solidFill>
                <a:srgbClr val="00CCFF"/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1200" b="1" i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>
              <a:solidFill>
                <a:srgbClr val="7030A0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428596" y="428604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571736" y="5643578"/>
            <a:ext cx="3929090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sz="1600" b="1" dirty="0" err="1" smtClean="0">
                <a:solidFill>
                  <a:srgbClr val="00CCFF"/>
                </a:solidFill>
              </a:rPr>
              <a:t>Μπλέ</a:t>
            </a:r>
            <a:r>
              <a:rPr lang="el-GR" sz="1600" b="1" dirty="0" smtClean="0">
                <a:solidFill>
                  <a:srgbClr val="00CCFF"/>
                </a:solidFill>
              </a:rPr>
              <a:t>: </a:t>
            </a:r>
            <a:r>
              <a:rPr lang="el-GR" sz="1600" dirty="0" smtClean="0"/>
              <a:t>εκτός ύλης</a:t>
            </a:r>
          </a:p>
          <a:p>
            <a:r>
              <a:rPr lang="el-GR" sz="1600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sz="1600" dirty="0" smtClean="0"/>
              <a:t>επαναληπτικές εξετάσεις</a:t>
            </a:r>
          </a:p>
          <a:p>
            <a:r>
              <a:rPr lang="el-GR" sz="1600" dirty="0" smtClean="0"/>
              <a:t>Μαύρο : Κανονικές εξετάσεις</a:t>
            </a:r>
          </a:p>
          <a:p>
            <a:r>
              <a:rPr lang="el-GR" sz="1600" b="1" dirty="0" smtClean="0">
                <a:solidFill>
                  <a:srgbClr val="A10F85"/>
                </a:solidFill>
              </a:rPr>
              <a:t>Σκούρο ροζ : </a:t>
            </a:r>
            <a:r>
              <a:rPr lang="el-GR" sz="1600" dirty="0" smtClean="0"/>
              <a:t>επανάληψη ζητούμενου</a:t>
            </a:r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8</a:t>
            </a:fld>
            <a:endParaRPr kumimoji="0" lang="en-US"/>
          </a:p>
        </p:txBody>
      </p:sp>
      <p:sp>
        <p:nvSpPr>
          <p:cNvPr id="8" name="7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428596" y="928670"/>
            <a:ext cx="7467600" cy="5330968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>
                    <a:lumMod val="75000"/>
                  </a:schemeClr>
                </a:solidFill>
              </a:rPr>
              <a:t>ΚΕΦΑΛΑΙΟ 10</a:t>
            </a:r>
          </a:p>
          <a:p>
            <a:r>
              <a:rPr lang="el-GR" sz="1200" dirty="0" smtClean="0"/>
              <a:t>2003 Ημερήσια : Τι είναι συνάρτηση και τι διαδικασία </a:t>
            </a:r>
            <a:r>
              <a:rPr lang="el-GR" sz="1200" b="1" dirty="0" smtClean="0">
                <a:solidFill>
                  <a:srgbClr val="7030A0"/>
                </a:solidFill>
              </a:rPr>
              <a:t>(10)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2003 Ημερήσια επαναληπτικά : Να αναπτύξετε 3 χαρακτηριστικά των </a:t>
            </a:r>
            <a:r>
              <a:rPr lang="el-GR" sz="1200" b="1" dirty="0" err="1" smtClean="0">
                <a:solidFill>
                  <a:schemeClr val="accent1">
                    <a:lumMod val="75000"/>
                  </a:schemeClr>
                </a:solidFill>
              </a:rPr>
              <a:t>υποπρ</a:t>
            </a:r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/των (9)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2004 Ημερήσια επαναληπτικά : Να αναφέρετε 4 πλεονεκτήματα του τμηματικού προγραμματισμού και να αναλύσετε δύο από αυτά (10)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2005 Ημερήσια επαναληπτικά : Να αναφέρετε τις 3 ιδιότητες των υποπρογραμμάτων (3)</a:t>
            </a:r>
          </a:p>
          <a:p>
            <a:r>
              <a:rPr lang="el-GR" sz="1200" dirty="0" smtClean="0"/>
              <a:t>2006 Ημερήσια : Κανόνες λιστών παραμέτρων </a:t>
            </a:r>
            <a:r>
              <a:rPr lang="el-GR" sz="1200" b="1" dirty="0" smtClean="0">
                <a:solidFill>
                  <a:srgbClr val="7030A0"/>
                </a:solidFill>
              </a:rPr>
              <a:t>(9)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2007 Ημερήσια επαναληπτικά : Ποια είναι η διαφορά παραμέτρου- μεταβλητής / τυπικών – πραγματικών παραμέτρων 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2009 Ημερήσια επαναληπτικά : Να αναφέρετε τις ιδιότητες των υποπρογραμμάτων και να αναπτύξετε μία από αυτές (5)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2007 Ημερήσια επαναληπτικά : Κανόνες λιστών παραμέτρων 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dirty="0" smtClean="0"/>
              <a:t>2011 Ημερήσια : Τμηματικός προγραμματισμός ορισμός, υποπρόγραμμα ορισμός, παράμετρος </a:t>
            </a:r>
            <a:r>
              <a:rPr lang="el-GR" sz="1200" b="1" dirty="0" smtClean="0">
                <a:solidFill>
                  <a:srgbClr val="7030A0"/>
                </a:solidFill>
              </a:rPr>
              <a:t>(12)</a:t>
            </a:r>
          </a:p>
          <a:p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2014 Ημερήσια επαναληπτικά : Στοίβα χρόνου εκτέλεσης (γιατί στοίβα και όχι ουρά) </a:t>
            </a:r>
            <a:r>
              <a:rPr lang="el-GR" sz="1200" b="1" dirty="0" smtClean="0">
                <a:solidFill>
                  <a:srgbClr val="7030A0"/>
                </a:solidFill>
              </a:rPr>
              <a:t>(4)</a:t>
            </a:r>
          </a:p>
          <a:p>
            <a:pPr algn="just"/>
            <a:r>
              <a:rPr lang="el-GR" sz="1200" b="1" dirty="0" smtClean="0">
                <a:solidFill>
                  <a:schemeClr val="accent1">
                    <a:lumMod val="75000"/>
                  </a:schemeClr>
                </a:solidFill>
              </a:rPr>
              <a:t>2015 Ημερήσια επαναληπτικά : Ανάλυση πλεονεκτήματος τμηματικού προγραμματισμού «απαιτεί λιγότερο χρόνο και προσπάθεια στη συγγραφή του προγράμματος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dirty="0" smtClean="0"/>
              <a:t>2016 νέο Ημερήσια :Καθολικές μεταβλητές, ιδιότητα που καταστρατηγεί η χρήση τους </a:t>
            </a:r>
            <a:r>
              <a:rPr lang="el-GR" sz="1200" b="1" dirty="0" smtClean="0">
                <a:solidFill>
                  <a:srgbClr val="7030A0"/>
                </a:solidFill>
              </a:rPr>
              <a:t>(6)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2018 Ημερήσια : Τι ονομάζεται εμβέλεια, τι εμβέλεια χρησιμοποιείται στη γλώσσα (4)</a:t>
            </a:r>
          </a:p>
          <a:p>
            <a:r>
              <a:rPr lang="el-GR" sz="1200" b="1" dirty="0" smtClean="0">
                <a:solidFill>
                  <a:srgbClr val="A10F85"/>
                </a:solidFill>
              </a:rPr>
              <a:t>2019 Ημερήσια Επαναληπτικά: τι εμβέλεια χρησιμοποιείται στη γλώσσα (4)</a:t>
            </a: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A10F85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 smtClean="0">
              <a:solidFill>
                <a:srgbClr val="7030A0"/>
              </a:solidFill>
            </a:endParaRPr>
          </a:p>
          <a:p>
            <a:endParaRPr lang="el-GR" sz="1200" b="1" dirty="0">
              <a:solidFill>
                <a:srgbClr val="7030A0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428596" y="285728"/>
            <a:ext cx="7467600" cy="63184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θεωρια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ανα</a:t>
            </a:r>
            <a:r>
              <a:rPr kumimoji="0" lang="el-GR" sz="30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l-GR" sz="3000" b="1" i="0" u="none" strike="noStrike" kern="1200" cap="small" spc="0" normalizeH="0" baseline="0" noProof="0" dirty="0" err="1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κεφαλαιο</a:t>
            </a:r>
            <a:endParaRPr kumimoji="0" lang="el-GR" sz="3000" b="1" i="0" u="none" strike="noStrike" kern="1200" cap="small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5 - Δεξιά αγκύλη"/>
          <p:cNvSpPr/>
          <p:nvPr/>
        </p:nvSpPr>
        <p:spPr>
          <a:xfrm>
            <a:off x="7000892" y="5286388"/>
            <a:ext cx="214314" cy="35719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6 - TextBox"/>
          <p:cNvSpPr txBox="1"/>
          <p:nvPr/>
        </p:nvSpPr>
        <p:spPr>
          <a:xfrm>
            <a:off x="2643174" y="5786454"/>
            <a:ext cx="3286148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l-GR" sz="1400" b="1" dirty="0" err="1" smtClean="0">
                <a:solidFill>
                  <a:srgbClr val="00CCFF"/>
                </a:solidFill>
              </a:rPr>
              <a:t>Μπλέ</a:t>
            </a:r>
            <a:r>
              <a:rPr lang="el-GR" sz="1400" b="1" dirty="0" smtClean="0">
                <a:solidFill>
                  <a:srgbClr val="00CCFF"/>
                </a:solidFill>
              </a:rPr>
              <a:t>: </a:t>
            </a:r>
            <a:r>
              <a:rPr lang="el-GR" sz="1400" dirty="0" smtClean="0"/>
              <a:t>εκτός ύλης</a:t>
            </a:r>
          </a:p>
          <a:p>
            <a:r>
              <a:rPr lang="el-GR" sz="1400" b="1" dirty="0" smtClean="0">
                <a:solidFill>
                  <a:schemeClr val="accent1">
                    <a:lumMod val="75000"/>
                  </a:schemeClr>
                </a:solidFill>
              </a:rPr>
              <a:t>Πορτοκαλί: </a:t>
            </a:r>
            <a:r>
              <a:rPr lang="el-GR" sz="1400" dirty="0" smtClean="0"/>
              <a:t>επαναληπτικές εξετάσεις</a:t>
            </a:r>
          </a:p>
          <a:p>
            <a:r>
              <a:rPr lang="el-GR" sz="1400" dirty="0" smtClean="0"/>
              <a:t>Μαύρο : Κανονικές εξετάσεις</a:t>
            </a:r>
          </a:p>
          <a:p>
            <a:r>
              <a:rPr lang="el-GR" sz="1400" b="1" dirty="0" smtClean="0">
                <a:solidFill>
                  <a:srgbClr val="A10F85"/>
                </a:solidFill>
              </a:rPr>
              <a:t>Σκούρο ροζ : </a:t>
            </a:r>
            <a:r>
              <a:rPr lang="el-GR" sz="1400" dirty="0" smtClean="0"/>
              <a:t>επανάληψη ζητούμενου</a:t>
            </a:r>
          </a:p>
        </p:txBody>
      </p:sp>
      <p:sp>
        <p:nvSpPr>
          <p:cNvPr id="8" name="7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9</a:t>
            </a:fld>
            <a:endParaRPr kumimoji="0" lang="en-US"/>
          </a:p>
        </p:txBody>
      </p:sp>
      <p:sp>
        <p:nvSpPr>
          <p:cNvPr id="10" name="9 - TextBox"/>
          <p:cNvSpPr txBox="1"/>
          <p:nvPr/>
        </p:nvSpPr>
        <p:spPr>
          <a:xfrm>
            <a:off x="6715140" y="6286520"/>
            <a:ext cx="19527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i="1" dirty="0" smtClean="0"/>
              <a:t>Μαρία Ισμήνη </a:t>
            </a:r>
            <a:r>
              <a:rPr lang="el-GR" sz="1200" i="1" dirty="0" err="1" smtClean="0"/>
              <a:t>Χρυσάνθου</a:t>
            </a:r>
            <a:endParaRPr lang="el-GR" sz="12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464</TotalTime>
  <Words>1152</Words>
  <Application>Microsoft Office PowerPoint</Application>
  <PresentationFormat>Προβολή στην οθόνη (4:3)</PresentationFormat>
  <Paragraphs>206</Paragraphs>
  <Slides>9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9</vt:i4>
      </vt:variant>
    </vt:vector>
  </HeadingPairs>
  <TitlesOfParts>
    <vt:vector size="10" baseType="lpstr">
      <vt:lpstr>Oriel</vt:lpstr>
      <vt:lpstr>Διαφάνεια 1</vt:lpstr>
      <vt:lpstr>Μοναδεσ ανα σχολικο ετοσ εξετασεισ ιουνιου</vt:lpstr>
      <vt:lpstr>Μοναδεσ ανα σχολικο ετοσ επαναληπτικεσ εξετασεισ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</dc:creator>
  <cp:lastModifiedBy>Maria</cp:lastModifiedBy>
  <cp:revision>64</cp:revision>
  <dcterms:created xsi:type="dcterms:W3CDTF">2020-06-05T17:48:26Z</dcterms:created>
  <dcterms:modified xsi:type="dcterms:W3CDTF">2020-06-06T18:39:56Z</dcterms:modified>
</cp:coreProperties>
</file>