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6" r:id="rId2"/>
    <p:sldId id="266" r:id="rId3"/>
    <p:sldId id="267" r:id="rId4"/>
    <p:sldId id="271" r:id="rId5"/>
    <p:sldId id="277" r:id="rId6"/>
    <p:sldId id="278" r:id="rId7"/>
    <p:sldId id="279" r:id="rId8"/>
    <p:sldId id="269" r:id="rId9"/>
    <p:sldId id="270" r:id="rId10"/>
    <p:sldId id="257" r:id="rId11"/>
    <p:sldId id="259" r:id="rId12"/>
    <p:sldId id="260" r:id="rId13"/>
    <p:sldId id="261" r:id="rId14"/>
    <p:sldId id="263" r:id="rId15"/>
    <p:sldId id="280" r:id="rId16"/>
    <p:sldId id="281" r:id="rId17"/>
    <p:sldId id="282" r:id="rId18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210" y="-96"/>
      </p:cViewPr>
      <p:guideLst>
        <p:guide orient="horz" pos="2160"/>
        <p:guide pos="3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Τίτλος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7" name="16 - Υπότιτλος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30" name="29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9" name="18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7" name="2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1EA6-C89D-476A-B5AB-1BF5F13E6CA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399E8-097C-4962-B614-559E4E0C009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Ελεύθερη σχεδίαση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66319-0F43-43E8-AF72-55544C06D5F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2A7AE-0871-4B26-B91F-37D608F39E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CFAEB-FA93-44CE-A493-4CD79B86060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8" name="7 - Θέση αριθμού διαφάνειας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06D107-692D-46EF-96A6-E757D13D4448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369EF-D7AA-4376-AC54-D7DC609DA02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063B314-715C-45B2-B9CE-D2CDD15B383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89F01-EC5D-4DCF-9EB7-2EF89E642B06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071BC-9D63-40A2-8853-13183831B5EB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3A522-48E5-4E2C-A0BB-0B7D86EFC70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- Ελεύθερη σχεδίαση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- Ελεύθερη σχεδίαση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0" name="29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22" name="21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18" name="17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D60AE77-E01E-4ADF-8A2B-CE83155026D6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err="1" smtClean="0"/>
              <a:t>Ταξινομηση</a:t>
            </a:r>
            <a:endParaRPr lang="el-GR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Προς τα δεξιά – 1</a:t>
            </a:r>
            <a:r>
              <a:rPr lang="el-GR" baseline="30000" dirty="0" smtClean="0"/>
              <a:t>ο</a:t>
            </a:r>
            <a:r>
              <a:rPr lang="el-GR" dirty="0" smtClean="0"/>
              <a:t> πέρασμα</a:t>
            </a:r>
            <a:endParaRPr lang="el-GR" dirty="0"/>
          </a:p>
        </p:txBody>
      </p:sp>
      <p:pic>
        <p:nvPicPr>
          <p:cNvPr id="56327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050" y="1587974"/>
            <a:ext cx="685800" cy="914400"/>
          </a:xfrm>
          <a:prstGeom prst="rect">
            <a:avLst/>
          </a:prstGeom>
          <a:noFill/>
        </p:spPr>
      </p:pic>
      <p:pic>
        <p:nvPicPr>
          <p:cNvPr id="56329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2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91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5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6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3150" y="1587974"/>
            <a:ext cx="685800" cy="914400"/>
          </a:xfrm>
          <a:prstGeom prst="rect">
            <a:avLst/>
          </a:prstGeom>
          <a:noFill/>
        </p:spPr>
      </p:pic>
      <p:pic>
        <p:nvPicPr>
          <p:cNvPr id="19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2614528"/>
            <a:ext cx="685800" cy="914400"/>
          </a:xfrm>
          <a:prstGeom prst="rect">
            <a:avLst/>
          </a:prstGeom>
          <a:noFill/>
        </p:spPr>
      </p:pic>
      <p:pic>
        <p:nvPicPr>
          <p:cNvPr id="22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9100" y="3641082"/>
            <a:ext cx="685800" cy="914400"/>
          </a:xfrm>
          <a:prstGeom prst="rect">
            <a:avLst/>
          </a:prstGeom>
          <a:noFill/>
        </p:spPr>
      </p:pic>
      <p:pic>
        <p:nvPicPr>
          <p:cNvPr id="24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3641082"/>
            <a:ext cx="685800" cy="914400"/>
          </a:xfrm>
          <a:prstGeom prst="rect">
            <a:avLst/>
          </a:prstGeom>
          <a:noFill/>
        </p:spPr>
      </p:pic>
      <p:pic>
        <p:nvPicPr>
          <p:cNvPr id="29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4667636"/>
            <a:ext cx="685800" cy="914400"/>
          </a:xfrm>
          <a:prstGeom prst="rect">
            <a:avLst/>
          </a:prstGeom>
          <a:noFill/>
        </p:spPr>
      </p:pic>
      <p:pic>
        <p:nvPicPr>
          <p:cNvPr id="30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4667636"/>
            <a:ext cx="685800" cy="914400"/>
          </a:xfrm>
          <a:prstGeom prst="rect">
            <a:avLst/>
          </a:prstGeom>
          <a:noFill/>
        </p:spPr>
      </p:pic>
      <p:pic>
        <p:nvPicPr>
          <p:cNvPr id="31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2614528"/>
            <a:ext cx="685800" cy="914400"/>
          </a:xfrm>
          <a:prstGeom prst="rect">
            <a:avLst/>
          </a:prstGeom>
          <a:noFill/>
        </p:spPr>
      </p:pic>
      <p:pic>
        <p:nvPicPr>
          <p:cNvPr id="32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3150" y="2614528"/>
            <a:ext cx="685800" cy="914400"/>
          </a:xfrm>
          <a:prstGeom prst="rect">
            <a:avLst/>
          </a:prstGeom>
          <a:noFill/>
        </p:spPr>
      </p:pic>
      <p:pic>
        <p:nvPicPr>
          <p:cNvPr id="33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9100" y="2614528"/>
            <a:ext cx="685800" cy="914400"/>
          </a:xfrm>
          <a:prstGeom prst="rect">
            <a:avLst/>
          </a:prstGeom>
          <a:noFill/>
        </p:spPr>
      </p:pic>
      <p:pic>
        <p:nvPicPr>
          <p:cNvPr id="34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050" y="2614528"/>
            <a:ext cx="685800" cy="914400"/>
          </a:xfrm>
          <a:prstGeom prst="rect">
            <a:avLst/>
          </a:prstGeom>
          <a:noFill/>
        </p:spPr>
      </p:pic>
      <p:pic>
        <p:nvPicPr>
          <p:cNvPr id="35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3641082"/>
            <a:ext cx="685800" cy="914400"/>
          </a:xfrm>
          <a:prstGeom prst="rect">
            <a:avLst/>
          </a:prstGeom>
          <a:noFill/>
        </p:spPr>
      </p:pic>
      <p:pic>
        <p:nvPicPr>
          <p:cNvPr id="36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43150" y="3641082"/>
            <a:ext cx="685800" cy="914400"/>
          </a:xfrm>
          <a:prstGeom prst="rect">
            <a:avLst/>
          </a:prstGeom>
          <a:noFill/>
        </p:spPr>
      </p:pic>
      <p:pic>
        <p:nvPicPr>
          <p:cNvPr id="37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050" y="3641082"/>
            <a:ext cx="685800" cy="914400"/>
          </a:xfrm>
          <a:prstGeom prst="rect">
            <a:avLst/>
          </a:prstGeom>
          <a:noFill/>
        </p:spPr>
      </p:pic>
      <p:pic>
        <p:nvPicPr>
          <p:cNvPr id="38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43150" y="4667636"/>
            <a:ext cx="685800" cy="914400"/>
          </a:xfrm>
          <a:prstGeom prst="rect">
            <a:avLst/>
          </a:prstGeom>
          <a:noFill/>
        </p:spPr>
      </p:pic>
      <p:pic>
        <p:nvPicPr>
          <p:cNvPr id="39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9100" y="4667636"/>
            <a:ext cx="685800" cy="914400"/>
          </a:xfrm>
          <a:prstGeom prst="rect">
            <a:avLst/>
          </a:prstGeom>
          <a:noFill/>
        </p:spPr>
      </p:pic>
      <p:pic>
        <p:nvPicPr>
          <p:cNvPr id="40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050" y="4667636"/>
            <a:ext cx="685800" cy="914400"/>
          </a:xfrm>
          <a:prstGeom prst="rect">
            <a:avLst/>
          </a:prstGeom>
          <a:noFill/>
        </p:spPr>
      </p:pic>
      <p:pic>
        <p:nvPicPr>
          <p:cNvPr id="41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5694189"/>
            <a:ext cx="685800" cy="914400"/>
          </a:xfrm>
          <a:prstGeom prst="rect">
            <a:avLst/>
          </a:prstGeom>
          <a:noFill/>
        </p:spPr>
      </p:pic>
      <p:pic>
        <p:nvPicPr>
          <p:cNvPr id="42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43150" y="5694189"/>
            <a:ext cx="685800" cy="914400"/>
          </a:xfrm>
          <a:prstGeom prst="rect">
            <a:avLst/>
          </a:prstGeom>
          <a:noFill/>
        </p:spPr>
      </p:pic>
      <p:pic>
        <p:nvPicPr>
          <p:cNvPr id="43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9100" y="5694189"/>
            <a:ext cx="685800" cy="914400"/>
          </a:xfrm>
          <a:prstGeom prst="rect">
            <a:avLst/>
          </a:prstGeom>
          <a:noFill/>
        </p:spPr>
      </p:pic>
      <p:pic>
        <p:nvPicPr>
          <p:cNvPr id="44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5694189"/>
            <a:ext cx="685800" cy="914400"/>
          </a:xfrm>
          <a:prstGeom prst="rect">
            <a:avLst/>
          </a:prstGeom>
          <a:noFill/>
        </p:spPr>
      </p:pic>
      <p:pic>
        <p:nvPicPr>
          <p:cNvPr id="45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5050" y="5694189"/>
            <a:ext cx="6858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63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63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563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αριστερά – 1</a:t>
            </a:r>
            <a:r>
              <a:rPr lang="el-GR" baseline="30000" dirty="0" smtClean="0"/>
              <a:t>ο</a:t>
            </a:r>
            <a:r>
              <a:rPr lang="el-GR" dirty="0" smtClean="0"/>
              <a:t> πέρασμα</a:t>
            </a:r>
            <a:endParaRPr lang="el-GR" dirty="0"/>
          </a:p>
        </p:txBody>
      </p:sp>
      <p:pic>
        <p:nvPicPr>
          <p:cNvPr id="56327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050" y="1587974"/>
            <a:ext cx="685800" cy="914400"/>
          </a:xfrm>
          <a:prstGeom prst="rect">
            <a:avLst/>
          </a:prstGeom>
          <a:noFill/>
        </p:spPr>
      </p:pic>
      <p:pic>
        <p:nvPicPr>
          <p:cNvPr id="56329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2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91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5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1587974"/>
            <a:ext cx="685800" cy="914400"/>
          </a:xfrm>
          <a:prstGeom prst="rect">
            <a:avLst/>
          </a:prstGeom>
          <a:noFill/>
        </p:spPr>
      </p:pic>
      <p:pic>
        <p:nvPicPr>
          <p:cNvPr id="56336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3150" y="1587974"/>
            <a:ext cx="685800" cy="914400"/>
          </a:xfrm>
          <a:prstGeom prst="rect">
            <a:avLst/>
          </a:prstGeom>
          <a:noFill/>
        </p:spPr>
      </p:pic>
      <p:pic>
        <p:nvPicPr>
          <p:cNvPr id="19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2614528"/>
            <a:ext cx="685800" cy="914400"/>
          </a:xfrm>
          <a:prstGeom prst="rect">
            <a:avLst/>
          </a:prstGeom>
          <a:noFill/>
        </p:spPr>
      </p:pic>
      <p:pic>
        <p:nvPicPr>
          <p:cNvPr id="24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3641082"/>
            <a:ext cx="685800" cy="914400"/>
          </a:xfrm>
          <a:prstGeom prst="rect">
            <a:avLst/>
          </a:prstGeom>
          <a:noFill/>
        </p:spPr>
      </p:pic>
      <p:pic>
        <p:nvPicPr>
          <p:cNvPr id="29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4667636"/>
            <a:ext cx="685800" cy="914400"/>
          </a:xfrm>
          <a:prstGeom prst="rect">
            <a:avLst/>
          </a:prstGeom>
          <a:noFill/>
        </p:spPr>
      </p:pic>
      <p:pic>
        <p:nvPicPr>
          <p:cNvPr id="33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9100" y="2614528"/>
            <a:ext cx="685800" cy="914400"/>
          </a:xfrm>
          <a:prstGeom prst="rect">
            <a:avLst/>
          </a:prstGeom>
          <a:noFill/>
        </p:spPr>
      </p:pic>
      <p:pic>
        <p:nvPicPr>
          <p:cNvPr id="34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050" y="2614528"/>
            <a:ext cx="685800" cy="914400"/>
          </a:xfrm>
          <a:prstGeom prst="rect">
            <a:avLst/>
          </a:prstGeom>
          <a:noFill/>
        </p:spPr>
      </p:pic>
      <p:pic>
        <p:nvPicPr>
          <p:cNvPr id="37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9100" y="3641082"/>
            <a:ext cx="685800" cy="914400"/>
          </a:xfrm>
          <a:prstGeom prst="rect">
            <a:avLst/>
          </a:prstGeom>
          <a:noFill/>
        </p:spPr>
      </p:pic>
      <p:pic>
        <p:nvPicPr>
          <p:cNvPr id="39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3150" y="4667636"/>
            <a:ext cx="685800" cy="914400"/>
          </a:xfrm>
          <a:prstGeom prst="rect">
            <a:avLst/>
          </a:prstGeom>
          <a:noFill/>
        </p:spPr>
      </p:pic>
      <p:pic>
        <p:nvPicPr>
          <p:cNvPr id="42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050" y="5694189"/>
            <a:ext cx="685800" cy="914400"/>
          </a:xfrm>
          <a:prstGeom prst="rect">
            <a:avLst/>
          </a:prstGeom>
          <a:noFill/>
        </p:spPr>
      </p:pic>
      <p:pic>
        <p:nvPicPr>
          <p:cNvPr id="43" name="Picture 7" descr="C:\Users\Δημήτρης\Documents\Λύκειο\Misc\classic-cards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694189"/>
            <a:ext cx="685800" cy="914400"/>
          </a:xfrm>
          <a:prstGeom prst="rect">
            <a:avLst/>
          </a:prstGeom>
          <a:noFill/>
        </p:spPr>
      </p:pic>
      <p:pic>
        <p:nvPicPr>
          <p:cNvPr id="44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3150" y="5694189"/>
            <a:ext cx="685800" cy="914400"/>
          </a:xfrm>
          <a:prstGeom prst="rect">
            <a:avLst/>
          </a:prstGeom>
          <a:noFill/>
        </p:spPr>
      </p:pic>
      <p:pic>
        <p:nvPicPr>
          <p:cNvPr id="45" name="Picture 15" descr="C:\Users\Δημήτρης\Documents\Λύκειο\Misc\classic-cards\3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5694189"/>
            <a:ext cx="685800" cy="914400"/>
          </a:xfrm>
          <a:prstGeom prst="rect">
            <a:avLst/>
          </a:prstGeom>
          <a:noFill/>
        </p:spPr>
      </p:pic>
      <p:pic>
        <p:nvPicPr>
          <p:cNvPr id="47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050" y="3641082"/>
            <a:ext cx="685800" cy="914400"/>
          </a:xfrm>
          <a:prstGeom prst="rect">
            <a:avLst/>
          </a:prstGeom>
          <a:noFill/>
        </p:spPr>
      </p:pic>
      <p:pic>
        <p:nvPicPr>
          <p:cNvPr id="49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3150" y="2614528"/>
            <a:ext cx="685800" cy="914400"/>
          </a:xfrm>
          <a:prstGeom prst="rect">
            <a:avLst/>
          </a:prstGeom>
          <a:noFill/>
        </p:spPr>
      </p:pic>
      <p:pic>
        <p:nvPicPr>
          <p:cNvPr id="50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43150" y="3641082"/>
            <a:ext cx="685800" cy="914400"/>
          </a:xfrm>
          <a:prstGeom prst="rect">
            <a:avLst/>
          </a:prstGeom>
          <a:noFill/>
        </p:spPr>
      </p:pic>
      <p:pic>
        <p:nvPicPr>
          <p:cNvPr id="51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614528"/>
            <a:ext cx="685800" cy="914400"/>
          </a:xfrm>
          <a:prstGeom prst="rect">
            <a:avLst/>
          </a:prstGeom>
          <a:noFill/>
        </p:spPr>
      </p:pic>
      <p:pic>
        <p:nvPicPr>
          <p:cNvPr id="52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641082"/>
            <a:ext cx="685800" cy="914400"/>
          </a:xfrm>
          <a:prstGeom prst="rect">
            <a:avLst/>
          </a:prstGeom>
          <a:noFill/>
        </p:spPr>
      </p:pic>
      <p:pic>
        <p:nvPicPr>
          <p:cNvPr id="53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29100" y="4667636"/>
            <a:ext cx="685800" cy="914400"/>
          </a:xfrm>
          <a:prstGeom prst="rect">
            <a:avLst/>
          </a:prstGeom>
          <a:noFill/>
        </p:spPr>
      </p:pic>
      <p:pic>
        <p:nvPicPr>
          <p:cNvPr id="54" name="Picture 12" descr="C:\Users\Δημήτρης\Documents\Λύκειο\Misc\classic-cards\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050" y="4667636"/>
            <a:ext cx="685800" cy="914400"/>
          </a:xfrm>
          <a:prstGeom prst="rect">
            <a:avLst/>
          </a:prstGeom>
          <a:noFill/>
        </p:spPr>
      </p:pic>
      <p:pic>
        <p:nvPicPr>
          <p:cNvPr id="55" name="Picture 9" descr="C:\Users\Δημήτρης\Documents\Λύκειο\Misc\classic-cards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667636"/>
            <a:ext cx="685800" cy="914400"/>
          </a:xfrm>
          <a:prstGeom prst="rect">
            <a:avLst/>
          </a:prstGeom>
          <a:noFill/>
        </p:spPr>
      </p:pic>
      <p:pic>
        <p:nvPicPr>
          <p:cNvPr id="58" name="Picture 16" descr="C:\Users\Δημήτρης\Documents\Λύκειο\Misc\classic-cards\3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29100" y="5694189"/>
            <a:ext cx="6858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63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63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563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/>
              <a:t>1</a:t>
            </a:r>
            <a:r>
              <a:rPr lang="el-GR" baseline="30000"/>
              <a:t>ο</a:t>
            </a:r>
            <a:r>
              <a:rPr lang="el-GR"/>
              <a:t> στάδιο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1963" y="2179638"/>
            <a:ext cx="12874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Αταξινόμητος </a:t>
            </a:r>
            <a:br>
              <a:rPr lang="el-GR" sz="1400"/>
            </a:br>
            <a:r>
              <a:rPr lang="el-GR" sz="1400"/>
              <a:t>πίνακας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1</a:t>
            </a:r>
            <a:r>
              <a:rPr lang="el-GR" sz="1400" baseline="30000" dirty="0"/>
              <a:t>η</a:t>
            </a:r>
            <a:r>
              <a:rPr lang="el-GR" sz="1400" dirty="0"/>
              <a:t> σύγκριση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586288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3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82136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4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977900" y="2928938"/>
            <a:ext cx="447675" cy="1881187"/>
            <a:chOff x="616" y="1845"/>
            <a:chExt cx="282" cy="1185"/>
          </a:xfrm>
        </p:grpSpPr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61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1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089" name="Text Box 17"/>
            <p:cNvSpPr txBox="1">
              <a:spLocks noChangeArrowheads="1"/>
            </p:cNvSpPr>
            <p:nvPr/>
          </p:nvSpPr>
          <p:spPr bwMode="auto">
            <a:xfrm>
              <a:off x="61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/>
                <a:t>8</a:t>
              </a:r>
            </a:p>
          </p:txBody>
        </p:sp>
        <p:sp>
          <p:nvSpPr>
            <p:cNvPr id="3090" name="Text Box 18"/>
            <p:cNvSpPr txBox="1">
              <a:spLocks noChangeArrowheads="1"/>
            </p:cNvSpPr>
            <p:nvPr/>
          </p:nvSpPr>
          <p:spPr bwMode="auto">
            <a:xfrm>
              <a:off x="61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10</a:t>
              </a:r>
            </a:p>
          </p:txBody>
        </p: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61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</p:grp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10</a:t>
              </a:r>
            </a:p>
          </p:txBody>
        </p:sp>
        <p:sp>
          <p:nvSpPr>
            <p:cNvPr id="3097" name="Text Box 25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</p:grpSp>
      <p:grpSp>
        <p:nvGrpSpPr>
          <p:cNvPr id="4" name="Group 59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3098" name="Text Box 26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9" name="Text Box 27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00" name="Text Box 28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1" name="Text Box 29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02" name="Text Box 30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</p:grp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4927600" y="2928938"/>
            <a:ext cx="447675" cy="1881187"/>
            <a:chOff x="3104" y="1845"/>
            <a:chExt cx="282" cy="1185"/>
          </a:xfrm>
        </p:grpSpPr>
        <p:sp>
          <p:nvSpPr>
            <p:cNvPr id="3103" name="Text Box 31"/>
            <p:cNvSpPr txBox="1">
              <a:spLocks noChangeArrowheads="1"/>
            </p:cNvSpPr>
            <p:nvPr/>
          </p:nvSpPr>
          <p:spPr bwMode="auto">
            <a:xfrm>
              <a:off x="310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04" name="Text Box 32"/>
            <p:cNvSpPr txBox="1">
              <a:spLocks noChangeArrowheads="1"/>
            </p:cNvSpPr>
            <p:nvPr/>
          </p:nvSpPr>
          <p:spPr bwMode="auto">
            <a:xfrm>
              <a:off x="310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5" name="Text Box 33"/>
            <p:cNvSpPr txBox="1">
              <a:spLocks noChangeArrowheads="1"/>
            </p:cNvSpPr>
            <p:nvPr/>
          </p:nvSpPr>
          <p:spPr bwMode="auto">
            <a:xfrm>
              <a:off x="310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06" name="Text Box 34"/>
            <p:cNvSpPr txBox="1">
              <a:spLocks noChangeArrowheads="1"/>
            </p:cNvSpPr>
            <p:nvPr/>
          </p:nvSpPr>
          <p:spPr bwMode="auto">
            <a:xfrm>
              <a:off x="310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07" name="Text Box 35"/>
            <p:cNvSpPr txBox="1">
              <a:spLocks noChangeArrowheads="1"/>
            </p:cNvSpPr>
            <p:nvPr/>
          </p:nvSpPr>
          <p:spPr bwMode="auto">
            <a:xfrm>
              <a:off x="310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</p:grpSp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6162675" y="2928938"/>
            <a:ext cx="447675" cy="1881187"/>
            <a:chOff x="3882" y="1845"/>
            <a:chExt cx="282" cy="1185"/>
          </a:xfrm>
        </p:grpSpPr>
        <p:sp>
          <p:nvSpPr>
            <p:cNvPr id="3108" name="Text Box 36"/>
            <p:cNvSpPr txBox="1">
              <a:spLocks noChangeArrowheads="1"/>
            </p:cNvSpPr>
            <p:nvPr/>
          </p:nvSpPr>
          <p:spPr bwMode="auto">
            <a:xfrm>
              <a:off x="3882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09" name="Text Box 37"/>
            <p:cNvSpPr txBox="1">
              <a:spLocks noChangeArrowheads="1"/>
            </p:cNvSpPr>
            <p:nvPr/>
          </p:nvSpPr>
          <p:spPr bwMode="auto">
            <a:xfrm>
              <a:off x="3882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0" name="Text Box 38"/>
            <p:cNvSpPr txBox="1">
              <a:spLocks noChangeArrowheads="1"/>
            </p:cNvSpPr>
            <p:nvPr/>
          </p:nvSpPr>
          <p:spPr bwMode="auto">
            <a:xfrm>
              <a:off x="3882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11" name="Text Box 39"/>
            <p:cNvSpPr txBox="1">
              <a:spLocks noChangeArrowheads="1"/>
            </p:cNvSpPr>
            <p:nvPr/>
          </p:nvSpPr>
          <p:spPr bwMode="auto">
            <a:xfrm>
              <a:off x="3882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12" name="Text Box 40"/>
            <p:cNvSpPr txBox="1">
              <a:spLocks noChangeArrowheads="1"/>
            </p:cNvSpPr>
            <p:nvPr/>
          </p:nvSpPr>
          <p:spPr bwMode="auto">
            <a:xfrm>
              <a:off x="3882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</p:grp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7175500" y="2179638"/>
            <a:ext cx="158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1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</p:txBody>
      </p:sp>
      <p:grpSp>
        <p:nvGrpSpPr>
          <p:cNvPr id="7" name="Group 6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3114" name="Text Box 42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15" name="Text Box 43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6" name="Text Box 44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17" name="Text Box 45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8" name="Text Box 46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8" name="Group 63"/>
          <p:cNvGrpSpPr>
            <a:grpSpLocks/>
          </p:cNvGrpSpPr>
          <p:nvPr/>
        </p:nvGrpSpPr>
        <p:grpSpPr bwMode="auto">
          <a:xfrm>
            <a:off x="5816600" y="4057649"/>
            <a:ext cx="346075" cy="752475"/>
            <a:chOff x="1316" y="2556"/>
            <a:chExt cx="218" cy="474"/>
          </a:xfrm>
        </p:grpSpPr>
        <p:sp>
          <p:nvSpPr>
            <p:cNvPr id="3120" name="AutoShape 48"/>
            <p:cNvSpPr>
              <a:spLocks noChangeArrowheads="1"/>
            </p:cNvSpPr>
            <p:nvPr/>
          </p:nvSpPr>
          <p:spPr bwMode="auto">
            <a:xfrm>
              <a:off x="1316" y="2793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5</a:t>
              </a:r>
            </a:p>
          </p:txBody>
        </p:sp>
        <p:sp>
          <p:nvSpPr>
            <p:cNvPr id="3121" name="AutoShape 49"/>
            <p:cNvSpPr>
              <a:spLocks noChangeArrowheads="1"/>
            </p:cNvSpPr>
            <p:nvPr/>
          </p:nvSpPr>
          <p:spPr bwMode="auto">
            <a:xfrm>
              <a:off x="1316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</p:grpSp>
      <p:grpSp>
        <p:nvGrpSpPr>
          <p:cNvPr id="9" name="Group 64"/>
          <p:cNvGrpSpPr>
            <a:grpSpLocks/>
          </p:cNvGrpSpPr>
          <p:nvPr/>
        </p:nvGrpSpPr>
        <p:grpSpPr bwMode="auto">
          <a:xfrm>
            <a:off x="4581525" y="3681411"/>
            <a:ext cx="346075" cy="752475"/>
            <a:chOff x="2108" y="2319"/>
            <a:chExt cx="218" cy="474"/>
          </a:xfrm>
        </p:grpSpPr>
        <p:sp>
          <p:nvSpPr>
            <p:cNvPr id="3122" name="AutoShape 50"/>
            <p:cNvSpPr>
              <a:spLocks noChangeArrowheads="1"/>
            </p:cNvSpPr>
            <p:nvPr/>
          </p:nvSpPr>
          <p:spPr bwMode="auto">
            <a:xfrm>
              <a:off x="2108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  <p:sp>
          <p:nvSpPr>
            <p:cNvPr id="3123" name="AutoShape 51"/>
            <p:cNvSpPr>
              <a:spLocks noChangeArrowheads="1"/>
            </p:cNvSpPr>
            <p:nvPr/>
          </p:nvSpPr>
          <p:spPr bwMode="auto">
            <a:xfrm>
              <a:off x="2108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</p:grpSp>
      <p:grpSp>
        <p:nvGrpSpPr>
          <p:cNvPr id="10" name="Group 65"/>
          <p:cNvGrpSpPr>
            <a:grpSpLocks/>
          </p:cNvGrpSpPr>
          <p:nvPr/>
        </p:nvGrpSpPr>
        <p:grpSpPr bwMode="auto">
          <a:xfrm>
            <a:off x="3346450" y="3305174"/>
            <a:ext cx="346075" cy="752475"/>
            <a:chOff x="2886" y="2082"/>
            <a:chExt cx="218" cy="474"/>
          </a:xfrm>
        </p:grpSpPr>
        <p:sp>
          <p:nvSpPr>
            <p:cNvPr id="3124" name="AutoShape 52"/>
            <p:cNvSpPr>
              <a:spLocks noChangeArrowheads="1"/>
            </p:cNvSpPr>
            <p:nvPr/>
          </p:nvSpPr>
          <p:spPr bwMode="auto">
            <a:xfrm>
              <a:off x="2886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  <p:sp>
          <p:nvSpPr>
            <p:cNvPr id="3125" name="AutoShape 53"/>
            <p:cNvSpPr>
              <a:spLocks noChangeArrowheads="1"/>
            </p:cNvSpPr>
            <p:nvPr/>
          </p:nvSpPr>
          <p:spPr bwMode="auto">
            <a:xfrm>
              <a:off x="2886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</p:grpSp>
      <p:grpSp>
        <p:nvGrpSpPr>
          <p:cNvPr id="11" name="Group 66"/>
          <p:cNvGrpSpPr>
            <a:grpSpLocks/>
          </p:cNvGrpSpPr>
          <p:nvPr/>
        </p:nvGrpSpPr>
        <p:grpSpPr bwMode="auto">
          <a:xfrm>
            <a:off x="2093913" y="2928939"/>
            <a:ext cx="346075" cy="752475"/>
            <a:chOff x="3664" y="1845"/>
            <a:chExt cx="218" cy="474"/>
          </a:xfrm>
        </p:grpSpPr>
        <p:sp>
          <p:nvSpPr>
            <p:cNvPr id="3126" name="AutoShape 54"/>
            <p:cNvSpPr>
              <a:spLocks noChangeArrowheads="1"/>
            </p:cNvSpPr>
            <p:nvPr/>
          </p:nvSpPr>
          <p:spPr bwMode="auto">
            <a:xfrm>
              <a:off x="3664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>
              <a:off x="3664" y="1845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1</a:t>
              </a:r>
            </a:p>
          </p:txBody>
        </p:sp>
      </p:grp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dirty="0"/>
              <a:t>Συνολικά τέσσερις συγκρίσεις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79" grpId="0"/>
      <p:bldP spid="3080" grpId="0"/>
      <p:bldP spid="3081" grpId="0"/>
      <p:bldP spid="3092" grpId="0" animBg="1"/>
      <p:bldP spid="3113" grpId="0"/>
      <p:bldP spid="3119" grpId="0" animBg="1"/>
      <p:bldP spid="3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 smtClean="0"/>
              <a:t>2</a:t>
            </a:r>
            <a:r>
              <a:rPr lang="el-GR" baseline="30000" smtClean="0"/>
              <a:t>ο</a:t>
            </a:r>
            <a:r>
              <a:rPr lang="el-GR" smtClean="0"/>
              <a:t> </a:t>
            </a:r>
            <a:r>
              <a:rPr lang="el-GR" dirty="0"/>
              <a:t>στάδιο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1963" y="2179639"/>
            <a:ext cx="12122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sz="1400" dirty="0" smtClean="0"/>
              <a:t>Τέλος 1</a:t>
            </a:r>
            <a:r>
              <a:rPr lang="el-GR" sz="1400" baseline="30000" dirty="0" smtClean="0"/>
              <a:t>ου</a:t>
            </a:r>
            <a:r>
              <a:rPr lang="el-GR" sz="1400" dirty="0" smtClean="0"/>
              <a:t> σταδίου</a:t>
            </a:r>
            <a:endParaRPr lang="el-GR" sz="1400" dirty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1</a:t>
            </a:r>
            <a:r>
              <a:rPr lang="el-GR" sz="1400" baseline="30000" dirty="0"/>
              <a:t>η</a:t>
            </a:r>
            <a:r>
              <a:rPr lang="el-GR" sz="1400" dirty="0"/>
              <a:t> σύγκριση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586288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3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977900" y="2928938"/>
            <a:ext cx="447675" cy="1881187"/>
            <a:chOff x="616" y="1845"/>
            <a:chExt cx="282" cy="1185"/>
          </a:xfrm>
        </p:grpSpPr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61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1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89" name="Text Box 17"/>
            <p:cNvSpPr txBox="1">
              <a:spLocks noChangeArrowheads="1"/>
            </p:cNvSpPr>
            <p:nvPr/>
          </p:nvSpPr>
          <p:spPr bwMode="auto">
            <a:xfrm>
              <a:off x="61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90" name="Text Box 18"/>
            <p:cNvSpPr txBox="1">
              <a:spLocks noChangeArrowheads="1"/>
            </p:cNvSpPr>
            <p:nvPr/>
          </p:nvSpPr>
          <p:spPr bwMode="auto">
            <a:xfrm>
              <a:off x="61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616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7" name="Text Box 25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grpSp>
        <p:nvGrpSpPr>
          <p:cNvPr id="4" name="Group 59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3098" name="Text Box 26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9" name="Text Box 27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00" name="Text Box 28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01" name="Text Box 29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02" name="Text Box 30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4927600" y="2928938"/>
            <a:ext cx="447675" cy="1881187"/>
            <a:chOff x="3104" y="1845"/>
            <a:chExt cx="282" cy="1185"/>
          </a:xfrm>
        </p:grpSpPr>
        <p:sp>
          <p:nvSpPr>
            <p:cNvPr id="3103" name="Text Box 31"/>
            <p:cNvSpPr txBox="1">
              <a:spLocks noChangeArrowheads="1"/>
            </p:cNvSpPr>
            <p:nvPr/>
          </p:nvSpPr>
          <p:spPr bwMode="auto">
            <a:xfrm>
              <a:off x="310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4" name="Text Box 32"/>
            <p:cNvSpPr txBox="1">
              <a:spLocks noChangeArrowheads="1"/>
            </p:cNvSpPr>
            <p:nvPr/>
          </p:nvSpPr>
          <p:spPr bwMode="auto">
            <a:xfrm>
              <a:off x="310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05" name="Text Box 33"/>
            <p:cNvSpPr txBox="1">
              <a:spLocks noChangeArrowheads="1"/>
            </p:cNvSpPr>
            <p:nvPr/>
          </p:nvSpPr>
          <p:spPr bwMode="auto">
            <a:xfrm>
              <a:off x="310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06" name="Text Box 34"/>
            <p:cNvSpPr txBox="1">
              <a:spLocks noChangeArrowheads="1"/>
            </p:cNvSpPr>
            <p:nvPr/>
          </p:nvSpPr>
          <p:spPr bwMode="auto">
            <a:xfrm>
              <a:off x="310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07" name="Text Box 35"/>
            <p:cNvSpPr txBox="1">
              <a:spLocks noChangeArrowheads="1"/>
            </p:cNvSpPr>
            <p:nvPr/>
          </p:nvSpPr>
          <p:spPr bwMode="auto">
            <a:xfrm>
              <a:off x="3104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7175500" y="2179638"/>
            <a:ext cx="1578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</a:t>
            </a:r>
            <a:r>
              <a:rPr lang="el-GR" sz="1400" smtClean="0"/>
              <a:t>2</a:t>
            </a:r>
            <a:r>
              <a:rPr lang="el-GR" sz="1400" baseline="30000" smtClean="0"/>
              <a:t>ου</a:t>
            </a:r>
            <a:r>
              <a:rPr lang="el-GR" sz="1400" smtClean="0"/>
              <a:t> </a:t>
            </a:r>
            <a:r>
              <a:rPr lang="el-GR" sz="1400" dirty="0"/>
              <a:t>σταδίου</a:t>
            </a:r>
          </a:p>
        </p:txBody>
      </p:sp>
      <p:grpSp>
        <p:nvGrpSpPr>
          <p:cNvPr id="7" name="Group 6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3114" name="Text Box 42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5" name="Text Box 43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16" name="Text Box 44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7" name="Text Box 45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18" name="Text Box 46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9" name="Group 64"/>
          <p:cNvGrpSpPr>
            <a:grpSpLocks/>
          </p:cNvGrpSpPr>
          <p:nvPr/>
        </p:nvGrpSpPr>
        <p:grpSpPr bwMode="auto">
          <a:xfrm>
            <a:off x="4581525" y="3681411"/>
            <a:ext cx="346075" cy="752475"/>
            <a:chOff x="2108" y="2319"/>
            <a:chExt cx="218" cy="474"/>
          </a:xfrm>
        </p:grpSpPr>
        <p:sp>
          <p:nvSpPr>
            <p:cNvPr id="3122" name="AutoShape 50"/>
            <p:cNvSpPr>
              <a:spLocks noChangeArrowheads="1"/>
            </p:cNvSpPr>
            <p:nvPr/>
          </p:nvSpPr>
          <p:spPr bwMode="auto">
            <a:xfrm>
              <a:off x="2108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  <p:sp>
          <p:nvSpPr>
            <p:cNvPr id="3123" name="AutoShape 51"/>
            <p:cNvSpPr>
              <a:spLocks noChangeArrowheads="1"/>
            </p:cNvSpPr>
            <p:nvPr/>
          </p:nvSpPr>
          <p:spPr bwMode="auto">
            <a:xfrm>
              <a:off x="2108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</p:grpSp>
      <p:grpSp>
        <p:nvGrpSpPr>
          <p:cNvPr id="10" name="Group 65"/>
          <p:cNvGrpSpPr>
            <a:grpSpLocks/>
          </p:cNvGrpSpPr>
          <p:nvPr/>
        </p:nvGrpSpPr>
        <p:grpSpPr bwMode="auto">
          <a:xfrm>
            <a:off x="3346450" y="3305174"/>
            <a:ext cx="346075" cy="752475"/>
            <a:chOff x="2886" y="2082"/>
            <a:chExt cx="218" cy="474"/>
          </a:xfrm>
        </p:grpSpPr>
        <p:sp>
          <p:nvSpPr>
            <p:cNvPr id="3124" name="AutoShape 52"/>
            <p:cNvSpPr>
              <a:spLocks noChangeArrowheads="1"/>
            </p:cNvSpPr>
            <p:nvPr/>
          </p:nvSpPr>
          <p:spPr bwMode="auto">
            <a:xfrm>
              <a:off x="2886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  <p:sp>
          <p:nvSpPr>
            <p:cNvPr id="3125" name="AutoShape 53"/>
            <p:cNvSpPr>
              <a:spLocks noChangeArrowheads="1"/>
            </p:cNvSpPr>
            <p:nvPr/>
          </p:nvSpPr>
          <p:spPr bwMode="auto">
            <a:xfrm>
              <a:off x="2886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</p:grpSp>
      <p:grpSp>
        <p:nvGrpSpPr>
          <p:cNvPr id="11" name="Group 66"/>
          <p:cNvGrpSpPr>
            <a:grpSpLocks/>
          </p:cNvGrpSpPr>
          <p:nvPr/>
        </p:nvGrpSpPr>
        <p:grpSpPr bwMode="auto">
          <a:xfrm>
            <a:off x="2093913" y="2928939"/>
            <a:ext cx="346075" cy="752475"/>
            <a:chOff x="3664" y="1845"/>
            <a:chExt cx="218" cy="474"/>
          </a:xfrm>
        </p:grpSpPr>
        <p:sp>
          <p:nvSpPr>
            <p:cNvPr id="3126" name="AutoShape 54"/>
            <p:cNvSpPr>
              <a:spLocks noChangeArrowheads="1"/>
            </p:cNvSpPr>
            <p:nvPr/>
          </p:nvSpPr>
          <p:spPr bwMode="auto">
            <a:xfrm>
              <a:off x="3664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>
              <a:off x="3664" y="1845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1</a:t>
              </a:r>
            </a:p>
          </p:txBody>
        </p:sp>
      </p:grp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dirty="0"/>
              <a:t>Συνολικά </a:t>
            </a:r>
            <a:r>
              <a:rPr lang="el-GR" dirty="0" smtClean="0"/>
              <a:t>τρεις συγκρίσεις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79" grpId="0"/>
      <p:bldP spid="3080" grpId="0"/>
      <p:bldP spid="3092" grpId="0" animBg="1"/>
      <p:bldP spid="3113" grpId="0"/>
      <p:bldP spid="3119" grpId="0" animBg="1"/>
      <p:bldP spid="31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 dirty="0" smtClean="0"/>
              <a:t>3</a:t>
            </a:r>
            <a:r>
              <a:rPr lang="el-GR" baseline="30000" dirty="0" smtClean="0"/>
              <a:t>ο</a:t>
            </a:r>
            <a:r>
              <a:rPr lang="el-GR" dirty="0" smtClean="0"/>
              <a:t> </a:t>
            </a:r>
            <a:r>
              <a:rPr lang="el-GR" dirty="0"/>
              <a:t>στάδιο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1963" y="2179639"/>
            <a:ext cx="12122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sz="1400" smtClean="0"/>
              <a:t>Τέλος 2</a:t>
            </a:r>
            <a:r>
              <a:rPr lang="el-GR" sz="1400" baseline="30000" smtClean="0"/>
              <a:t>ου</a:t>
            </a:r>
            <a:r>
              <a:rPr lang="el-GR" sz="1400" smtClean="0"/>
              <a:t> </a:t>
            </a:r>
            <a:r>
              <a:rPr lang="el-GR" sz="1400" dirty="0" smtClean="0"/>
              <a:t>σταδίου</a:t>
            </a:r>
            <a:endParaRPr lang="el-GR" sz="1400" dirty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1</a:t>
            </a:r>
            <a:r>
              <a:rPr lang="el-GR" sz="1400" baseline="30000" dirty="0"/>
              <a:t>η</a:t>
            </a:r>
            <a:r>
              <a:rPr lang="el-GR" sz="1400" dirty="0"/>
              <a:t> σύγκριση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977900" y="2928938"/>
            <a:ext cx="447675" cy="1881187"/>
            <a:chOff x="616" y="1845"/>
            <a:chExt cx="282" cy="1185"/>
          </a:xfrm>
        </p:grpSpPr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61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1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89" name="Text Box 17"/>
            <p:cNvSpPr txBox="1">
              <a:spLocks noChangeArrowheads="1"/>
            </p:cNvSpPr>
            <p:nvPr/>
          </p:nvSpPr>
          <p:spPr bwMode="auto">
            <a:xfrm>
              <a:off x="61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0" name="Text Box 18"/>
            <p:cNvSpPr txBox="1">
              <a:spLocks noChangeArrowheads="1"/>
            </p:cNvSpPr>
            <p:nvPr/>
          </p:nvSpPr>
          <p:spPr bwMode="auto">
            <a:xfrm>
              <a:off x="616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616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7" name="Text Box 25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grpSp>
        <p:nvGrpSpPr>
          <p:cNvPr id="4" name="Group 59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3098" name="Text Box 26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9" name="Text Box 27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00" name="Text Box 28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01" name="Text Box 29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2" name="Text Box 30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7175500" y="2179638"/>
            <a:ext cx="1578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Τέλος </a:t>
            </a:r>
            <a:r>
              <a:rPr lang="el-GR" sz="1400" dirty="0" smtClean="0"/>
              <a:t>3</a:t>
            </a:r>
            <a:r>
              <a:rPr lang="el-GR" sz="1400" baseline="30000" dirty="0" smtClean="0"/>
              <a:t>ου</a:t>
            </a:r>
            <a:r>
              <a:rPr lang="el-GR" sz="1400" dirty="0" smtClean="0"/>
              <a:t> </a:t>
            </a:r>
            <a:r>
              <a:rPr lang="el-GR" sz="1400" dirty="0"/>
              <a:t>σταδίου</a:t>
            </a:r>
          </a:p>
        </p:txBody>
      </p:sp>
      <p:grpSp>
        <p:nvGrpSpPr>
          <p:cNvPr id="6" name="Group 6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3114" name="Text Box 42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5" name="Text Box 43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6" name="Text Box 44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17" name="Text Box 45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18" name="Text Box 46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8" name="Group 65"/>
          <p:cNvGrpSpPr>
            <a:grpSpLocks/>
          </p:cNvGrpSpPr>
          <p:nvPr/>
        </p:nvGrpSpPr>
        <p:grpSpPr bwMode="auto">
          <a:xfrm>
            <a:off x="3346450" y="3305174"/>
            <a:ext cx="346075" cy="752475"/>
            <a:chOff x="2886" y="2082"/>
            <a:chExt cx="218" cy="474"/>
          </a:xfrm>
        </p:grpSpPr>
        <p:sp>
          <p:nvSpPr>
            <p:cNvPr id="3124" name="AutoShape 52"/>
            <p:cNvSpPr>
              <a:spLocks noChangeArrowheads="1"/>
            </p:cNvSpPr>
            <p:nvPr/>
          </p:nvSpPr>
          <p:spPr bwMode="auto">
            <a:xfrm>
              <a:off x="2886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  <p:sp>
          <p:nvSpPr>
            <p:cNvPr id="3125" name="AutoShape 53"/>
            <p:cNvSpPr>
              <a:spLocks noChangeArrowheads="1"/>
            </p:cNvSpPr>
            <p:nvPr/>
          </p:nvSpPr>
          <p:spPr bwMode="auto">
            <a:xfrm>
              <a:off x="2886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</p:grp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2093913" y="2928939"/>
            <a:ext cx="346075" cy="752475"/>
            <a:chOff x="3664" y="1845"/>
            <a:chExt cx="218" cy="474"/>
          </a:xfrm>
        </p:grpSpPr>
        <p:sp>
          <p:nvSpPr>
            <p:cNvPr id="3126" name="AutoShape 54"/>
            <p:cNvSpPr>
              <a:spLocks noChangeArrowheads="1"/>
            </p:cNvSpPr>
            <p:nvPr/>
          </p:nvSpPr>
          <p:spPr bwMode="auto">
            <a:xfrm>
              <a:off x="3664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>
              <a:off x="3664" y="1845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1</a:t>
              </a:r>
            </a:p>
          </p:txBody>
        </p:sp>
      </p:grp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dirty="0"/>
              <a:t>Συνολικά </a:t>
            </a:r>
            <a:r>
              <a:rPr lang="el-GR" dirty="0" smtClean="0"/>
              <a:t>δύο συγκρίσεις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79" grpId="0"/>
      <p:bldP spid="3092" grpId="0" animBg="1"/>
      <p:bldP spid="3113" grpId="0"/>
      <p:bldP spid="3119" grpId="0" animBg="1"/>
      <p:bldP spid="3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 dirty="0" smtClean="0"/>
              <a:t>4</a:t>
            </a:r>
            <a:r>
              <a:rPr lang="el-GR" baseline="30000" dirty="0" smtClean="0"/>
              <a:t>ο</a:t>
            </a:r>
            <a:r>
              <a:rPr lang="el-GR" dirty="0" smtClean="0"/>
              <a:t> </a:t>
            </a:r>
            <a:r>
              <a:rPr lang="el-GR" dirty="0"/>
              <a:t>στάδιο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1963" y="2179639"/>
            <a:ext cx="12122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sz="1400" dirty="0" smtClean="0"/>
              <a:t>Τέλος 3</a:t>
            </a:r>
            <a:r>
              <a:rPr lang="el-GR" sz="1400" baseline="30000" dirty="0" smtClean="0"/>
              <a:t>ου</a:t>
            </a:r>
            <a:r>
              <a:rPr lang="el-GR" sz="1400" dirty="0" smtClean="0"/>
              <a:t> σταδίου</a:t>
            </a:r>
            <a:endParaRPr lang="el-GR" sz="1400" dirty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1</a:t>
            </a:r>
            <a:r>
              <a:rPr lang="el-GR" sz="1400" baseline="30000" dirty="0"/>
              <a:t>η</a:t>
            </a:r>
            <a:r>
              <a:rPr lang="el-GR" sz="1400" dirty="0"/>
              <a:t> σύγκριση</a:t>
            </a: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977900" y="2928938"/>
            <a:ext cx="447675" cy="1881187"/>
            <a:chOff x="616" y="1845"/>
            <a:chExt cx="282" cy="1185"/>
          </a:xfrm>
        </p:grpSpPr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61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1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89" name="Text Box 17"/>
            <p:cNvSpPr txBox="1">
              <a:spLocks noChangeArrowheads="1"/>
            </p:cNvSpPr>
            <p:nvPr/>
          </p:nvSpPr>
          <p:spPr bwMode="auto">
            <a:xfrm>
              <a:off x="616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90" name="Text Box 18"/>
            <p:cNvSpPr txBox="1">
              <a:spLocks noChangeArrowheads="1"/>
            </p:cNvSpPr>
            <p:nvPr/>
          </p:nvSpPr>
          <p:spPr bwMode="auto">
            <a:xfrm>
              <a:off x="616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616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097" name="Text Box 25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7175500" y="2179638"/>
            <a:ext cx="1578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dirty="0"/>
              <a:t>Τέλος </a:t>
            </a:r>
            <a:r>
              <a:rPr lang="el-GR" sz="1400" dirty="0" smtClean="0"/>
              <a:t>3</a:t>
            </a:r>
            <a:r>
              <a:rPr lang="el-GR" sz="1400" baseline="30000" dirty="0" smtClean="0"/>
              <a:t>ου</a:t>
            </a:r>
            <a:r>
              <a:rPr lang="el-GR" sz="1400" dirty="0" smtClean="0"/>
              <a:t> </a:t>
            </a:r>
            <a:r>
              <a:rPr lang="el-GR" sz="1400" dirty="0"/>
              <a:t>σταδίου</a:t>
            </a:r>
          </a:p>
        </p:txBody>
      </p:sp>
      <p:grpSp>
        <p:nvGrpSpPr>
          <p:cNvPr id="5" name="Group 6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3114" name="Text Box 42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5" name="Text Box 43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6" name="Text Box 44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10</a:t>
              </a:r>
              <a:endParaRPr lang="el-GR" sz="1400" dirty="0"/>
            </a:p>
          </p:txBody>
        </p:sp>
        <p:sp>
          <p:nvSpPr>
            <p:cNvPr id="3117" name="Text Box 45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15</a:t>
              </a:r>
              <a:endParaRPr lang="el-GR" sz="1400" dirty="0"/>
            </a:p>
          </p:txBody>
        </p:sp>
        <p:sp>
          <p:nvSpPr>
            <p:cNvPr id="3118" name="Text Box 46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7" name="Group 66"/>
          <p:cNvGrpSpPr>
            <a:grpSpLocks/>
          </p:cNvGrpSpPr>
          <p:nvPr/>
        </p:nvGrpSpPr>
        <p:grpSpPr bwMode="auto">
          <a:xfrm>
            <a:off x="2093913" y="2928939"/>
            <a:ext cx="346075" cy="752475"/>
            <a:chOff x="3664" y="1845"/>
            <a:chExt cx="218" cy="474"/>
          </a:xfrm>
        </p:grpSpPr>
        <p:sp>
          <p:nvSpPr>
            <p:cNvPr id="3126" name="AutoShape 54"/>
            <p:cNvSpPr>
              <a:spLocks noChangeArrowheads="1"/>
            </p:cNvSpPr>
            <p:nvPr/>
          </p:nvSpPr>
          <p:spPr bwMode="auto">
            <a:xfrm>
              <a:off x="3664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>
              <a:off x="3664" y="1845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1</a:t>
              </a:r>
            </a:p>
          </p:txBody>
        </p:sp>
      </p:grp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 dirty="0"/>
              <a:t>Συνολικά </a:t>
            </a:r>
            <a:r>
              <a:rPr lang="el-GR" dirty="0" smtClean="0"/>
              <a:t>μία σύγκριση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92" grpId="0" animBg="1"/>
      <p:bldP spid="3113" grpId="0"/>
      <p:bldP spid="3119" grpId="0" animBg="1"/>
      <p:bldP spid="31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δεξιά: </a:t>
            </a:r>
            <a:br>
              <a:rPr lang="el-GR" dirty="0" smtClean="0"/>
            </a:br>
            <a:r>
              <a:rPr lang="el-GR" dirty="0" smtClean="0"/>
              <a:t>Από «πάνω» προς τα «κάτω»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κ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1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λ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1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smtClean="0">
                <a:latin typeface="Calibri" pitchFamily="34" charset="0"/>
              </a:rPr>
              <a:t>Αν</a:t>
            </a:r>
            <a:r>
              <a:rPr lang="el-GR" sz="3200" dirty="0" smtClean="0">
                <a:latin typeface="Calibri" pitchFamily="34" charset="0"/>
              </a:rPr>
              <a:t> Π[λ]&gt;Π[</a:t>
            </a:r>
            <a:r>
              <a:rPr lang="el-GR" sz="3200" dirty="0" err="1" smtClean="0">
                <a:latin typeface="Calibri" pitchFamily="34" charset="0"/>
              </a:rPr>
              <a:t>λ+1</a:t>
            </a:r>
            <a:r>
              <a:rPr lang="el-GR" sz="3200" dirty="0" smtClean="0">
                <a:latin typeface="Calibri" pitchFamily="34" charset="0"/>
              </a:rPr>
              <a:t>] </a:t>
            </a:r>
            <a:r>
              <a:rPr lang="el-GR" sz="3200" b="1" dirty="0" smtClean="0">
                <a:latin typeface="Calibri" pitchFamily="34" charset="0"/>
              </a:rPr>
              <a:t>τότε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	</a:t>
            </a:r>
            <a:r>
              <a:rPr lang="el-GR" sz="3200" b="1" dirty="0" smtClean="0">
                <a:latin typeface="Calibri" pitchFamily="34" charset="0"/>
              </a:rPr>
              <a:t>αντιμετάθεσε</a:t>
            </a:r>
            <a:r>
              <a:rPr lang="el-GR" sz="3200" dirty="0" smtClean="0">
                <a:latin typeface="Calibri" pitchFamily="34" charset="0"/>
              </a:rPr>
              <a:t> Π[λ], Π[</a:t>
            </a:r>
            <a:r>
              <a:rPr lang="el-GR" sz="3200" dirty="0" err="1" smtClean="0">
                <a:latin typeface="Calibri" pitchFamily="34" charset="0"/>
              </a:rPr>
              <a:t>λ+1</a:t>
            </a:r>
            <a:r>
              <a:rPr lang="el-GR" sz="3200" dirty="0" smtClean="0">
                <a:latin typeface="Calibri" pitchFamily="34" charset="0"/>
              </a:rPr>
              <a:t>]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err="1" smtClean="0">
                <a:latin typeface="Calibri" pitchFamily="34" charset="0"/>
              </a:rPr>
              <a:t>Τέλος_αν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endParaRPr lang="el-GR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δεξιά: Από «πάνω» προς τα «κάτω» χωρίς περιττές συγκρίσεις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κ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1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λ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1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Ν-κ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smtClean="0">
                <a:latin typeface="Calibri" pitchFamily="34" charset="0"/>
              </a:rPr>
              <a:t>Αν</a:t>
            </a:r>
            <a:r>
              <a:rPr lang="el-GR" sz="3200" dirty="0" smtClean="0">
                <a:latin typeface="Calibri" pitchFamily="34" charset="0"/>
              </a:rPr>
              <a:t> Π[λ]&gt;Π[</a:t>
            </a:r>
            <a:r>
              <a:rPr lang="el-GR" sz="3200" dirty="0" err="1" smtClean="0">
                <a:latin typeface="Calibri" pitchFamily="34" charset="0"/>
              </a:rPr>
              <a:t>λ+1</a:t>
            </a:r>
            <a:r>
              <a:rPr lang="el-GR" sz="3200" dirty="0" smtClean="0">
                <a:latin typeface="Calibri" pitchFamily="34" charset="0"/>
              </a:rPr>
              <a:t>] </a:t>
            </a:r>
            <a:r>
              <a:rPr lang="el-GR" sz="3200" b="1" dirty="0" smtClean="0">
                <a:latin typeface="Calibri" pitchFamily="34" charset="0"/>
              </a:rPr>
              <a:t>τότε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	</a:t>
            </a:r>
            <a:r>
              <a:rPr lang="el-GR" sz="3200" b="1" dirty="0" smtClean="0">
                <a:latin typeface="Calibri" pitchFamily="34" charset="0"/>
              </a:rPr>
              <a:t>αντιμετάθεσε</a:t>
            </a:r>
            <a:r>
              <a:rPr lang="el-GR" sz="3200" dirty="0" smtClean="0">
                <a:latin typeface="Calibri" pitchFamily="34" charset="0"/>
              </a:rPr>
              <a:t> Π[λ], Π[</a:t>
            </a:r>
            <a:r>
              <a:rPr lang="el-GR" sz="3200" dirty="0" err="1" smtClean="0">
                <a:latin typeface="Calibri" pitchFamily="34" charset="0"/>
              </a:rPr>
              <a:t>λ+1</a:t>
            </a:r>
            <a:r>
              <a:rPr lang="el-GR" sz="3200" dirty="0" smtClean="0">
                <a:latin typeface="Calibri" pitchFamily="34" charset="0"/>
              </a:rPr>
              <a:t>]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err="1" smtClean="0">
                <a:latin typeface="Calibri" pitchFamily="34" charset="0"/>
              </a:rPr>
              <a:t>Τέλος_αν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endParaRPr lang="el-GR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/>
              <a:t>1</a:t>
            </a:r>
            <a:r>
              <a:rPr lang="el-GR" baseline="30000"/>
              <a:t>ο</a:t>
            </a:r>
            <a:r>
              <a:rPr lang="el-GR"/>
              <a:t> στάδιο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1963" y="2179638"/>
            <a:ext cx="12874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Αταξινόμητος </a:t>
            </a:r>
            <a:br>
              <a:rPr lang="el-GR" sz="1400"/>
            </a:br>
            <a:r>
              <a:rPr lang="el-GR" sz="1400"/>
              <a:t>πίνακας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1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586288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3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82136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4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grpSp>
        <p:nvGrpSpPr>
          <p:cNvPr id="3129" name="Group 57"/>
          <p:cNvGrpSpPr>
            <a:grpSpLocks/>
          </p:cNvGrpSpPr>
          <p:nvPr/>
        </p:nvGrpSpPr>
        <p:grpSpPr bwMode="auto">
          <a:xfrm>
            <a:off x="977900" y="2928938"/>
            <a:ext cx="447675" cy="1881187"/>
            <a:chOff x="616" y="1845"/>
            <a:chExt cx="282" cy="1185"/>
          </a:xfrm>
        </p:grpSpPr>
        <p:sp>
          <p:nvSpPr>
            <p:cNvPr id="3087" name="Text Box 15"/>
            <p:cNvSpPr txBox="1">
              <a:spLocks noChangeArrowheads="1"/>
            </p:cNvSpPr>
            <p:nvPr/>
          </p:nvSpPr>
          <p:spPr bwMode="auto">
            <a:xfrm>
              <a:off x="61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1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089" name="Text Box 17"/>
            <p:cNvSpPr txBox="1">
              <a:spLocks noChangeArrowheads="1"/>
            </p:cNvSpPr>
            <p:nvPr/>
          </p:nvSpPr>
          <p:spPr bwMode="auto">
            <a:xfrm>
              <a:off x="61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0" name="Text Box 18"/>
            <p:cNvSpPr txBox="1">
              <a:spLocks noChangeArrowheads="1"/>
            </p:cNvSpPr>
            <p:nvPr/>
          </p:nvSpPr>
          <p:spPr bwMode="auto">
            <a:xfrm>
              <a:off x="61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10</a:t>
              </a:r>
            </a:p>
          </p:txBody>
        </p: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61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</p:grp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130" name="Group 58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10</a:t>
              </a:r>
            </a:p>
          </p:txBody>
        </p:sp>
        <p:sp>
          <p:nvSpPr>
            <p:cNvPr id="3097" name="Text Box 25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</p:grpSp>
      <p:grpSp>
        <p:nvGrpSpPr>
          <p:cNvPr id="3131" name="Group 59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3098" name="Text Box 26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099" name="Text Box 27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100" name="Text Box 28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01" name="Text Box 29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2" name="Text Box 30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grpSp>
        <p:nvGrpSpPr>
          <p:cNvPr id="3132" name="Group 60"/>
          <p:cNvGrpSpPr>
            <a:grpSpLocks/>
          </p:cNvGrpSpPr>
          <p:nvPr/>
        </p:nvGrpSpPr>
        <p:grpSpPr bwMode="auto">
          <a:xfrm>
            <a:off x="4927600" y="2928938"/>
            <a:ext cx="447675" cy="1881187"/>
            <a:chOff x="3104" y="1845"/>
            <a:chExt cx="282" cy="1185"/>
          </a:xfrm>
        </p:grpSpPr>
        <p:sp>
          <p:nvSpPr>
            <p:cNvPr id="3103" name="Text Box 31"/>
            <p:cNvSpPr txBox="1">
              <a:spLocks noChangeArrowheads="1"/>
            </p:cNvSpPr>
            <p:nvPr/>
          </p:nvSpPr>
          <p:spPr bwMode="auto">
            <a:xfrm>
              <a:off x="3104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04" name="Text Box 32"/>
            <p:cNvSpPr txBox="1">
              <a:spLocks noChangeArrowheads="1"/>
            </p:cNvSpPr>
            <p:nvPr/>
          </p:nvSpPr>
          <p:spPr bwMode="auto">
            <a:xfrm>
              <a:off x="310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105" name="Text Box 33"/>
            <p:cNvSpPr txBox="1">
              <a:spLocks noChangeArrowheads="1"/>
            </p:cNvSpPr>
            <p:nvPr/>
          </p:nvSpPr>
          <p:spPr bwMode="auto">
            <a:xfrm>
              <a:off x="310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06" name="Text Box 34"/>
            <p:cNvSpPr txBox="1">
              <a:spLocks noChangeArrowheads="1"/>
            </p:cNvSpPr>
            <p:nvPr/>
          </p:nvSpPr>
          <p:spPr bwMode="auto">
            <a:xfrm>
              <a:off x="310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07" name="Text Box 35"/>
            <p:cNvSpPr txBox="1">
              <a:spLocks noChangeArrowheads="1"/>
            </p:cNvSpPr>
            <p:nvPr/>
          </p:nvSpPr>
          <p:spPr bwMode="auto">
            <a:xfrm>
              <a:off x="310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grpSp>
        <p:nvGrpSpPr>
          <p:cNvPr id="3133" name="Group 61"/>
          <p:cNvGrpSpPr>
            <a:grpSpLocks/>
          </p:cNvGrpSpPr>
          <p:nvPr/>
        </p:nvGrpSpPr>
        <p:grpSpPr bwMode="auto">
          <a:xfrm>
            <a:off x="6162675" y="2928938"/>
            <a:ext cx="447675" cy="1881187"/>
            <a:chOff x="3882" y="1845"/>
            <a:chExt cx="282" cy="1185"/>
          </a:xfrm>
        </p:grpSpPr>
        <p:sp>
          <p:nvSpPr>
            <p:cNvPr id="3108" name="Text Box 36"/>
            <p:cNvSpPr txBox="1">
              <a:spLocks noChangeArrowheads="1"/>
            </p:cNvSpPr>
            <p:nvPr/>
          </p:nvSpPr>
          <p:spPr bwMode="auto">
            <a:xfrm>
              <a:off x="3882" y="1845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09" name="Text Box 37"/>
            <p:cNvSpPr txBox="1">
              <a:spLocks noChangeArrowheads="1"/>
            </p:cNvSpPr>
            <p:nvPr/>
          </p:nvSpPr>
          <p:spPr bwMode="auto">
            <a:xfrm>
              <a:off x="3882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0" name="Text Box 38"/>
            <p:cNvSpPr txBox="1">
              <a:spLocks noChangeArrowheads="1"/>
            </p:cNvSpPr>
            <p:nvPr/>
          </p:nvSpPr>
          <p:spPr bwMode="auto">
            <a:xfrm>
              <a:off x="3882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111" name="Text Box 39"/>
            <p:cNvSpPr txBox="1">
              <a:spLocks noChangeArrowheads="1"/>
            </p:cNvSpPr>
            <p:nvPr/>
          </p:nvSpPr>
          <p:spPr bwMode="auto">
            <a:xfrm>
              <a:off x="3882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2" name="Text Box 40"/>
            <p:cNvSpPr txBox="1">
              <a:spLocks noChangeArrowheads="1"/>
            </p:cNvSpPr>
            <p:nvPr/>
          </p:nvSpPr>
          <p:spPr bwMode="auto">
            <a:xfrm>
              <a:off x="3882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7175500" y="2179638"/>
            <a:ext cx="158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1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</p:txBody>
      </p:sp>
      <p:grpSp>
        <p:nvGrpSpPr>
          <p:cNvPr id="3134" name="Group 6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3114" name="Text Box 42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0</a:t>
              </a:r>
              <a:endParaRPr lang="el-GR" sz="1400" dirty="0"/>
            </a:p>
          </p:txBody>
        </p:sp>
        <p:sp>
          <p:nvSpPr>
            <p:cNvPr id="3115" name="Text Box 43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3116" name="Text Box 44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3117" name="Text Box 45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3118" name="Text Box 46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135" name="Group 63"/>
          <p:cNvGrpSpPr>
            <a:grpSpLocks/>
          </p:cNvGrpSpPr>
          <p:nvPr/>
        </p:nvGrpSpPr>
        <p:grpSpPr bwMode="auto">
          <a:xfrm>
            <a:off x="2089150" y="4057650"/>
            <a:ext cx="346075" cy="752475"/>
            <a:chOff x="1316" y="2556"/>
            <a:chExt cx="218" cy="474"/>
          </a:xfrm>
        </p:grpSpPr>
        <p:sp>
          <p:nvSpPr>
            <p:cNvPr id="3120" name="AutoShape 48"/>
            <p:cNvSpPr>
              <a:spLocks noChangeArrowheads="1"/>
            </p:cNvSpPr>
            <p:nvPr/>
          </p:nvSpPr>
          <p:spPr bwMode="auto">
            <a:xfrm>
              <a:off x="1316" y="2793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5</a:t>
              </a:r>
            </a:p>
          </p:txBody>
        </p:sp>
        <p:sp>
          <p:nvSpPr>
            <p:cNvPr id="3121" name="AutoShape 49"/>
            <p:cNvSpPr>
              <a:spLocks noChangeArrowheads="1"/>
            </p:cNvSpPr>
            <p:nvPr/>
          </p:nvSpPr>
          <p:spPr bwMode="auto">
            <a:xfrm>
              <a:off x="1316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</p:grpSp>
      <p:grpSp>
        <p:nvGrpSpPr>
          <p:cNvPr id="3136" name="Group 64"/>
          <p:cNvGrpSpPr>
            <a:grpSpLocks/>
          </p:cNvGrpSpPr>
          <p:nvPr/>
        </p:nvGrpSpPr>
        <p:grpSpPr bwMode="auto">
          <a:xfrm>
            <a:off x="3346450" y="3681413"/>
            <a:ext cx="346075" cy="752475"/>
            <a:chOff x="2108" y="2319"/>
            <a:chExt cx="218" cy="474"/>
          </a:xfrm>
        </p:grpSpPr>
        <p:sp>
          <p:nvSpPr>
            <p:cNvPr id="3122" name="AutoShape 50"/>
            <p:cNvSpPr>
              <a:spLocks noChangeArrowheads="1"/>
            </p:cNvSpPr>
            <p:nvPr/>
          </p:nvSpPr>
          <p:spPr bwMode="auto">
            <a:xfrm>
              <a:off x="2108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  <p:sp>
          <p:nvSpPr>
            <p:cNvPr id="3123" name="AutoShape 51"/>
            <p:cNvSpPr>
              <a:spLocks noChangeArrowheads="1"/>
            </p:cNvSpPr>
            <p:nvPr/>
          </p:nvSpPr>
          <p:spPr bwMode="auto">
            <a:xfrm>
              <a:off x="2108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</p:grpSp>
      <p:grpSp>
        <p:nvGrpSpPr>
          <p:cNvPr id="3137" name="Group 65"/>
          <p:cNvGrpSpPr>
            <a:grpSpLocks/>
          </p:cNvGrpSpPr>
          <p:nvPr/>
        </p:nvGrpSpPr>
        <p:grpSpPr bwMode="auto">
          <a:xfrm>
            <a:off x="4581525" y="3305175"/>
            <a:ext cx="346075" cy="752475"/>
            <a:chOff x="2886" y="2082"/>
            <a:chExt cx="218" cy="474"/>
          </a:xfrm>
        </p:grpSpPr>
        <p:sp>
          <p:nvSpPr>
            <p:cNvPr id="3124" name="AutoShape 52"/>
            <p:cNvSpPr>
              <a:spLocks noChangeArrowheads="1"/>
            </p:cNvSpPr>
            <p:nvPr/>
          </p:nvSpPr>
          <p:spPr bwMode="auto">
            <a:xfrm>
              <a:off x="2886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  <p:sp>
          <p:nvSpPr>
            <p:cNvPr id="3125" name="AutoShape 53"/>
            <p:cNvSpPr>
              <a:spLocks noChangeArrowheads="1"/>
            </p:cNvSpPr>
            <p:nvPr/>
          </p:nvSpPr>
          <p:spPr bwMode="auto">
            <a:xfrm>
              <a:off x="2886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</p:grpSp>
      <p:grpSp>
        <p:nvGrpSpPr>
          <p:cNvPr id="3138" name="Group 66"/>
          <p:cNvGrpSpPr>
            <a:grpSpLocks/>
          </p:cNvGrpSpPr>
          <p:nvPr/>
        </p:nvGrpSpPr>
        <p:grpSpPr bwMode="auto">
          <a:xfrm>
            <a:off x="5816600" y="2928938"/>
            <a:ext cx="346075" cy="752475"/>
            <a:chOff x="3664" y="1845"/>
            <a:chExt cx="218" cy="474"/>
          </a:xfrm>
        </p:grpSpPr>
        <p:sp>
          <p:nvSpPr>
            <p:cNvPr id="3126" name="AutoShape 54"/>
            <p:cNvSpPr>
              <a:spLocks noChangeArrowheads="1"/>
            </p:cNvSpPr>
            <p:nvPr/>
          </p:nvSpPr>
          <p:spPr bwMode="auto">
            <a:xfrm>
              <a:off x="3664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  <p:sp>
          <p:nvSpPr>
            <p:cNvPr id="3127" name="AutoShape 55"/>
            <p:cNvSpPr>
              <a:spLocks noChangeArrowheads="1"/>
            </p:cNvSpPr>
            <p:nvPr/>
          </p:nvSpPr>
          <p:spPr bwMode="auto">
            <a:xfrm>
              <a:off x="3664" y="1845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1</a:t>
              </a:r>
            </a:p>
          </p:txBody>
        </p:sp>
      </p:grp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Συνολικά τέσσερις συγκρίσεις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79" grpId="0"/>
      <p:bldP spid="3080" grpId="0"/>
      <p:bldP spid="3081" grpId="0"/>
      <p:bldP spid="3092" grpId="0" animBg="1"/>
      <p:bldP spid="3113" grpId="0"/>
      <p:bldP spid="3119" grpId="0" animBg="1"/>
      <p:bldP spid="31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 smtClean="0"/>
              <a:t>2</a:t>
            </a:r>
            <a:r>
              <a:rPr lang="el-GR" baseline="30000" smtClean="0"/>
              <a:t>ο</a:t>
            </a:r>
            <a:r>
              <a:rPr lang="el-GR" smtClean="0"/>
              <a:t> </a:t>
            </a:r>
            <a:r>
              <a:rPr lang="el-GR" dirty="0"/>
              <a:t>στάδιο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61938" y="2179638"/>
            <a:ext cx="158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1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1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586288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3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grpSp>
        <p:nvGrpSpPr>
          <p:cNvPr id="6194" name="Group 50"/>
          <p:cNvGrpSpPr>
            <a:grpSpLocks/>
          </p:cNvGrpSpPr>
          <p:nvPr/>
        </p:nvGrpSpPr>
        <p:grpSpPr bwMode="auto">
          <a:xfrm>
            <a:off x="830263" y="2928938"/>
            <a:ext cx="447675" cy="1881187"/>
            <a:chOff x="523" y="1845"/>
            <a:chExt cx="282" cy="1185"/>
          </a:xfrm>
        </p:grpSpPr>
        <p:sp>
          <p:nvSpPr>
            <p:cNvPr id="6152" name="Text Box 8"/>
            <p:cNvSpPr txBox="1">
              <a:spLocks noChangeArrowheads="1"/>
            </p:cNvSpPr>
            <p:nvPr/>
          </p:nvSpPr>
          <p:spPr bwMode="auto">
            <a:xfrm>
              <a:off x="523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53" name="Text Box 9"/>
            <p:cNvSpPr txBox="1">
              <a:spLocks noChangeArrowheads="1"/>
            </p:cNvSpPr>
            <p:nvPr/>
          </p:nvSpPr>
          <p:spPr bwMode="auto">
            <a:xfrm>
              <a:off x="523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6154" name="Text Box 10"/>
            <p:cNvSpPr txBox="1">
              <a:spLocks noChangeArrowheads="1"/>
            </p:cNvSpPr>
            <p:nvPr/>
          </p:nvSpPr>
          <p:spPr bwMode="auto">
            <a:xfrm>
              <a:off x="523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6155" name="Text Box 11"/>
            <p:cNvSpPr txBox="1">
              <a:spLocks noChangeArrowheads="1"/>
            </p:cNvSpPr>
            <p:nvPr/>
          </p:nvSpPr>
          <p:spPr bwMode="auto">
            <a:xfrm>
              <a:off x="523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6156" name="Text Box 12"/>
            <p:cNvSpPr txBox="1">
              <a:spLocks noChangeArrowheads="1"/>
            </p:cNvSpPr>
            <p:nvPr/>
          </p:nvSpPr>
          <p:spPr bwMode="auto">
            <a:xfrm>
              <a:off x="523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6195" name="Group 51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6158" name="Text Box 14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59" name="Text Box 15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6160" name="Text Box 16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6161" name="Text Box 17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6162" name="Text Box 18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grpSp>
        <p:nvGrpSpPr>
          <p:cNvPr id="6196" name="Group 52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6163" name="Text Box 19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64" name="Text Box 20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6165" name="Text Box 21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6166" name="Text Box 22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6167" name="Text Box 23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grpSp>
        <p:nvGrpSpPr>
          <p:cNvPr id="6197" name="Group 53"/>
          <p:cNvGrpSpPr>
            <a:grpSpLocks/>
          </p:cNvGrpSpPr>
          <p:nvPr/>
        </p:nvGrpSpPr>
        <p:grpSpPr bwMode="auto">
          <a:xfrm>
            <a:off x="4927600" y="2928938"/>
            <a:ext cx="447675" cy="1881187"/>
            <a:chOff x="3104" y="1845"/>
            <a:chExt cx="282" cy="1185"/>
          </a:xfrm>
        </p:grpSpPr>
        <p:sp>
          <p:nvSpPr>
            <p:cNvPr id="6168" name="Text Box 24"/>
            <p:cNvSpPr txBox="1">
              <a:spLocks noChangeArrowheads="1"/>
            </p:cNvSpPr>
            <p:nvPr/>
          </p:nvSpPr>
          <p:spPr bwMode="auto">
            <a:xfrm>
              <a:off x="3104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69" name="Text Box 25"/>
            <p:cNvSpPr txBox="1">
              <a:spLocks noChangeArrowheads="1"/>
            </p:cNvSpPr>
            <p:nvPr/>
          </p:nvSpPr>
          <p:spPr bwMode="auto">
            <a:xfrm>
              <a:off x="3104" y="2082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6170" name="Text Box 26"/>
            <p:cNvSpPr txBox="1">
              <a:spLocks noChangeArrowheads="1"/>
            </p:cNvSpPr>
            <p:nvPr/>
          </p:nvSpPr>
          <p:spPr bwMode="auto">
            <a:xfrm>
              <a:off x="310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dirty="0" smtClean="0"/>
                <a:t>8</a:t>
              </a:r>
              <a:endParaRPr lang="el-GR" sz="1400" dirty="0"/>
            </a:p>
          </p:txBody>
        </p:sp>
        <p:sp>
          <p:nvSpPr>
            <p:cNvPr id="6171" name="Text Box 27"/>
            <p:cNvSpPr txBox="1">
              <a:spLocks noChangeArrowheads="1"/>
            </p:cNvSpPr>
            <p:nvPr/>
          </p:nvSpPr>
          <p:spPr bwMode="auto">
            <a:xfrm>
              <a:off x="310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6172" name="Text Box 28"/>
            <p:cNvSpPr txBox="1">
              <a:spLocks noChangeArrowheads="1"/>
            </p:cNvSpPr>
            <p:nvPr/>
          </p:nvSpPr>
          <p:spPr bwMode="auto">
            <a:xfrm>
              <a:off x="310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6178" name="Text Box 34"/>
          <p:cNvSpPr txBox="1">
            <a:spLocks noChangeArrowheads="1"/>
          </p:cNvSpPr>
          <p:nvPr/>
        </p:nvSpPr>
        <p:spPr bwMode="auto">
          <a:xfrm>
            <a:off x="7175500" y="2179638"/>
            <a:ext cx="158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</a:t>
            </a:r>
            <a:r>
              <a:rPr lang="el-GR" sz="1400" smtClean="0"/>
              <a:t>2</a:t>
            </a:r>
            <a:r>
              <a:rPr lang="el-GR" sz="1400" baseline="30000" smtClean="0"/>
              <a:t>ου</a:t>
            </a:r>
            <a:r>
              <a:rPr lang="el-GR" sz="1400" smtClean="0"/>
              <a:t> </a:t>
            </a:r>
            <a:r>
              <a:rPr lang="el-GR" sz="1400" dirty="0"/>
              <a:t>σταδίου</a:t>
            </a:r>
          </a:p>
        </p:txBody>
      </p:sp>
      <p:grpSp>
        <p:nvGrpSpPr>
          <p:cNvPr id="6198" name="Group 54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6179" name="Text Box 35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80" name="Text Box 36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6181" name="Text Box 37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6182" name="Text Box 38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6183" name="Text Box 39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6184" name="Line 40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6199" name="Group 55"/>
          <p:cNvGrpSpPr>
            <a:grpSpLocks/>
          </p:cNvGrpSpPr>
          <p:nvPr/>
        </p:nvGrpSpPr>
        <p:grpSpPr bwMode="auto">
          <a:xfrm>
            <a:off x="2089150" y="4057650"/>
            <a:ext cx="346075" cy="752475"/>
            <a:chOff x="1316" y="2556"/>
            <a:chExt cx="218" cy="474"/>
          </a:xfrm>
        </p:grpSpPr>
        <p:sp>
          <p:nvSpPr>
            <p:cNvPr id="6185" name="AutoShape 41"/>
            <p:cNvSpPr>
              <a:spLocks noChangeArrowheads="1"/>
            </p:cNvSpPr>
            <p:nvPr/>
          </p:nvSpPr>
          <p:spPr bwMode="auto">
            <a:xfrm>
              <a:off x="1316" y="2793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5</a:t>
              </a:r>
            </a:p>
          </p:txBody>
        </p:sp>
        <p:sp>
          <p:nvSpPr>
            <p:cNvPr id="6186" name="AutoShape 42"/>
            <p:cNvSpPr>
              <a:spLocks noChangeArrowheads="1"/>
            </p:cNvSpPr>
            <p:nvPr/>
          </p:nvSpPr>
          <p:spPr bwMode="auto">
            <a:xfrm>
              <a:off x="1316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</p:grpSp>
      <p:grpSp>
        <p:nvGrpSpPr>
          <p:cNvPr id="6200" name="Group 56"/>
          <p:cNvGrpSpPr>
            <a:grpSpLocks/>
          </p:cNvGrpSpPr>
          <p:nvPr/>
        </p:nvGrpSpPr>
        <p:grpSpPr bwMode="auto">
          <a:xfrm>
            <a:off x="3346450" y="3681413"/>
            <a:ext cx="346075" cy="752475"/>
            <a:chOff x="2108" y="2319"/>
            <a:chExt cx="218" cy="474"/>
          </a:xfrm>
        </p:grpSpPr>
        <p:sp>
          <p:nvSpPr>
            <p:cNvPr id="6187" name="AutoShape 43"/>
            <p:cNvSpPr>
              <a:spLocks noChangeArrowheads="1"/>
            </p:cNvSpPr>
            <p:nvPr/>
          </p:nvSpPr>
          <p:spPr bwMode="auto">
            <a:xfrm>
              <a:off x="2108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  <p:sp>
          <p:nvSpPr>
            <p:cNvPr id="6188" name="AutoShape 44"/>
            <p:cNvSpPr>
              <a:spLocks noChangeArrowheads="1"/>
            </p:cNvSpPr>
            <p:nvPr/>
          </p:nvSpPr>
          <p:spPr bwMode="auto">
            <a:xfrm>
              <a:off x="2108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</p:grpSp>
      <p:grpSp>
        <p:nvGrpSpPr>
          <p:cNvPr id="6201" name="Group 57"/>
          <p:cNvGrpSpPr>
            <a:grpSpLocks/>
          </p:cNvGrpSpPr>
          <p:nvPr/>
        </p:nvGrpSpPr>
        <p:grpSpPr bwMode="auto">
          <a:xfrm>
            <a:off x="4581525" y="3305175"/>
            <a:ext cx="346075" cy="752475"/>
            <a:chOff x="2886" y="2082"/>
            <a:chExt cx="218" cy="474"/>
          </a:xfrm>
        </p:grpSpPr>
        <p:sp>
          <p:nvSpPr>
            <p:cNvPr id="6189" name="AutoShape 45"/>
            <p:cNvSpPr>
              <a:spLocks noChangeArrowheads="1"/>
            </p:cNvSpPr>
            <p:nvPr/>
          </p:nvSpPr>
          <p:spPr bwMode="auto">
            <a:xfrm>
              <a:off x="2886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  <p:sp>
          <p:nvSpPr>
            <p:cNvPr id="6190" name="AutoShape 46"/>
            <p:cNvSpPr>
              <a:spLocks noChangeArrowheads="1"/>
            </p:cNvSpPr>
            <p:nvPr/>
          </p:nvSpPr>
          <p:spPr bwMode="auto">
            <a:xfrm>
              <a:off x="2886" y="2082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 dirty="0" smtClean="0"/>
                <a:t>2</a:t>
              </a:r>
              <a:endParaRPr lang="el-GR" sz="1000" dirty="0"/>
            </a:p>
          </p:txBody>
        </p:sp>
      </p:grpSp>
      <p:sp>
        <p:nvSpPr>
          <p:cNvPr id="6193" name="Text Box 49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Συνολικά τρεις συγκρίσεις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7" grpId="0" animBg="1"/>
      <p:bldP spid="6178" grpId="0"/>
      <p:bldP spid="6184" grpId="0" animBg="1"/>
      <p:bldP spid="61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/>
              <a:t>3</a:t>
            </a:r>
            <a:r>
              <a:rPr lang="el-GR" baseline="30000"/>
              <a:t>ο</a:t>
            </a:r>
            <a:r>
              <a:rPr lang="el-GR"/>
              <a:t> στάδιο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61938" y="2179638"/>
            <a:ext cx="158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</a:t>
            </a:r>
            <a:r>
              <a:rPr lang="el-GR" sz="1400" smtClean="0"/>
              <a:t>2</a:t>
            </a:r>
            <a:r>
              <a:rPr lang="el-GR" sz="1400" baseline="30000" smtClean="0"/>
              <a:t>ου</a:t>
            </a:r>
            <a:r>
              <a:rPr lang="el-GR" sz="1400" smtClean="0"/>
              <a:t> </a:t>
            </a:r>
            <a:r>
              <a:rPr lang="el-GR" sz="1400" dirty="0"/>
              <a:t>σταδίου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1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3512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 smtClean="0"/>
              <a:t>2</a:t>
            </a:r>
            <a:r>
              <a:rPr lang="el-GR" sz="1400" baseline="30000" smtClean="0"/>
              <a:t>η</a:t>
            </a:r>
            <a:r>
              <a:rPr lang="el-GR" sz="1400" smtClean="0"/>
              <a:t> </a:t>
            </a:r>
            <a:r>
              <a:rPr lang="el-GR" sz="1400" dirty="0"/>
              <a:t>σύγκριση</a:t>
            </a:r>
          </a:p>
        </p:txBody>
      </p:sp>
      <p:grpSp>
        <p:nvGrpSpPr>
          <p:cNvPr id="8242" name="Group 50"/>
          <p:cNvGrpSpPr>
            <a:grpSpLocks/>
          </p:cNvGrpSpPr>
          <p:nvPr/>
        </p:nvGrpSpPr>
        <p:grpSpPr bwMode="auto">
          <a:xfrm>
            <a:off x="830263" y="2928938"/>
            <a:ext cx="447675" cy="1881187"/>
            <a:chOff x="523" y="1845"/>
            <a:chExt cx="282" cy="1185"/>
          </a:xfrm>
        </p:grpSpPr>
        <p:sp>
          <p:nvSpPr>
            <p:cNvPr id="8200" name="Text Box 8"/>
            <p:cNvSpPr txBox="1">
              <a:spLocks noChangeArrowheads="1"/>
            </p:cNvSpPr>
            <p:nvPr/>
          </p:nvSpPr>
          <p:spPr bwMode="auto">
            <a:xfrm>
              <a:off x="523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01" name="Text Box 9"/>
            <p:cNvSpPr txBox="1">
              <a:spLocks noChangeArrowheads="1"/>
            </p:cNvSpPr>
            <p:nvPr/>
          </p:nvSpPr>
          <p:spPr bwMode="auto">
            <a:xfrm>
              <a:off x="523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02" name="Text Box 10"/>
            <p:cNvSpPr txBox="1">
              <a:spLocks noChangeArrowheads="1"/>
            </p:cNvSpPr>
            <p:nvPr/>
          </p:nvSpPr>
          <p:spPr bwMode="auto">
            <a:xfrm>
              <a:off x="523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8203" name="Text Box 11"/>
            <p:cNvSpPr txBox="1">
              <a:spLocks noChangeArrowheads="1"/>
            </p:cNvSpPr>
            <p:nvPr/>
          </p:nvSpPr>
          <p:spPr bwMode="auto">
            <a:xfrm>
              <a:off x="523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8204" name="Text Box 12"/>
            <p:cNvSpPr txBox="1">
              <a:spLocks noChangeArrowheads="1"/>
            </p:cNvSpPr>
            <p:nvPr/>
          </p:nvSpPr>
          <p:spPr bwMode="auto">
            <a:xfrm>
              <a:off x="523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8243" name="Group 51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07" name="Text Box 15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8209" name="Text Box 17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15</a:t>
              </a:r>
            </a:p>
          </p:txBody>
        </p:sp>
        <p:sp>
          <p:nvSpPr>
            <p:cNvPr id="8210" name="Text Box 18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10</a:t>
              </a:r>
            </a:p>
          </p:txBody>
        </p:sp>
      </p:grpSp>
      <p:grpSp>
        <p:nvGrpSpPr>
          <p:cNvPr id="8244" name="Group 52"/>
          <p:cNvGrpSpPr>
            <a:grpSpLocks/>
          </p:cNvGrpSpPr>
          <p:nvPr/>
        </p:nvGrpSpPr>
        <p:grpSpPr bwMode="auto">
          <a:xfrm>
            <a:off x="3692525" y="2928938"/>
            <a:ext cx="447675" cy="1881187"/>
            <a:chOff x="2326" y="1845"/>
            <a:chExt cx="282" cy="1185"/>
          </a:xfrm>
        </p:grpSpPr>
        <p:sp>
          <p:nvSpPr>
            <p:cNvPr id="8211" name="Text Box 19"/>
            <p:cNvSpPr txBox="1">
              <a:spLocks noChangeArrowheads="1"/>
            </p:cNvSpPr>
            <p:nvPr/>
          </p:nvSpPr>
          <p:spPr bwMode="auto">
            <a:xfrm>
              <a:off x="2326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12" name="Text Box 20"/>
            <p:cNvSpPr txBox="1">
              <a:spLocks noChangeArrowheads="1"/>
            </p:cNvSpPr>
            <p:nvPr/>
          </p:nvSpPr>
          <p:spPr bwMode="auto">
            <a:xfrm>
              <a:off x="2326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13" name="Text Box 21"/>
            <p:cNvSpPr txBox="1">
              <a:spLocks noChangeArrowheads="1"/>
            </p:cNvSpPr>
            <p:nvPr/>
          </p:nvSpPr>
          <p:spPr bwMode="auto">
            <a:xfrm>
              <a:off x="2326" y="2319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8214" name="Text Box 22"/>
            <p:cNvSpPr txBox="1">
              <a:spLocks noChangeArrowheads="1"/>
            </p:cNvSpPr>
            <p:nvPr/>
          </p:nvSpPr>
          <p:spPr bwMode="auto">
            <a:xfrm>
              <a:off x="2326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/>
                <a:t>10</a:t>
              </a:r>
            </a:p>
          </p:txBody>
        </p:sp>
        <p:sp>
          <p:nvSpPr>
            <p:cNvPr id="8215" name="Text Box 23"/>
            <p:cNvSpPr txBox="1">
              <a:spLocks noChangeArrowheads="1"/>
            </p:cNvSpPr>
            <p:nvPr/>
          </p:nvSpPr>
          <p:spPr bwMode="auto">
            <a:xfrm>
              <a:off x="2326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</p:grp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7175500" y="2179638"/>
            <a:ext cx="1582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3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</p:txBody>
      </p:sp>
      <p:grpSp>
        <p:nvGrpSpPr>
          <p:cNvPr id="8245" name="Group 53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8227" name="Text Box 35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28" name="Text Box 36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8229" name="Text Box 37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8230" name="Text Box 38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8231" name="Text Box 39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</p:grp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8246" name="Group 54"/>
          <p:cNvGrpSpPr>
            <a:grpSpLocks/>
          </p:cNvGrpSpPr>
          <p:nvPr/>
        </p:nvGrpSpPr>
        <p:grpSpPr bwMode="auto">
          <a:xfrm>
            <a:off x="2089150" y="4057650"/>
            <a:ext cx="346075" cy="752475"/>
            <a:chOff x="1316" y="2556"/>
            <a:chExt cx="218" cy="474"/>
          </a:xfrm>
        </p:grpSpPr>
        <p:sp>
          <p:nvSpPr>
            <p:cNvPr id="8233" name="AutoShape 41"/>
            <p:cNvSpPr>
              <a:spLocks noChangeArrowheads="1"/>
            </p:cNvSpPr>
            <p:nvPr/>
          </p:nvSpPr>
          <p:spPr bwMode="auto">
            <a:xfrm>
              <a:off x="1316" y="2793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5</a:t>
              </a:r>
            </a:p>
          </p:txBody>
        </p:sp>
        <p:sp>
          <p:nvSpPr>
            <p:cNvPr id="8234" name="AutoShape 42"/>
            <p:cNvSpPr>
              <a:spLocks noChangeArrowheads="1"/>
            </p:cNvSpPr>
            <p:nvPr/>
          </p:nvSpPr>
          <p:spPr bwMode="auto">
            <a:xfrm>
              <a:off x="1316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</p:grpSp>
      <p:grpSp>
        <p:nvGrpSpPr>
          <p:cNvPr id="8247" name="Group 55"/>
          <p:cNvGrpSpPr>
            <a:grpSpLocks/>
          </p:cNvGrpSpPr>
          <p:nvPr/>
        </p:nvGrpSpPr>
        <p:grpSpPr bwMode="auto">
          <a:xfrm>
            <a:off x="3346450" y="3681413"/>
            <a:ext cx="346075" cy="752475"/>
            <a:chOff x="2108" y="2319"/>
            <a:chExt cx="218" cy="474"/>
          </a:xfrm>
        </p:grpSpPr>
        <p:sp>
          <p:nvSpPr>
            <p:cNvPr id="8235" name="AutoShape 43"/>
            <p:cNvSpPr>
              <a:spLocks noChangeArrowheads="1"/>
            </p:cNvSpPr>
            <p:nvPr/>
          </p:nvSpPr>
          <p:spPr bwMode="auto">
            <a:xfrm>
              <a:off x="2108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  <p:sp>
          <p:nvSpPr>
            <p:cNvPr id="8236" name="AutoShape 44"/>
            <p:cNvSpPr>
              <a:spLocks noChangeArrowheads="1"/>
            </p:cNvSpPr>
            <p:nvPr/>
          </p:nvSpPr>
          <p:spPr bwMode="auto">
            <a:xfrm>
              <a:off x="2108" y="2319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3</a:t>
              </a:r>
            </a:p>
          </p:txBody>
        </p:sp>
      </p:grpSp>
      <p:sp>
        <p:nvSpPr>
          <p:cNvPr id="8241" name="Text Box 49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Συνολικά δύο συγκρίσεις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205" grpId="0" animBg="1"/>
      <p:bldP spid="8226" grpId="0"/>
      <p:bldP spid="8232" grpId="0" animBg="1"/>
      <p:bldP spid="82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l-GR"/>
              <a:t>4</a:t>
            </a:r>
            <a:r>
              <a:rPr lang="el-GR" baseline="30000"/>
              <a:t>ο</a:t>
            </a:r>
            <a:r>
              <a:rPr lang="el-GR"/>
              <a:t> στάδιο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61938" y="2179638"/>
            <a:ext cx="15827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3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93913" y="2179638"/>
            <a:ext cx="11287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1</a:t>
            </a:r>
            <a:r>
              <a:rPr lang="el-GR" sz="1400" baseline="30000"/>
              <a:t>η</a:t>
            </a:r>
            <a:r>
              <a:rPr lang="el-GR" sz="1400"/>
              <a:t> σύγκριση</a:t>
            </a:r>
          </a:p>
        </p:txBody>
      </p:sp>
      <p:grpSp>
        <p:nvGrpSpPr>
          <p:cNvPr id="9266" name="Group 50"/>
          <p:cNvGrpSpPr>
            <a:grpSpLocks/>
          </p:cNvGrpSpPr>
          <p:nvPr/>
        </p:nvGrpSpPr>
        <p:grpSpPr bwMode="auto">
          <a:xfrm>
            <a:off x="830263" y="2928938"/>
            <a:ext cx="447675" cy="1881187"/>
            <a:chOff x="523" y="1845"/>
            <a:chExt cx="282" cy="1185"/>
          </a:xfrm>
        </p:grpSpPr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523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523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523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9227" name="Text Box 11"/>
            <p:cNvSpPr txBox="1">
              <a:spLocks noChangeArrowheads="1"/>
            </p:cNvSpPr>
            <p:nvPr/>
          </p:nvSpPr>
          <p:spPr bwMode="auto">
            <a:xfrm>
              <a:off x="523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9228" name="Text Box 12"/>
            <p:cNvSpPr txBox="1">
              <a:spLocks noChangeArrowheads="1"/>
            </p:cNvSpPr>
            <p:nvPr/>
          </p:nvSpPr>
          <p:spPr bwMode="auto">
            <a:xfrm>
              <a:off x="523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</p:grpSp>
      <p:sp>
        <p:nvSpPr>
          <p:cNvPr id="9229" name="Line 13"/>
          <p:cNvSpPr>
            <a:spLocks noChangeShapeType="1"/>
          </p:cNvSpPr>
          <p:nvPr/>
        </p:nvSpPr>
        <p:spPr bwMode="auto">
          <a:xfrm>
            <a:off x="1908175" y="2133600"/>
            <a:ext cx="0" cy="331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9267" name="Group 51"/>
          <p:cNvGrpSpPr>
            <a:grpSpLocks/>
          </p:cNvGrpSpPr>
          <p:nvPr/>
        </p:nvGrpSpPr>
        <p:grpSpPr bwMode="auto">
          <a:xfrm>
            <a:off x="2435225" y="2928938"/>
            <a:ext cx="447675" cy="1881187"/>
            <a:chOff x="1534" y="1845"/>
            <a:chExt cx="282" cy="1185"/>
          </a:xfrm>
        </p:grpSpPr>
        <p:sp>
          <p:nvSpPr>
            <p:cNvPr id="9230" name="Text Box 14"/>
            <p:cNvSpPr txBox="1">
              <a:spLocks noChangeArrowheads="1"/>
            </p:cNvSpPr>
            <p:nvPr/>
          </p:nvSpPr>
          <p:spPr bwMode="auto">
            <a:xfrm>
              <a:off x="1534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31" name="Text Box 15"/>
            <p:cNvSpPr txBox="1">
              <a:spLocks noChangeArrowheads="1"/>
            </p:cNvSpPr>
            <p:nvPr/>
          </p:nvSpPr>
          <p:spPr bwMode="auto">
            <a:xfrm>
              <a:off x="1534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1534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9233" name="Text Box 17"/>
            <p:cNvSpPr txBox="1">
              <a:spLocks noChangeArrowheads="1"/>
            </p:cNvSpPr>
            <p:nvPr/>
          </p:nvSpPr>
          <p:spPr bwMode="auto">
            <a:xfrm>
              <a:off x="1534" y="2556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smtClean="0"/>
                <a:t>23</a:t>
              </a:r>
              <a:endParaRPr lang="el-GR" sz="1400" dirty="0"/>
            </a:p>
          </p:txBody>
        </p:sp>
        <p:sp>
          <p:nvSpPr>
            <p:cNvPr id="9234" name="Text Box 18"/>
            <p:cNvSpPr txBox="1">
              <a:spLocks noChangeArrowheads="1"/>
            </p:cNvSpPr>
            <p:nvPr/>
          </p:nvSpPr>
          <p:spPr bwMode="auto">
            <a:xfrm>
              <a:off x="1534" y="2793"/>
              <a:ext cx="282" cy="2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/>
                <a:t>15</a:t>
              </a:r>
            </a:p>
          </p:txBody>
        </p:sp>
      </p:grp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7175500" y="2179638"/>
            <a:ext cx="158273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l-GR" sz="1400"/>
              <a:t>Τέλος 4</a:t>
            </a:r>
            <a:r>
              <a:rPr lang="el-GR" sz="1400" baseline="30000"/>
              <a:t>ου</a:t>
            </a:r>
            <a:r>
              <a:rPr lang="el-GR" sz="1400"/>
              <a:t> σταδίου</a:t>
            </a:r>
          </a:p>
          <a:p>
            <a:pPr algn="ctr"/>
            <a:r>
              <a:rPr lang="el-GR" sz="1400"/>
              <a:t>Ταξινομημένος </a:t>
            </a:r>
            <a:br>
              <a:rPr lang="el-GR" sz="1400"/>
            </a:br>
            <a:r>
              <a:rPr lang="el-GR" sz="1400"/>
              <a:t>πίνακας</a:t>
            </a:r>
          </a:p>
        </p:txBody>
      </p:sp>
      <p:grpSp>
        <p:nvGrpSpPr>
          <p:cNvPr id="9268" name="Group 52"/>
          <p:cNvGrpSpPr>
            <a:grpSpLocks/>
          </p:cNvGrpSpPr>
          <p:nvPr/>
        </p:nvGrpSpPr>
        <p:grpSpPr bwMode="auto">
          <a:xfrm>
            <a:off x="7742238" y="2928938"/>
            <a:ext cx="447675" cy="1881187"/>
            <a:chOff x="4877" y="1845"/>
            <a:chExt cx="282" cy="1185"/>
          </a:xfrm>
        </p:grpSpPr>
        <p:sp>
          <p:nvSpPr>
            <p:cNvPr id="9251" name="Text Box 35"/>
            <p:cNvSpPr txBox="1">
              <a:spLocks noChangeArrowheads="1"/>
            </p:cNvSpPr>
            <p:nvPr/>
          </p:nvSpPr>
          <p:spPr bwMode="auto">
            <a:xfrm>
              <a:off x="4877" y="1845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0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52" name="Text Box 36"/>
            <p:cNvSpPr txBox="1">
              <a:spLocks noChangeArrowheads="1"/>
            </p:cNvSpPr>
            <p:nvPr/>
          </p:nvSpPr>
          <p:spPr bwMode="auto">
            <a:xfrm>
              <a:off x="4877" y="2082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 dirty="0" smtClean="0">
                  <a:solidFill>
                    <a:schemeClr val="accent2"/>
                  </a:solidFill>
                </a:rPr>
                <a:t>8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  <p:sp>
          <p:nvSpPr>
            <p:cNvPr id="9253" name="Text Box 37"/>
            <p:cNvSpPr txBox="1">
              <a:spLocks noChangeArrowheads="1"/>
            </p:cNvSpPr>
            <p:nvPr/>
          </p:nvSpPr>
          <p:spPr bwMode="auto">
            <a:xfrm>
              <a:off x="4877" y="2319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9254" name="Text Box 38"/>
            <p:cNvSpPr txBox="1">
              <a:spLocks noChangeArrowheads="1"/>
            </p:cNvSpPr>
            <p:nvPr/>
          </p:nvSpPr>
          <p:spPr bwMode="auto">
            <a:xfrm>
              <a:off x="4877" y="2556"/>
              <a:ext cx="282" cy="237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400">
                  <a:solidFill>
                    <a:schemeClr val="accent2"/>
                  </a:solidFill>
                </a:rPr>
                <a:t>15</a:t>
              </a:r>
            </a:p>
          </p:txBody>
        </p:sp>
        <p:sp>
          <p:nvSpPr>
            <p:cNvPr id="9255" name="Text Box 39"/>
            <p:cNvSpPr txBox="1">
              <a:spLocks noChangeArrowheads="1"/>
            </p:cNvSpPr>
            <p:nvPr/>
          </p:nvSpPr>
          <p:spPr bwMode="auto">
            <a:xfrm>
              <a:off x="4877" y="2793"/>
              <a:ext cx="282" cy="2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400" smtClean="0">
                  <a:solidFill>
                    <a:schemeClr val="accent2"/>
                  </a:solidFill>
                </a:rPr>
                <a:t>23</a:t>
              </a:r>
              <a:endParaRPr lang="el-GR" sz="1400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9256" name="Line 40"/>
          <p:cNvSpPr>
            <a:spLocks noChangeShapeType="1"/>
          </p:cNvSpPr>
          <p:nvPr/>
        </p:nvSpPr>
        <p:spPr bwMode="auto">
          <a:xfrm>
            <a:off x="7053263" y="2160588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9269" name="Group 53"/>
          <p:cNvGrpSpPr>
            <a:grpSpLocks/>
          </p:cNvGrpSpPr>
          <p:nvPr/>
        </p:nvGrpSpPr>
        <p:grpSpPr bwMode="auto">
          <a:xfrm>
            <a:off x="2089150" y="4057650"/>
            <a:ext cx="346075" cy="752475"/>
            <a:chOff x="1316" y="2556"/>
            <a:chExt cx="218" cy="474"/>
          </a:xfrm>
        </p:grpSpPr>
        <p:sp>
          <p:nvSpPr>
            <p:cNvPr id="9257" name="AutoShape 41"/>
            <p:cNvSpPr>
              <a:spLocks noChangeArrowheads="1"/>
            </p:cNvSpPr>
            <p:nvPr/>
          </p:nvSpPr>
          <p:spPr bwMode="auto">
            <a:xfrm>
              <a:off x="1316" y="2793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5</a:t>
              </a:r>
            </a:p>
          </p:txBody>
        </p:sp>
        <p:sp>
          <p:nvSpPr>
            <p:cNvPr id="9258" name="AutoShape 42"/>
            <p:cNvSpPr>
              <a:spLocks noChangeArrowheads="1"/>
            </p:cNvSpPr>
            <p:nvPr/>
          </p:nvSpPr>
          <p:spPr bwMode="auto">
            <a:xfrm>
              <a:off x="1316" y="2556"/>
              <a:ext cx="218" cy="23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1000"/>
                <a:t>4</a:t>
              </a:r>
            </a:p>
          </p:txBody>
        </p:sp>
      </p:grpSp>
      <p:sp>
        <p:nvSpPr>
          <p:cNvPr id="9265" name="Text Box 49"/>
          <p:cNvSpPr txBox="1">
            <a:spLocks noChangeArrowheads="1"/>
          </p:cNvSpPr>
          <p:nvPr/>
        </p:nvSpPr>
        <p:spPr bwMode="auto">
          <a:xfrm>
            <a:off x="2089150" y="5446713"/>
            <a:ext cx="4721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l-GR"/>
              <a:t>Συνολικά μία σύγκριση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9" grpId="0" animBg="1"/>
      <p:bldP spid="9250" grpId="0"/>
      <p:bldP spid="9256" grpId="0" animBg="1"/>
      <p:bldP spid="92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Ταξινόμηση</a:t>
            </a:r>
          </a:p>
        </p:txBody>
      </p:sp>
      <p:grpSp>
        <p:nvGrpSpPr>
          <p:cNvPr id="15363" name="Group 3"/>
          <p:cNvGrpSpPr>
            <a:grpSpLocks/>
          </p:cNvGrpSpPr>
          <p:nvPr/>
        </p:nvGrpSpPr>
        <p:grpSpPr bwMode="auto">
          <a:xfrm>
            <a:off x="457200" y="1573213"/>
            <a:ext cx="447675" cy="1082675"/>
            <a:chOff x="288" y="991"/>
            <a:chExt cx="282" cy="682"/>
          </a:xfrm>
        </p:grpSpPr>
        <p:sp>
          <p:nvSpPr>
            <p:cNvPr id="15364" name="Text Box 4"/>
            <p:cNvSpPr txBox="1">
              <a:spLocks noChangeArrowheads="1"/>
            </p:cNvSpPr>
            <p:nvPr/>
          </p:nvSpPr>
          <p:spPr bwMode="auto">
            <a:xfrm>
              <a:off x="288" y="991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65" name="Text Box 5"/>
            <p:cNvSpPr txBox="1">
              <a:spLocks noChangeArrowheads="1"/>
            </p:cNvSpPr>
            <p:nvPr/>
          </p:nvSpPr>
          <p:spPr bwMode="auto">
            <a:xfrm>
              <a:off x="288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288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0</a:t>
              </a:r>
              <a:endParaRPr lang="el-GR" sz="1000" dirty="0"/>
            </a:p>
          </p:txBody>
        </p:sp>
        <p:sp>
          <p:nvSpPr>
            <p:cNvPr id="15367" name="Text Box 7"/>
            <p:cNvSpPr txBox="1">
              <a:spLocks noChangeArrowheads="1"/>
            </p:cNvSpPr>
            <p:nvPr/>
          </p:nvSpPr>
          <p:spPr bwMode="auto">
            <a:xfrm>
              <a:off x="288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10</a:t>
              </a:r>
            </a:p>
          </p:txBody>
        </p:sp>
        <p:sp>
          <p:nvSpPr>
            <p:cNvPr id="15368" name="Text Box 8"/>
            <p:cNvSpPr txBox="1">
              <a:spLocks noChangeArrowheads="1"/>
            </p:cNvSpPr>
            <p:nvPr/>
          </p:nvSpPr>
          <p:spPr bwMode="auto">
            <a:xfrm>
              <a:off x="288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</p:grpSp>
      <p:grpSp>
        <p:nvGrpSpPr>
          <p:cNvPr id="15369" name="Group 9"/>
          <p:cNvGrpSpPr>
            <a:grpSpLocks/>
          </p:cNvGrpSpPr>
          <p:nvPr/>
        </p:nvGrpSpPr>
        <p:grpSpPr bwMode="auto">
          <a:xfrm>
            <a:off x="1914525" y="1573213"/>
            <a:ext cx="447675" cy="1082675"/>
            <a:chOff x="1206" y="991"/>
            <a:chExt cx="282" cy="682"/>
          </a:xfrm>
        </p:grpSpPr>
        <p:sp>
          <p:nvSpPr>
            <p:cNvPr id="15370" name="Text Box 10"/>
            <p:cNvSpPr txBox="1">
              <a:spLocks noChangeArrowheads="1"/>
            </p:cNvSpPr>
            <p:nvPr/>
          </p:nvSpPr>
          <p:spPr bwMode="auto">
            <a:xfrm>
              <a:off x="1206" y="991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71" name="Text Box 11"/>
            <p:cNvSpPr txBox="1">
              <a:spLocks noChangeArrowheads="1"/>
            </p:cNvSpPr>
            <p:nvPr/>
          </p:nvSpPr>
          <p:spPr bwMode="auto">
            <a:xfrm>
              <a:off x="1206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72" name="Text Box 12"/>
            <p:cNvSpPr txBox="1">
              <a:spLocks noChangeArrowheads="1"/>
            </p:cNvSpPr>
            <p:nvPr/>
          </p:nvSpPr>
          <p:spPr bwMode="auto">
            <a:xfrm>
              <a:off x="1206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0</a:t>
              </a:r>
              <a:endParaRPr lang="el-GR" sz="1000" dirty="0"/>
            </a:p>
          </p:txBody>
        </p:sp>
        <p:sp>
          <p:nvSpPr>
            <p:cNvPr id="15373" name="Text Box 13"/>
            <p:cNvSpPr txBox="1">
              <a:spLocks noChangeArrowheads="1"/>
            </p:cNvSpPr>
            <p:nvPr/>
          </p:nvSpPr>
          <p:spPr bwMode="auto">
            <a:xfrm>
              <a:off x="1206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10</a:t>
              </a:r>
            </a:p>
          </p:txBody>
        </p:sp>
        <p:sp>
          <p:nvSpPr>
            <p:cNvPr id="15374" name="Text Box 14"/>
            <p:cNvSpPr txBox="1">
              <a:spLocks noChangeArrowheads="1"/>
            </p:cNvSpPr>
            <p:nvPr/>
          </p:nvSpPr>
          <p:spPr bwMode="auto">
            <a:xfrm>
              <a:off x="1206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</p:grpSp>
      <p:grpSp>
        <p:nvGrpSpPr>
          <p:cNvPr id="15375" name="Group 15"/>
          <p:cNvGrpSpPr>
            <a:grpSpLocks/>
          </p:cNvGrpSpPr>
          <p:nvPr/>
        </p:nvGrpSpPr>
        <p:grpSpPr bwMode="auto">
          <a:xfrm>
            <a:off x="3171825" y="1573213"/>
            <a:ext cx="447675" cy="1082675"/>
            <a:chOff x="1998" y="991"/>
            <a:chExt cx="282" cy="682"/>
          </a:xfrm>
        </p:grpSpPr>
        <p:sp>
          <p:nvSpPr>
            <p:cNvPr id="15376" name="Text Box 16"/>
            <p:cNvSpPr txBox="1">
              <a:spLocks noChangeArrowheads="1"/>
            </p:cNvSpPr>
            <p:nvPr/>
          </p:nvSpPr>
          <p:spPr bwMode="auto">
            <a:xfrm>
              <a:off x="1998" y="991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77" name="Text Box 17"/>
            <p:cNvSpPr txBox="1">
              <a:spLocks noChangeArrowheads="1"/>
            </p:cNvSpPr>
            <p:nvPr/>
          </p:nvSpPr>
          <p:spPr bwMode="auto">
            <a:xfrm>
              <a:off x="1998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78" name="Text Box 18"/>
            <p:cNvSpPr txBox="1">
              <a:spLocks noChangeArrowheads="1"/>
            </p:cNvSpPr>
            <p:nvPr/>
          </p:nvSpPr>
          <p:spPr bwMode="auto">
            <a:xfrm>
              <a:off x="1998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0</a:t>
              </a:r>
              <a:endParaRPr lang="el-GR" sz="1000" dirty="0"/>
            </a:p>
          </p:txBody>
        </p:sp>
        <p:sp>
          <p:nvSpPr>
            <p:cNvPr id="15379" name="Text Box 19"/>
            <p:cNvSpPr txBox="1">
              <a:spLocks noChangeArrowheads="1"/>
            </p:cNvSpPr>
            <p:nvPr/>
          </p:nvSpPr>
          <p:spPr bwMode="auto">
            <a:xfrm>
              <a:off x="1998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380" name="Text Box 20"/>
            <p:cNvSpPr txBox="1">
              <a:spLocks noChangeArrowheads="1"/>
            </p:cNvSpPr>
            <p:nvPr/>
          </p:nvSpPr>
          <p:spPr bwMode="auto">
            <a:xfrm>
              <a:off x="1998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381" name="Group 21"/>
          <p:cNvGrpSpPr>
            <a:grpSpLocks/>
          </p:cNvGrpSpPr>
          <p:nvPr/>
        </p:nvGrpSpPr>
        <p:grpSpPr bwMode="auto">
          <a:xfrm>
            <a:off x="4406900" y="1573213"/>
            <a:ext cx="447675" cy="1082675"/>
            <a:chOff x="2776" y="991"/>
            <a:chExt cx="282" cy="682"/>
          </a:xfrm>
        </p:grpSpPr>
        <p:sp>
          <p:nvSpPr>
            <p:cNvPr id="15382" name="Text Box 22"/>
            <p:cNvSpPr txBox="1">
              <a:spLocks noChangeArrowheads="1"/>
            </p:cNvSpPr>
            <p:nvPr/>
          </p:nvSpPr>
          <p:spPr bwMode="auto">
            <a:xfrm>
              <a:off x="2776" y="991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83" name="Text Box 23"/>
            <p:cNvSpPr txBox="1">
              <a:spLocks noChangeArrowheads="1"/>
            </p:cNvSpPr>
            <p:nvPr/>
          </p:nvSpPr>
          <p:spPr bwMode="auto">
            <a:xfrm>
              <a:off x="2776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84" name="Text Box 24"/>
            <p:cNvSpPr txBox="1">
              <a:spLocks noChangeArrowheads="1"/>
            </p:cNvSpPr>
            <p:nvPr/>
          </p:nvSpPr>
          <p:spPr bwMode="auto">
            <a:xfrm>
              <a:off x="2776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0</a:t>
              </a:r>
              <a:endParaRPr lang="el-GR" sz="1000" dirty="0"/>
            </a:p>
          </p:txBody>
        </p:sp>
        <p:sp>
          <p:nvSpPr>
            <p:cNvPr id="15385" name="Text Box 25"/>
            <p:cNvSpPr txBox="1">
              <a:spLocks noChangeArrowheads="1"/>
            </p:cNvSpPr>
            <p:nvPr/>
          </p:nvSpPr>
          <p:spPr bwMode="auto">
            <a:xfrm>
              <a:off x="2776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386" name="Text Box 26"/>
            <p:cNvSpPr txBox="1">
              <a:spLocks noChangeArrowheads="1"/>
            </p:cNvSpPr>
            <p:nvPr/>
          </p:nvSpPr>
          <p:spPr bwMode="auto">
            <a:xfrm>
              <a:off x="2776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387" name="Group 27"/>
          <p:cNvGrpSpPr>
            <a:grpSpLocks/>
          </p:cNvGrpSpPr>
          <p:nvPr/>
        </p:nvGrpSpPr>
        <p:grpSpPr bwMode="auto">
          <a:xfrm>
            <a:off x="5641975" y="1573213"/>
            <a:ext cx="447675" cy="1082675"/>
            <a:chOff x="3554" y="991"/>
            <a:chExt cx="282" cy="682"/>
          </a:xfrm>
        </p:grpSpPr>
        <p:sp>
          <p:nvSpPr>
            <p:cNvPr id="15388" name="Text Box 28"/>
            <p:cNvSpPr txBox="1">
              <a:spLocks noChangeArrowheads="1"/>
            </p:cNvSpPr>
            <p:nvPr/>
          </p:nvSpPr>
          <p:spPr bwMode="auto">
            <a:xfrm>
              <a:off x="3554" y="991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89" name="Text Box 29"/>
            <p:cNvSpPr txBox="1">
              <a:spLocks noChangeArrowheads="1"/>
            </p:cNvSpPr>
            <p:nvPr/>
          </p:nvSpPr>
          <p:spPr bwMode="auto">
            <a:xfrm>
              <a:off x="3554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0</a:t>
              </a:r>
              <a:endParaRPr lang="el-GR" sz="1000" dirty="0"/>
            </a:p>
          </p:txBody>
        </p:sp>
        <p:sp>
          <p:nvSpPr>
            <p:cNvPr id="15390" name="Text Box 30"/>
            <p:cNvSpPr txBox="1">
              <a:spLocks noChangeArrowheads="1"/>
            </p:cNvSpPr>
            <p:nvPr/>
          </p:nvSpPr>
          <p:spPr bwMode="auto">
            <a:xfrm>
              <a:off x="3554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91" name="Text Box 31"/>
            <p:cNvSpPr txBox="1">
              <a:spLocks noChangeArrowheads="1"/>
            </p:cNvSpPr>
            <p:nvPr/>
          </p:nvSpPr>
          <p:spPr bwMode="auto">
            <a:xfrm>
              <a:off x="3554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392" name="Text Box 32"/>
            <p:cNvSpPr txBox="1">
              <a:spLocks noChangeArrowheads="1"/>
            </p:cNvSpPr>
            <p:nvPr/>
          </p:nvSpPr>
          <p:spPr bwMode="auto">
            <a:xfrm>
              <a:off x="3554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393" name="Group 33"/>
          <p:cNvGrpSpPr>
            <a:grpSpLocks/>
          </p:cNvGrpSpPr>
          <p:nvPr/>
        </p:nvGrpSpPr>
        <p:grpSpPr bwMode="auto">
          <a:xfrm>
            <a:off x="7221538" y="1573213"/>
            <a:ext cx="447675" cy="1082675"/>
            <a:chOff x="4549" y="991"/>
            <a:chExt cx="282" cy="682"/>
          </a:xfrm>
        </p:grpSpPr>
        <p:sp>
          <p:nvSpPr>
            <p:cNvPr id="15394" name="Text Box 34"/>
            <p:cNvSpPr txBox="1">
              <a:spLocks noChangeArrowheads="1"/>
            </p:cNvSpPr>
            <p:nvPr/>
          </p:nvSpPr>
          <p:spPr bwMode="auto">
            <a:xfrm>
              <a:off x="4549" y="991"/>
              <a:ext cx="282" cy="136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395" name="Text Box 35"/>
            <p:cNvSpPr txBox="1">
              <a:spLocks noChangeArrowheads="1"/>
            </p:cNvSpPr>
            <p:nvPr/>
          </p:nvSpPr>
          <p:spPr bwMode="auto">
            <a:xfrm>
              <a:off x="4549" y="1127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396" name="Text Box 36"/>
            <p:cNvSpPr txBox="1">
              <a:spLocks noChangeArrowheads="1"/>
            </p:cNvSpPr>
            <p:nvPr/>
          </p:nvSpPr>
          <p:spPr bwMode="auto">
            <a:xfrm>
              <a:off x="4549" y="1264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397" name="Text Box 37"/>
            <p:cNvSpPr txBox="1">
              <a:spLocks noChangeArrowheads="1"/>
            </p:cNvSpPr>
            <p:nvPr/>
          </p:nvSpPr>
          <p:spPr bwMode="auto">
            <a:xfrm>
              <a:off x="4549" y="1400"/>
              <a:ext cx="282" cy="13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398" name="Text Box 38"/>
            <p:cNvSpPr txBox="1">
              <a:spLocks noChangeArrowheads="1"/>
            </p:cNvSpPr>
            <p:nvPr/>
          </p:nvSpPr>
          <p:spPr bwMode="auto">
            <a:xfrm>
              <a:off x="4549" y="1537"/>
              <a:ext cx="282" cy="1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399" name="Group 39"/>
          <p:cNvGrpSpPr>
            <a:grpSpLocks/>
          </p:cNvGrpSpPr>
          <p:nvPr/>
        </p:nvGrpSpPr>
        <p:grpSpPr bwMode="auto">
          <a:xfrm>
            <a:off x="1568450" y="2222500"/>
            <a:ext cx="346075" cy="433388"/>
            <a:chOff x="988" y="1400"/>
            <a:chExt cx="218" cy="273"/>
          </a:xfrm>
        </p:grpSpPr>
        <p:sp>
          <p:nvSpPr>
            <p:cNvPr id="15400" name="AutoShape 40"/>
            <p:cNvSpPr>
              <a:spLocks noChangeArrowheads="1"/>
            </p:cNvSpPr>
            <p:nvPr/>
          </p:nvSpPr>
          <p:spPr bwMode="auto">
            <a:xfrm>
              <a:off x="988" y="1537"/>
              <a:ext cx="218" cy="136"/>
            </a:xfrm>
            <a:prstGeom prst="rightArrow">
              <a:avLst>
                <a:gd name="adj1" fmla="val 50000"/>
                <a:gd name="adj2" fmla="val 4007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5</a:t>
              </a:r>
            </a:p>
          </p:txBody>
        </p:sp>
        <p:sp>
          <p:nvSpPr>
            <p:cNvPr id="15401" name="AutoShape 41"/>
            <p:cNvSpPr>
              <a:spLocks noChangeArrowheads="1"/>
            </p:cNvSpPr>
            <p:nvPr/>
          </p:nvSpPr>
          <p:spPr bwMode="auto">
            <a:xfrm>
              <a:off x="988" y="1400"/>
              <a:ext cx="218" cy="137"/>
            </a:xfrm>
            <a:prstGeom prst="rightArrow">
              <a:avLst>
                <a:gd name="adj1" fmla="val 50000"/>
                <a:gd name="adj2" fmla="val 3978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</p:grpSp>
      <p:grpSp>
        <p:nvGrpSpPr>
          <p:cNvPr id="15402" name="Group 42"/>
          <p:cNvGrpSpPr>
            <a:grpSpLocks/>
          </p:cNvGrpSpPr>
          <p:nvPr/>
        </p:nvGrpSpPr>
        <p:grpSpPr bwMode="auto">
          <a:xfrm>
            <a:off x="2825750" y="2006600"/>
            <a:ext cx="346075" cy="433388"/>
            <a:chOff x="1780" y="1264"/>
            <a:chExt cx="218" cy="273"/>
          </a:xfrm>
        </p:grpSpPr>
        <p:sp>
          <p:nvSpPr>
            <p:cNvPr id="15403" name="AutoShape 43"/>
            <p:cNvSpPr>
              <a:spLocks noChangeArrowheads="1"/>
            </p:cNvSpPr>
            <p:nvPr/>
          </p:nvSpPr>
          <p:spPr bwMode="auto">
            <a:xfrm>
              <a:off x="1780" y="1400"/>
              <a:ext cx="218" cy="137"/>
            </a:xfrm>
            <a:prstGeom prst="rightArrow">
              <a:avLst>
                <a:gd name="adj1" fmla="val 50000"/>
                <a:gd name="adj2" fmla="val 3978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  <p:sp>
          <p:nvSpPr>
            <p:cNvPr id="15404" name="AutoShape 44"/>
            <p:cNvSpPr>
              <a:spLocks noChangeArrowheads="1"/>
            </p:cNvSpPr>
            <p:nvPr/>
          </p:nvSpPr>
          <p:spPr bwMode="auto">
            <a:xfrm>
              <a:off x="1780" y="1264"/>
              <a:ext cx="218" cy="136"/>
            </a:xfrm>
            <a:prstGeom prst="rightArrow">
              <a:avLst>
                <a:gd name="adj1" fmla="val 50000"/>
                <a:gd name="adj2" fmla="val 4007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3</a:t>
              </a:r>
            </a:p>
          </p:txBody>
        </p:sp>
      </p:grpSp>
      <p:grpSp>
        <p:nvGrpSpPr>
          <p:cNvPr id="15405" name="Group 45"/>
          <p:cNvGrpSpPr>
            <a:grpSpLocks/>
          </p:cNvGrpSpPr>
          <p:nvPr/>
        </p:nvGrpSpPr>
        <p:grpSpPr bwMode="auto">
          <a:xfrm>
            <a:off x="4060825" y="1789113"/>
            <a:ext cx="346075" cy="433387"/>
            <a:chOff x="2558" y="1127"/>
            <a:chExt cx="218" cy="273"/>
          </a:xfrm>
        </p:grpSpPr>
        <p:sp>
          <p:nvSpPr>
            <p:cNvPr id="15406" name="AutoShape 46"/>
            <p:cNvSpPr>
              <a:spLocks noChangeArrowheads="1"/>
            </p:cNvSpPr>
            <p:nvPr/>
          </p:nvSpPr>
          <p:spPr bwMode="auto">
            <a:xfrm>
              <a:off x="2558" y="1264"/>
              <a:ext cx="218" cy="136"/>
            </a:xfrm>
            <a:prstGeom prst="rightArrow">
              <a:avLst>
                <a:gd name="adj1" fmla="val 50000"/>
                <a:gd name="adj2" fmla="val 4007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3</a:t>
              </a:r>
            </a:p>
          </p:txBody>
        </p:sp>
        <p:sp>
          <p:nvSpPr>
            <p:cNvPr id="15407" name="AutoShape 47"/>
            <p:cNvSpPr>
              <a:spLocks noChangeArrowheads="1"/>
            </p:cNvSpPr>
            <p:nvPr/>
          </p:nvSpPr>
          <p:spPr bwMode="auto">
            <a:xfrm>
              <a:off x="2558" y="1127"/>
              <a:ext cx="218" cy="137"/>
            </a:xfrm>
            <a:prstGeom prst="rightArrow">
              <a:avLst>
                <a:gd name="adj1" fmla="val 50000"/>
                <a:gd name="adj2" fmla="val 3978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 dirty="0" smtClean="0"/>
                <a:t>2</a:t>
              </a:r>
              <a:endParaRPr lang="el-GR" sz="800" dirty="0"/>
            </a:p>
          </p:txBody>
        </p:sp>
      </p:grpSp>
      <p:grpSp>
        <p:nvGrpSpPr>
          <p:cNvPr id="15408" name="Group 48"/>
          <p:cNvGrpSpPr>
            <a:grpSpLocks/>
          </p:cNvGrpSpPr>
          <p:nvPr/>
        </p:nvGrpSpPr>
        <p:grpSpPr bwMode="auto">
          <a:xfrm>
            <a:off x="5295900" y="1573213"/>
            <a:ext cx="346075" cy="433387"/>
            <a:chOff x="3336" y="991"/>
            <a:chExt cx="218" cy="273"/>
          </a:xfrm>
        </p:grpSpPr>
        <p:sp>
          <p:nvSpPr>
            <p:cNvPr id="15409" name="AutoShape 49"/>
            <p:cNvSpPr>
              <a:spLocks noChangeArrowheads="1"/>
            </p:cNvSpPr>
            <p:nvPr/>
          </p:nvSpPr>
          <p:spPr bwMode="auto">
            <a:xfrm>
              <a:off x="3336" y="1127"/>
              <a:ext cx="218" cy="137"/>
            </a:xfrm>
            <a:prstGeom prst="rightArrow">
              <a:avLst>
                <a:gd name="adj1" fmla="val 50000"/>
                <a:gd name="adj2" fmla="val 3978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 dirty="0" smtClean="0"/>
                <a:t>2</a:t>
              </a:r>
              <a:endParaRPr lang="el-GR" sz="800" dirty="0"/>
            </a:p>
          </p:txBody>
        </p:sp>
        <p:sp>
          <p:nvSpPr>
            <p:cNvPr id="15410" name="AutoShape 50"/>
            <p:cNvSpPr>
              <a:spLocks noChangeArrowheads="1"/>
            </p:cNvSpPr>
            <p:nvPr/>
          </p:nvSpPr>
          <p:spPr bwMode="auto">
            <a:xfrm>
              <a:off x="3336" y="991"/>
              <a:ext cx="218" cy="136"/>
            </a:xfrm>
            <a:prstGeom prst="rightArrow">
              <a:avLst>
                <a:gd name="adj1" fmla="val 50000"/>
                <a:gd name="adj2" fmla="val 4007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1</a:t>
              </a:r>
            </a:p>
          </p:txBody>
        </p:sp>
      </p:grpSp>
      <p:grpSp>
        <p:nvGrpSpPr>
          <p:cNvPr id="15417" name="Group 57"/>
          <p:cNvGrpSpPr>
            <a:grpSpLocks/>
          </p:cNvGrpSpPr>
          <p:nvPr/>
        </p:nvGrpSpPr>
        <p:grpSpPr bwMode="auto">
          <a:xfrm>
            <a:off x="1914525" y="2846388"/>
            <a:ext cx="447675" cy="1128712"/>
            <a:chOff x="1206" y="1793"/>
            <a:chExt cx="282" cy="711"/>
          </a:xfrm>
        </p:grpSpPr>
        <p:sp>
          <p:nvSpPr>
            <p:cNvPr id="15418" name="Text Box 58"/>
            <p:cNvSpPr txBox="1">
              <a:spLocks noChangeArrowheads="1"/>
            </p:cNvSpPr>
            <p:nvPr/>
          </p:nvSpPr>
          <p:spPr bwMode="auto">
            <a:xfrm>
              <a:off x="1206" y="1793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19" name="Text Box 59"/>
            <p:cNvSpPr txBox="1">
              <a:spLocks noChangeArrowheads="1"/>
            </p:cNvSpPr>
            <p:nvPr/>
          </p:nvSpPr>
          <p:spPr bwMode="auto">
            <a:xfrm>
              <a:off x="1206" y="1935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20" name="Text Box 60"/>
            <p:cNvSpPr txBox="1">
              <a:spLocks noChangeArrowheads="1"/>
            </p:cNvSpPr>
            <p:nvPr/>
          </p:nvSpPr>
          <p:spPr bwMode="auto">
            <a:xfrm>
              <a:off x="1206" y="2077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421" name="Text Box 61"/>
            <p:cNvSpPr txBox="1">
              <a:spLocks noChangeArrowheads="1"/>
            </p:cNvSpPr>
            <p:nvPr/>
          </p:nvSpPr>
          <p:spPr bwMode="auto">
            <a:xfrm>
              <a:off x="1206" y="2220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422" name="Text Box 62"/>
            <p:cNvSpPr txBox="1">
              <a:spLocks noChangeArrowheads="1"/>
            </p:cNvSpPr>
            <p:nvPr/>
          </p:nvSpPr>
          <p:spPr bwMode="auto">
            <a:xfrm>
              <a:off x="1206" y="236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423" name="Group 63"/>
          <p:cNvGrpSpPr>
            <a:grpSpLocks/>
          </p:cNvGrpSpPr>
          <p:nvPr/>
        </p:nvGrpSpPr>
        <p:grpSpPr bwMode="auto">
          <a:xfrm>
            <a:off x="3175000" y="2846388"/>
            <a:ext cx="447675" cy="1128712"/>
            <a:chOff x="2000" y="1793"/>
            <a:chExt cx="282" cy="711"/>
          </a:xfrm>
        </p:grpSpPr>
        <p:sp>
          <p:nvSpPr>
            <p:cNvPr id="15424" name="Text Box 64"/>
            <p:cNvSpPr txBox="1">
              <a:spLocks noChangeArrowheads="1"/>
            </p:cNvSpPr>
            <p:nvPr/>
          </p:nvSpPr>
          <p:spPr bwMode="auto">
            <a:xfrm>
              <a:off x="2000" y="1793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25" name="Text Box 65"/>
            <p:cNvSpPr txBox="1">
              <a:spLocks noChangeArrowheads="1"/>
            </p:cNvSpPr>
            <p:nvPr/>
          </p:nvSpPr>
          <p:spPr bwMode="auto">
            <a:xfrm>
              <a:off x="2000" y="1935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26" name="Text Box 66"/>
            <p:cNvSpPr txBox="1">
              <a:spLocks noChangeArrowheads="1"/>
            </p:cNvSpPr>
            <p:nvPr/>
          </p:nvSpPr>
          <p:spPr bwMode="auto">
            <a:xfrm>
              <a:off x="2000" y="2077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427" name="Text Box 67"/>
            <p:cNvSpPr txBox="1">
              <a:spLocks noChangeArrowheads="1"/>
            </p:cNvSpPr>
            <p:nvPr/>
          </p:nvSpPr>
          <p:spPr bwMode="auto">
            <a:xfrm>
              <a:off x="2000" y="2220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428" name="Text Box 68"/>
            <p:cNvSpPr txBox="1">
              <a:spLocks noChangeArrowheads="1"/>
            </p:cNvSpPr>
            <p:nvPr/>
          </p:nvSpPr>
          <p:spPr bwMode="auto">
            <a:xfrm>
              <a:off x="2000" y="236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429" name="Group 69"/>
          <p:cNvGrpSpPr>
            <a:grpSpLocks/>
          </p:cNvGrpSpPr>
          <p:nvPr/>
        </p:nvGrpSpPr>
        <p:grpSpPr bwMode="auto">
          <a:xfrm>
            <a:off x="4406900" y="2846388"/>
            <a:ext cx="447675" cy="1128712"/>
            <a:chOff x="2776" y="1793"/>
            <a:chExt cx="282" cy="711"/>
          </a:xfrm>
        </p:grpSpPr>
        <p:sp>
          <p:nvSpPr>
            <p:cNvPr id="15430" name="Text Box 70"/>
            <p:cNvSpPr txBox="1">
              <a:spLocks noChangeArrowheads="1"/>
            </p:cNvSpPr>
            <p:nvPr/>
          </p:nvSpPr>
          <p:spPr bwMode="auto">
            <a:xfrm>
              <a:off x="2776" y="1793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31" name="Text Box 71"/>
            <p:cNvSpPr txBox="1">
              <a:spLocks noChangeArrowheads="1"/>
            </p:cNvSpPr>
            <p:nvPr/>
          </p:nvSpPr>
          <p:spPr bwMode="auto">
            <a:xfrm>
              <a:off x="2776" y="1935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32" name="Text Box 72"/>
            <p:cNvSpPr txBox="1">
              <a:spLocks noChangeArrowheads="1"/>
            </p:cNvSpPr>
            <p:nvPr/>
          </p:nvSpPr>
          <p:spPr bwMode="auto">
            <a:xfrm>
              <a:off x="2776" y="2077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dirty="0" smtClean="0"/>
                <a:t>8</a:t>
              </a:r>
              <a:endParaRPr lang="el-GR" sz="1000" dirty="0"/>
            </a:p>
          </p:txBody>
        </p:sp>
        <p:sp>
          <p:nvSpPr>
            <p:cNvPr id="15433" name="Text Box 73"/>
            <p:cNvSpPr txBox="1">
              <a:spLocks noChangeArrowheads="1"/>
            </p:cNvSpPr>
            <p:nvPr/>
          </p:nvSpPr>
          <p:spPr bwMode="auto">
            <a:xfrm>
              <a:off x="2776" y="2220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434" name="Text Box 74"/>
            <p:cNvSpPr txBox="1">
              <a:spLocks noChangeArrowheads="1"/>
            </p:cNvSpPr>
            <p:nvPr/>
          </p:nvSpPr>
          <p:spPr bwMode="auto">
            <a:xfrm>
              <a:off x="2776" y="236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435" name="Group 75"/>
          <p:cNvGrpSpPr>
            <a:grpSpLocks/>
          </p:cNvGrpSpPr>
          <p:nvPr/>
        </p:nvGrpSpPr>
        <p:grpSpPr bwMode="auto">
          <a:xfrm>
            <a:off x="7224713" y="2846388"/>
            <a:ext cx="447675" cy="1128712"/>
            <a:chOff x="4551" y="1793"/>
            <a:chExt cx="282" cy="711"/>
          </a:xfrm>
        </p:grpSpPr>
        <p:sp>
          <p:nvSpPr>
            <p:cNvPr id="15436" name="Text Box 76"/>
            <p:cNvSpPr txBox="1">
              <a:spLocks noChangeArrowheads="1"/>
            </p:cNvSpPr>
            <p:nvPr/>
          </p:nvSpPr>
          <p:spPr bwMode="auto">
            <a:xfrm>
              <a:off x="4551" y="1793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37" name="Text Box 77"/>
            <p:cNvSpPr txBox="1">
              <a:spLocks noChangeArrowheads="1"/>
            </p:cNvSpPr>
            <p:nvPr/>
          </p:nvSpPr>
          <p:spPr bwMode="auto">
            <a:xfrm>
              <a:off x="4551" y="1935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38" name="Text Box 78"/>
            <p:cNvSpPr txBox="1">
              <a:spLocks noChangeArrowheads="1"/>
            </p:cNvSpPr>
            <p:nvPr/>
          </p:nvSpPr>
          <p:spPr bwMode="auto">
            <a:xfrm>
              <a:off x="4551" y="2077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39" name="Text Box 79"/>
            <p:cNvSpPr txBox="1">
              <a:spLocks noChangeArrowheads="1"/>
            </p:cNvSpPr>
            <p:nvPr/>
          </p:nvSpPr>
          <p:spPr bwMode="auto">
            <a:xfrm>
              <a:off x="4551" y="2220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440" name="Text Box 80"/>
            <p:cNvSpPr txBox="1">
              <a:spLocks noChangeArrowheads="1"/>
            </p:cNvSpPr>
            <p:nvPr/>
          </p:nvSpPr>
          <p:spPr bwMode="auto">
            <a:xfrm>
              <a:off x="4551" y="236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441" name="Group 81"/>
          <p:cNvGrpSpPr>
            <a:grpSpLocks/>
          </p:cNvGrpSpPr>
          <p:nvPr/>
        </p:nvGrpSpPr>
        <p:grpSpPr bwMode="auto">
          <a:xfrm>
            <a:off x="1568450" y="3524250"/>
            <a:ext cx="346075" cy="450850"/>
            <a:chOff x="988" y="2220"/>
            <a:chExt cx="218" cy="284"/>
          </a:xfrm>
        </p:grpSpPr>
        <p:sp>
          <p:nvSpPr>
            <p:cNvPr id="15442" name="AutoShape 82"/>
            <p:cNvSpPr>
              <a:spLocks noChangeArrowheads="1"/>
            </p:cNvSpPr>
            <p:nvPr/>
          </p:nvSpPr>
          <p:spPr bwMode="auto">
            <a:xfrm>
              <a:off x="988" y="2362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5</a:t>
              </a:r>
            </a:p>
          </p:txBody>
        </p:sp>
        <p:sp>
          <p:nvSpPr>
            <p:cNvPr id="15443" name="AutoShape 83"/>
            <p:cNvSpPr>
              <a:spLocks noChangeArrowheads="1"/>
            </p:cNvSpPr>
            <p:nvPr/>
          </p:nvSpPr>
          <p:spPr bwMode="auto">
            <a:xfrm>
              <a:off x="988" y="2220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</p:grpSp>
      <p:grpSp>
        <p:nvGrpSpPr>
          <p:cNvPr id="15444" name="Group 84"/>
          <p:cNvGrpSpPr>
            <a:grpSpLocks/>
          </p:cNvGrpSpPr>
          <p:nvPr/>
        </p:nvGrpSpPr>
        <p:grpSpPr bwMode="auto">
          <a:xfrm>
            <a:off x="2828925" y="3297238"/>
            <a:ext cx="346075" cy="452437"/>
            <a:chOff x="1782" y="2077"/>
            <a:chExt cx="218" cy="285"/>
          </a:xfrm>
        </p:grpSpPr>
        <p:sp>
          <p:nvSpPr>
            <p:cNvPr id="15445" name="AutoShape 85"/>
            <p:cNvSpPr>
              <a:spLocks noChangeArrowheads="1"/>
            </p:cNvSpPr>
            <p:nvPr/>
          </p:nvSpPr>
          <p:spPr bwMode="auto">
            <a:xfrm>
              <a:off x="1782" y="2220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  <p:sp>
          <p:nvSpPr>
            <p:cNvPr id="15446" name="AutoShape 86"/>
            <p:cNvSpPr>
              <a:spLocks noChangeArrowheads="1"/>
            </p:cNvSpPr>
            <p:nvPr/>
          </p:nvSpPr>
          <p:spPr bwMode="auto">
            <a:xfrm>
              <a:off x="1782" y="2077"/>
              <a:ext cx="218" cy="143"/>
            </a:xfrm>
            <a:prstGeom prst="rightArrow">
              <a:avLst>
                <a:gd name="adj1" fmla="val 50000"/>
                <a:gd name="adj2" fmla="val 3811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3</a:t>
              </a:r>
            </a:p>
          </p:txBody>
        </p:sp>
      </p:grpSp>
      <p:grpSp>
        <p:nvGrpSpPr>
          <p:cNvPr id="15447" name="Group 87"/>
          <p:cNvGrpSpPr>
            <a:grpSpLocks/>
          </p:cNvGrpSpPr>
          <p:nvPr/>
        </p:nvGrpSpPr>
        <p:grpSpPr bwMode="auto">
          <a:xfrm>
            <a:off x="4060825" y="3071813"/>
            <a:ext cx="346075" cy="452437"/>
            <a:chOff x="2558" y="1935"/>
            <a:chExt cx="218" cy="285"/>
          </a:xfrm>
        </p:grpSpPr>
        <p:sp>
          <p:nvSpPr>
            <p:cNvPr id="15448" name="AutoShape 88"/>
            <p:cNvSpPr>
              <a:spLocks noChangeArrowheads="1"/>
            </p:cNvSpPr>
            <p:nvPr/>
          </p:nvSpPr>
          <p:spPr bwMode="auto">
            <a:xfrm>
              <a:off x="2558" y="2077"/>
              <a:ext cx="218" cy="143"/>
            </a:xfrm>
            <a:prstGeom prst="rightArrow">
              <a:avLst>
                <a:gd name="adj1" fmla="val 50000"/>
                <a:gd name="adj2" fmla="val 3811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3</a:t>
              </a:r>
            </a:p>
          </p:txBody>
        </p:sp>
        <p:sp>
          <p:nvSpPr>
            <p:cNvPr id="15449" name="AutoShape 89"/>
            <p:cNvSpPr>
              <a:spLocks noChangeArrowheads="1"/>
            </p:cNvSpPr>
            <p:nvPr/>
          </p:nvSpPr>
          <p:spPr bwMode="auto">
            <a:xfrm>
              <a:off x="2558" y="1935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 dirty="0" smtClean="0"/>
                <a:t>2</a:t>
              </a:r>
              <a:endParaRPr lang="el-GR" sz="800" dirty="0"/>
            </a:p>
          </p:txBody>
        </p:sp>
      </p:grpSp>
      <p:grpSp>
        <p:nvGrpSpPr>
          <p:cNvPr id="15456" name="Group 96"/>
          <p:cNvGrpSpPr>
            <a:grpSpLocks/>
          </p:cNvGrpSpPr>
          <p:nvPr/>
        </p:nvGrpSpPr>
        <p:grpSpPr bwMode="auto">
          <a:xfrm>
            <a:off x="1914525" y="4167188"/>
            <a:ext cx="447675" cy="1128712"/>
            <a:chOff x="1206" y="2625"/>
            <a:chExt cx="282" cy="711"/>
          </a:xfrm>
        </p:grpSpPr>
        <p:sp>
          <p:nvSpPr>
            <p:cNvPr id="15457" name="Text Box 97"/>
            <p:cNvSpPr txBox="1">
              <a:spLocks noChangeArrowheads="1"/>
            </p:cNvSpPr>
            <p:nvPr/>
          </p:nvSpPr>
          <p:spPr bwMode="auto">
            <a:xfrm>
              <a:off x="1206" y="2625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58" name="Text Box 98"/>
            <p:cNvSpPr txBox="1">
              <a:spLocks noChangeArrowheads="1"/>
            </p:cNvSpPr>
            <p:nvPr/>
          </p:nvSpPr>
          <p:spPr bwMode="auto">
            <a:xfrm>
              <a:off x="1206" y="2767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59" name="Text Box 99"/>
            <p:cNvSpPr txBox="1">
              <a:spLocks noChangeArrowheads="1"/>
            </p:cNvSpPr>
            <p:nvPr/>
          </p:nvSpPr>
          <p:spPr bwMode="auto">
            <a:xfrm>
              <a:off x="1206" y="2909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60" name="Text Box 100"/>
            <p:cNvSpPr txBox="1">
              <a:spLocks noChangeArrowheads="1"/>
            </p:cNvSpPr>
            <p:nvPr/>
          </p:nvSpPr>
          <p:spPr bwMode="auto">
            <a:xfrm>
              <a:off x="1206" y="305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15</a:t>
              </a:r>
            </a:p>
          </p:txBody>
        </p:sp>
        <p:sp>
          <p:nvSpPr>
            <p:cNvPr id="15461" name="Text Box 101"/>
            <p:cNvSpPr txBox="1">
              <a:spLocks noChangeArrowheads="1"/>
            </p:cNvSpPr>
            <p:nvPr/>
          </p:nvSpPr>
          <p:spPr bwMode="auto">
            <a:xfrm>
              <a:off x="1206" y="3194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10</a:t>
              </a:r>
            </a:p>
          </p:txBody>
        </p:sp>
      </p:grpSp>
      <p:grpSp>
        <p:nvGrpSpPr>
          <p:cNvPr id="15462" name="Group 102"/>
          <p:cNvGrpSpPr>
            <a:grpSpLocks/>
          </p:cNvGrpSpPr>
          <p:nvPr/>
        </p:nvGrpSpPr>
        <p:grpSpPr bwMode="auto">
          <a:xfrm>
            <a:off x="3171825" y="4167188"/>
            <a:ext cx="447675" cy="1128712"/>
            <a:chOff x="1998" y="2625"/>
            <a:chExt cx="282" cy="711"/>
          </a:xfrm>
        </p:grpSpPr>
        <p:sp>
          <p:nvSpPr>
            <p:cNvPr id="15463" name="Text Box 103"/>
            <p:cNvSpPr txBox="1">
              <a:spLocks noChangeArrowheads="1"/>
            </p:cNvSpPr>
            <p:nvPr/>
          </p:nvSpPr>
          <p:spPr bwMode="auto">
            <a:xfrm>
              <a:off x="1998" y="2625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64" name="Text Box 104"/>
            <p:cNvSpPr txBox="1">
              <a:spLocks noChangeArrowheads="1"/>
            </p:cNvSpPr>
            <p:nvPr/>
          </p:nvSpPr>
          <p:spPr bwMode="auto">
            <a:xfrm>
              <a:off x="1998" y="2767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65" name="Text Box 105"/>
            <p:cNvSpPr txBox="1">
              <a:spLocks noChangeArrowheads="1"/>
            </p:cNvSpPr>
            <p:nvPr/>
          </p:nvSpPr>
          <p:spPr bwMode="auto">
            <a:xfrm>
              <a:off x="1998" y="2909"/>
              <a:ext cx="282" cy="1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66" name="Text Box 106"/>
            <p:cNvSpPr txBox="1">
              <a:spLocks noChangeArrowheads="1"/>
            </p:cNvSpPr>
            <p:nvPr/>
          </p:nvSpPr>
          <p:spPr bwMode="auto">
            <a:xfrm>
              <a:off x="1998" y="305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/>
                <a:t>10</a:t>
              </a:r>
            </a:p>
          </p:txBody>
        </p:sp>
        <p:sp>
          <p:nvSpPr>
            <p:cNvPr id="15467" name="Text Box 107"/>
            <p:cNvSpPr txBox="1">
              <a:spLocks noChangeArrowheads="1"/>
            </p:cNvSpPr>
            <p:nvPr/>
          </p:nvSpPr>
          <p:spPr bwMode="auto">
            <a:xfrm>
              <a:off x="1998" y="3194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</p:grpSp>
      <p:grpSp>
        <p:nvGrpSpPr>
          <p:cNvPr id="15468" name="Group 108"/>
          <p:cNvGrpSpPr>
            <a:grpSpLocks/>
          </p:cNvGrpSpPr>
          <p:nvPr/>
        </p:nvGrpSpPr>
        <p:grpSpPr bwMode="auto">
          <a:xfrm>
            <a:off x="7221538" y="4167188"/>
            <a:ext cx="447675" cy="1128712"/>
            <a:chOff x="4549" y="2625"/>
            <a:chExt cx="282" cy="711"/>
          </a:xfrm>
        </p:grpSpPr>
        <p:sp>
          <p:nvSpPr>
            <p:cNvPr id="15469" name="Text Box 109"/>
            <p:cNvSpPr txBox="1">
              <a:spLocks noChangeArrowheads="1"/>
            </p:cNvSpPr>
            <p:nvPr/>
          </p:nvSpPr>
          <p:spPr bwMode="auto">
            <a:xfrm>
              <a:off x="4549" y="2625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70" name="Text Box 110"/>
            <p:cNvSpPr txBox="1">
              <a:spLocks noChangeArrowheads="1"/>
            </p:cNvSpPr>
            <p:nvPr/>
          </p:nvSpPr>
          <p:spPr bwMode="auto">
            <a:xfrm>
              <a:off x="4549" y="2767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71" name="Text Box 111"/>
            <p:cNvSpPr txBox="1">
              <a:spLocks noChangeArrowheads="1"/>
            </p:cNvSpPr>
            <p:nvPr/>
          </p:nvSpPr>
          <p:spPr bwMode="auto">
            <a:xfrm>
              <a:off x="4549" y="2909"/>
              <a:ext cx="282" cy="143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15472" name="Text Box 112"/>
            <p:cNvSpPr txBox="1">
              <a:spLocks noChangeArrowheads="1"/>
            </p:cNvSpPr>
            <p:nvPr/>
          </p:nvSpPr>
          <p:spPr bwMode="auto">
            <a:xfrm>
              <a:off x="4549" y="3052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73" name="Text Box 113"/>
            <p:cNvSpPr txBox="1">
              <a:spLocks noChangeArrowheads="1"/>
            </p:cNvSpPr>
            <p:nvPr/>
          </p:nvSpPr>
          <p:spPr bwMode="auto">
            <a:xfrm>
              <a:off x="4549" y="3194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</p:grpSp>
      <p:grpSp>
        <p:nvGrpSpPr>
          <p:cNvPr id="15474" name="Group 114"/>
          <p:cNvGrpSpPr>
            <a:grpSpLocks/>
          </p:cNvGrpSpPr>
          <p:nvPr/>
        </p:nvGrpSpPr>
        <p:grpSpPr bwMode="auto">
          <a:xfrm>
            <a:off x="1568450" y="4845050"/>
            <a:ext cx="346075" cy="450850"/>
            <a:chOff x="988" y="3052"/>
            <a:chExt cx="218" cy="284"/>
          </a:xfrm>
        </p:grpSpPr>
        <p:sp>
          <p:nvSpPr>
            <p:cNvPr id="15475" name="AutoShape 115"/>
            <p:cNvSpPr>
              <a:spLocks noChangeArrowheads="1"/>
            </p:cNvSpPr>
            <p:nvPr/>
          </p:nvSpPr>
          <p:spPr bwMode="auto">
            <a:xfrm>
              <a:off x="988" y="3194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5</a:t>
              </a:r>
            </a:p>
          </p:txBody>
        </p:sp>
        <p:sp>
          <p:nvSpPr>
            <p:cNvPr id="15476" name="AutoShape 116"/>
            <p:cNvSpPr>
              <a:spLocks noChangeArrowheads="1"/>
            </p:cNvSpPr>
            <p:nvPr/>
          </p:nvSpPr>
          <p:spPr bwMode="auto">
            <a:xfrm>
              <a:off x="988" y="3052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</p:grpSp>
      <p:grpSp>
        <p:nvGrpSpPr>
          <p:cNvPr id="15477" name="Group 117"/>
          <p:cNvGrpSpPr>
            <a:grpSpLocks/>
          </p:cNvGrpSpPr>
          <p:nvPr/>
        </p:nvGrpSpPr>
        <p:grpSpPr bwMode="auto">
          <a:xfrm>
            <a:off x="2825750" y="4618038"/>
            <a:ext cx="346075" cy="452437"/>
            <a:chOff x="1780" y="2909"/>
            <a:chExt cx="218" cy="285"/>
          </a:xfrm>
        </p:grpSpPr>
        <p:sp>
          <p:nvSpPr>
            <p:cNvPr id="15478" name="AutoShape 118"/>
            <p:cNvSpPr>
              <a:spLocks noChangeArrowheads="1"/>
            </p:cNvSpPr>
            <p:nvPr/>
          </p:nvSpPr>
          <p:spPr bwMode="auto">
            <a:xfrm>
              <a:off x="1780" y="3052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  <p:sp>
          <p:nvSpPr>
            <p:cNvPr id="15479" name="AutoShape 119"/>
            <p:cNvSpPr>
              <a:spLocks noChangeArrowheads="1"/>
            </p:cNvSpPr>
            <p:nvPr/>
          </p:nvSpPr>
          <p:spPr bwMode="auto">
            <a:xfrm>
              <a:off x="1780" y="2909"/>
              <a:ext cx="218" cy="143"/>
            </a:xfrm>
            <a:prstGeom prst="rightArrow">
              <a:avLst>
                <a:gd name="adj1" fmla="val 50000"/>
                <a:gd name="adj2" fmla="val 3811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3</a:t>
              </a:r>
            </a:p>
          </p:txBody>
        </p:sp>
      </p:grpSp>
      <p:grpSp>
        <p:nvGrpSpPr>
          <p:cNvPr id="15486" name="Group 126"/>
          <p:cNvGrpSpPr>
            <a:grpSpLocks/>
          </p:cNvGrpSpPr>
          <p:nvPr/>
        </p:nvGrpSpPr>
        <p:grpSpPr bwMode="auto">
          <a:xfrm>
            <a:off x="1914525" y="5487988"/>
            <a:ext cx="447675" cy="1128712"/>
            <a:chOff x="1206" y="3457"/>
            <a:chExt cx="282" cy="711"/>
          </a:xfrm>
        </p:grpSpPr>
        <p:sp>
          <p:nvSpPr>
            <p:cNvPr id="15487" name="Text Box 127"/>
            <p:cNvSpPr txBox="1">
              <a:spLocks noChangeArrowheads="1"/>
            </p:cNvSpPr>
            <p:nvPr/>
          </p:nvSpPr>
          <p:spPr bwMode="auto">
            <a:xfrm>
              <a:off x="1206" y="3457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88" name="Text Box 128"/>
            <p:cNvSpPr txBox="1">
              <a:spLocks noChangeArrowheads="1"/>
            </p:cNvSpPr>
            <p:nvPr/>
          </p:nvSpPr>
          <p:spPr bwMode="auto">
            <a:xfrm>
              <a:off x="1206" y="3599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89" name="Text Box 129"/>
            <p:cNvSpPr txBox="1">
              <a:spLocks noChangeArrowheads="1"/>
            </p:cNvSpPr>
            <p:nvPr/>
          </p:nvSpPr>
          <p:spPr bwMode="auto">
            <a:xfrm>
              <a:off x="1206" y="3741"/>
              <a:ext cx="282" cy="143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15490" name="Text Box 130"/>
            <p:cNvSpPr txBox="1">
              <a:spLocks noChangeArrowheads="1"/>
            </p:cNvSpPr>
            <p:nvPr/>
          </p:nvSpPr>
          <p:spPr bwMode="auto">
            <a:xfrm>
              <a:off x="1206" y="3884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smtClean="0"/>
                <a:t>23</a:t>
              </a:r>
              <a:endParaRPr lang="el-GR" sz="1000" dirty="0"/>
            </a:p>
          </p:txBody>
        </p:sp>
        <p:sp>
          <p:nvSpPr>
            <p:cNvPr id="15491" name="Text Box 131"/>
            <p:cNvSpPr txBox="1">
              <a:spLocks noChangeArrowheads="1"/>
            </p:cNvSpPr>
            <p:nvPr/>
          </p:nvSpPr>
          <p:spPr bwMode="auto">
            <a:xfrm>
              <a:off x="1206" y="4026"/>
              <a:ext cx="282" cy="1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/>
                <a:t>15</a:t>
              </a:r>
            </a:p>
          </p:txBody>
        </p:sp>
      </p:grpSp>
      <p:grpSp>
        <p:nvGrpSpPr>
          <p:cNvPr id="15492" name="Group 132"/>
          <p:cNvGrpSpPr>
            <a:grpSpLocks/>
          </p:cNvGrpSpPr>
          <p:nvPr/>
        </p:nvGrpSpPr>
        <p:grpSpPr bwMode="auto">
          <a:xfrm>
            <a:off x="7221538" y="5487988"/>
            <a:ext cx="447675" cy="1128712"/>
            <a:chOff x="4549" y="3457"/>
            <a:chExt cx="282" cy="711"/>
          </a:xfrm>
        </p:grpSpPr>
        <p:sp>
          <p:nvSpPr>
            <p:cNvPr id="15493" name="Text Box 133"/>
            <p:cNvSpPr txBox="1">
              <a:spLocks noChangeArrowheads="1"/>
            </p:cNvSpPr>
            <p:nvPr/>
          </p:nvSpPr>
          <p:spPr bwMode="auto">
            <a:xfrm>
              <a:off x="4549" y="3457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0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94" name="Text Box 134"/>
            <p:cNvSpPr txBox="1">
              <a:spLocks noChangeArrowheads="1"/>
            </p:cNvSpPr>
            <p:nvPr/>
          </p:nvSpPr>
          <p:spPr bwMode="auto">
            <a:xfrm>
              <a:off x="4549" y="3599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 dirty="0" smtClean="0">
                  <a:solidFill>
                    <a:schemeClr val="accent2"/>
                  </a:solidFill>
                </a:rPr>
                <a:t>8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5495" name="Text Box 135"/>
            <p:cNvSpPr txBox="1">
              <a:spLocks noChangeArrowheads="1"/>
            </p:cNvSpPr>
            <p:nvPr/>
          </p:nvSpPr>
          <p:spPr bwMode="auto">
            <a:xfrm>
              <a:off x="4549" y="3741"/>
              <a:ext cx="282" cy="143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>
                  <a:solidFill>
                    <a:schemeClr val="accent2"/>
                  </a:solidFill>
                </a:rPr>
                <a:t>10</a:t>
              </a:r>
            </a:p>
          </p:txBody>
        </p:sp>
        <p:sp>
          <p:nvSpPr>
            <p:cNvPr id="15496" name="Text Box 136"/>
            <p:cNvSpPr txBox="1">
              <a:spLocks noChangeArrowheads="1"/>
            </p:cNvSpPr>
            <p:nvPr/>
          </p:nvSpPr>
          <p:spPr bwMode="auto">
            <a:xfrm>
              <a:off x="4549" y="3884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/>
            <a:lstStyle/>
            <a:p>
              <a:pPr algn="ctr"/>
              <a:r>
                <a:rPr lang="el-GR" sz="1000">
                  <a:solidFill>
                    <a:schemeClr val="accent2"/>
                  </a:solidFill>
                </a:rPr>
                <a:t>15</a:t>
              </a:r>
            </a:p>
          </p:txBody>
        </p:sp>
        <p:sp>
          <p:nvSpPr>
            <p:cNvPr id="15497" name="Text Box 137"/>
            <p:cNvSpPr txBox="1">
              <a:spLocks noChangeArrowheads="1"/>
            </p:cNvSpPr>
            <p:nvPr/>
          </p:nvSpPr>
          <p:spPr bwMode="auto">
            <a:xfrm>
              <a:off x="4549" y="4026"/>
              <a:ext cx="282" cy="14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l-GR" sz="1000" smtClean="0">
                  <a:solidFill>
                    <a:schemeClr val="accent2"/>
                  </a:solidFill>
                </a:rPr>
                <a:t>23</a:t>
              </a:r>
              <a:endParaRPr lang="el-GR" sz="1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5498" name="Group 138"/>
          <p:cNvGrpSpPr>
            <a:grpSpLocks/>
          </p:cNvGrpSpPr>
          <p:nvPr/>
        </p:nvGrpSpPr>
        <p:grpSpPr bwMode="auto">
          <a:xfrm>
            <a:off x="1568450" y="6165850"/>
            <a:ext cx="346075" cy="450850"/>
            <a:chOff x="988" y="3884"/>
            <a:chExt cx="218" cy="284"/>
          </a:xfrm>
        </p:grpSpPr>
        <p:sp>
          <p:nvSpPr>
            <p:cNvPr id="15499" name="AutoShape 139"/>
            <p:cNvSpPr>
              <a:spLocks noChangeArrowheads="1"/>
            </p:cNvSpPr>
            <p:nvPr/>
          </p:nvSpPr>
          <p:spPr bwMode="auto">
            <a:xfrm>
              <a:off x="988" y="4026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5</a:t>
              </a:r>
            </a:p>
          </p:txBody>
        </p:sp>
        <p:sp>
          <p:nvSpPr>
            <p:cNvPr id="15500" name="AutoShape 140"/>
            <p:cNvSpPr>
              <a:spLocks noChangeArrowheads="1"/>
            </p:cNvSpPr>
            <p:nvPr/>
          </p:nvSpPr>
          <p:spPr bwMode="auto">
            <a:xfrm>
              <a:off x="988" y="3884"/>
              <a:ext cx="218" cy="142"/>
            </a:xfrm>
            <a:prstGeom prst="rightArrow">
              <a:avLst>
                <a:gd name="adj1" fmla="val 50000"/>
                <a:gd name="adj2" fmla="val 3838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l-GR" sz="800"/>
                <a:t>4</a:t>
              </a:r>
            </a:p>
          </p:txBody>
        </p:sp>
      </p:grpSp>
      <p:sp>
        <p:nvSpPr>
          <p:cNvPr id="15501" name="Line 141"/>
          <p:cNvSpPr>
            <a:spLocks noChangeShapeType="1"/>
          </p:cNvSpPr>
          <p:nvPr/>
        </p:nvSpPr>
        <p:spPr bwMode="auto">
          <a:xfrm>
            <a:off x="1258888" y="1417638"/>
            <a:ext cx="0" cy="544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15502" name="Line 142"/>
          <p:cNvSpPr>
            <a:spLocks noChangeShapeType="1"/>
          </p:cNvSpPr>
          <p:nvPr/>
        </p:nvSpPr>
        <p:spPr bwMode="auto">
          <a:xfrm>
            <a:off x="6724650" y="1408113"/>
            <a:ext cx="0" cy="544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  <p:sp>
        <p:nvSpPr>
          <p:cNvPr id="15503" name="Text Box 143"/>
          <p:cNvSpPr txBox="1">
            <a:spLocks noChangeArrowheads="1"/>
          </p:cNvSpPr>
          <p:nvPr/>
        </p:nvSpPr>
        <p:spPr bwMode="auto">
          <a:xfrm>
            <a:off x="3802063" y="4822825"/>
            <a:ext cx="287813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400" u="sng" dirty="0"/>
              <a:t>Συμπέρασμα</a:t>
            </a:r>
            <a:r>
              <a:rPr lang="el-GR" sz="1400" dirty="0"/>
              <a:t>:</a:t>
            </a:r>
          </a:p>
          <a:p>
            <a:pPr>
              <a:spcBef>
                <a:spcPct val="50000"/>
              </a:spcBef>
            </a:pPr>
            <a:r>
              <a:rPr lang="el-GR" sz="1400" dirty="0"/>
              <a:t>Για πίνακα 5 στοιχείων η ταξινόμηση έχει 4 στάδια.</a:t>
            </a:r>
          </a:p>
          <a:p>
            <a:pPr>
              <a:spcBef>
                <a:spcPct val="50000"/>
              </a:spcBef>
            </a:pPr>
            <a:r>
              <a:rPr lang="el-GR" sz="1400" dirty="0"/>
              <a:t>Το 1</a:t>
            </a:r>
            <a:r>
              <a:rPr lang="el-GR" sz="1400" baseline="30000" dirty="0"/>
              <a:t>ο</a:t>
            </a:r>
            <a:r>
              <a:rPr lang="el-GR" sz="1400" dirty="0"/>
              <a:t> στάδιο έχει 4 συγκρίσεις</a:t>
            </a:r>
            <a:br>
              <a:rPr lang="el-GR" sz="1400" dirty="0"/>
            </a:br>
            <a:r>
              <a:rPr lang="el-GR" sz="1400" dirty="0"/>
              <a:t>Το </a:t>
            </a:r>
            <a:r>
              <a:rPr lang="el-GR" sz="1400" dirty="0" smtClean="0"/>
              <a:t>2</a:t>
            </a:r>
            <a:r>
              <a:rPr lang="el-GR" sz="1400" baseline="30000" dirty="0" smtClean="0"/>
              <a:t>ο</a:t>
            </a:r>
            <a:r>
              <a:rPr lang="el-GR" sz="1400" dirty="0" smtClean="0"/>
              <a:t> </a:t>
            </a:r>
            <a:r>
              <a:rPr lang="el-GR" sz="1400" dirty="0"/>
              <a:t>στάδιο έχει 3 συγκρίσεις</a:t>
            </a:r>
            <a:br>
              <a:rPr lang="el-GR" sz="1400" dirty="0"/>
            </a:br>
            <a:r>
              <a:rPr lang="el-GR" sz="1400" dirty="0"/>
              <a:t>Το 3</a:t>
            </a:r>
            <a:r>
              <a:rPr lang="el-GR" sz="1400" baseline="30000" dirty="0"/>
              <a:t>ο</a:t>
            </a:r>
            <a:r>
              <a:rPr lang="el-GR" sz="1400" dirty="0"/>
              <a:t> στάδιο έχει </a:t>
            </a:r>
            <a:r>
              <a:rPr lang="en-US" sz="1400" dirty="0" smtClean="0"/>
              <a:t>2</a:t>
            </a:r>
            <a:r>
              <a:rPr lang="el-GR" sz="1400" dirty="0" smtClean="0"/>
              <a:t> </a:t>
            </a:r>
            <a:r>
              <a:rPr lang="el-GR" sz="1400" dirty="0"/>
              <a:t>συγκρίσεις</a:t>
            </a:r>
            <a:br>
              <a:rPr lang="el-GR" sz="1400" dirty="0"/>
            </a:br>
            <a:r>
              <a:rPr lang="el-GR" sz="1400" dirty="0"/>
              <a:t>Το 4</a:t>
            </a:r>
            <a:r>
              <a:rPr lang="el-GR" sz="1400" baseline="30000" dirty="0"/>
              <a:t>ο</a:t>
            </a:r>
            <a:r>
              <a:rPr lang="el-GR" sz="1400" dirty="0"/>
              <a:t> στάδιο έχει 1 σύγκριση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96253E-6 L -0.74011 0.18969 " pathEditMode="relative" ptsTypes="AA">
                                      <p:cBhvr>
                                        <p:cTn id="46" dur="2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92 L -0.74045 0.19755 " pathEditMode="relative" ptsTypes="AA">
                                      <p:cBhvr>
                                        <p:cTn id="78" dur="20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41476E-7 L -0.74011 0.18806 " pathEditMode="relative" ptsTypes="AA">
                                      <p:cBhvr>
                                        <p:cTn id="102" dur="2000" fill="hold"/>
                                        <p:tgtEl>
                                          <p:spTgt spid="154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0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αριστερά: Από «κάτω» προς τα «πάνω»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κ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1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λ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Ν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2 </a:t>
            </a:r>
            <a:r>
              <a:rPr lang="el-GR" sz="3200" b="1" dirty="0" err="1" smtClean="0">
                <a:latin typeface="Calibri" pitchFamily="34" charset="0"/>
              </a:rPr>
              <a:t>με_βήμα</a:t>
            </a:r>
            <a:r>
              <a:rPr lang="el-GR" sz="3200" dirty="0" smtClean="0">
                <a:latin typeface="Calibri" pitchFamily="34" charset="0"/>
              </a:rPr>
              <a:t> 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smtClean="0">
                <a:latin typeface="Calibri" pitchFamily="34" charset="0"/>
              </a:rPr>
              <a:t>Αν</a:t>
            </a:r>
            <a:r>
              <a:rPr lang="el-GR" sz="3200" dirty="0" smtClean="0">
                <a:latin typeface="Calibri" pitchFamily="34" charset="0"/>
              </a:rPr>
              <a:t> Π[λ-1]&gt;Π[λ] </a:t>
            </a:r>
            <a:r>
              <a:rPr lang="el-GR" sz="3200" b="1" dirty="0" smtClean="0">
                <a:latin typeface="Calibri" pitchFamily="34" charset="0"/>
              </a:rPr>
              <a:t>τότε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	</a:t>
            </a:r>
            <a:r>
              <a:rPr lang="el-GR" sz="3200" b="1" dirty="0" smtClean="0">
                <a:latin typeface="Calibri" pitchFamily="34" charset="0"/>
              </a:rPr>
              <a:t>αντιμετάθεσε</a:t>
            </a:r>
            <a:r>
              <a:rPr lang="el-GR" sz="3200" dirty="0" smtClean="0">
                <a:latin typeface="Calibri" pitchFamily="34" charset="0"/>
              </a:rPr>
              <a:t> Π[λ-1], Π[λ]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err="1" smtClean="0">
                <a:latin typeface="Calibri" pitchFamily="34" charset="0"/>
              </a:rPr>
              <a:t>Τέλος_αν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endParaRPr lang="el-GR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αριστερά: Από «κάτω» προς τα «πάνω» χωρίς περιττές συγκρίσεις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l-GR" sz="3600" b="1" dirty="0" smtClean="0">
                <a:latin typeface="Calibri" pitchFamily="34" charset="0"/>
              </a:rPr>
              <a:t>Για</a:t>
            </a:r>
            <a:r>
              <a:rPr lang="el-GR" sz="3600" dirty="0" smtClean="0">
                <a:latin typeface="Calibri" pitchFamily="34" charset="0"/>
              </a:rPr>
              <a:t> κ </a:t>
            </a:r>
            <a:r>
              <a:rPr lang="el-GR" sz="3600" b="1" dirty="0" smtClean="0">
                <a:latin typeface="Calibri" pitchFamily="34" charset="0"/>
              </a:rPr>
              <a:t>από</a:t>
            </a:r>
            <a:r>
              <a:rPr lang="el-GR" sz="3600" dirty="0" smtClean="0">
                <a:latin typeface="Calibri" pitchFamily="34" charset="0"/>
              </a:rPr>
              <a:t> 1 </a:t>
            </a:r>
            <a:r>
              <a:rPr lang="el-GR" sz="3600" b="1" dirty="0" smtClean="0">
                <a:latin typeface="Calibri" pitchFamily="34" charset="0"/>
              </a:rPr>
              <a:t>μέχρι</a:t>
            </a:r>
            <a:r>
              <a:rPr lang="el-GR" sz="3600" dirty="0" smtClean="0">
                <a:latin typeface="Calibri" pitchFamily="34" charset="0"/>
              </a:rPr>
              <a:t> Ν-1</a:t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dirty="0" smtClean="0">
                <a:latin typeface="Calibri" pitchFamily="34" charset="0"/>
              </a:rPr>
              <a:t>	</a:t>
            </a:r>
            <a:r>
              <a:rPr lang="el-GR" sz="3600" b="1" dirty="0" smtClean="0">
                <a:latin typeface="Calibri" pitchFamily="34" charset="0"/>
              </a:rPr>
              <a:t>Για</a:t>
            </a:r>
            <a:r>
              <a:rPr lang="el-GR" sz="3600" dirty="0" smtClean="0">
                <a:latin typeface="Calibri" pitchFamily="34" charset="0"/>
              </a:rPr>
              <a:t> λ </a:t>
            </a:r>
            <a:r>
              <a:rPr lang="el-GR" sz="3600" b="1" dirty="0" smtClean="0">
                <a:latin typeface="Calibri" pitchFamily="34" charset="0"/>
              </a:rPr>
              <a:t>από</a:t>
            </a:r>
            <a:r>
              <a:rPr lang="el-GR" sz="3600" dirty="0" smtClean="0">
                <a:latin typeface="Calibri" pitchFamily="34" charset="0"/>
              </a:rPr>
              <a:t> Ν </a:t>
            </a:r>
            <a:r>
              <a:rPr lang="el-GR" sz="3600" b="1" dirty="0" smtClean="0">
                <a:latin typeface="Calibri" pitchFamily="34" charset="0"/>
              </a:rPr>
              <a:t>μέχρι</a:t>
            </a:r>
            <a:r>
              <a:rPr lang="el-GR" sz="3600" dirty="0" smtClean="0">
                <a:latin typeface="Calibri" pitchFamily="34" charset="0"/>
              </a:rPr>
              <a:t> κ</a:t>
            </a:r>
            <a:r>
              <a:rPr lang="en-US" sz="3600" dirty="0" smtClean="0">
                <a:latin typeface="Calibri" pitchFamily="34" charset="0"/>
              </a:rPr>
              <a:t>+</a:t>
            </a:r>
            <a:r>
              <a:rPr lang="el-GR" sz="3600" dirty="0" smtClean="0">
                <a:latin typeface="Calibri" pitchFamily="34" charset="0"/>
              </a:rPr>
              <a:t>1 </a:t>
            </a:r>
            <a:r>
              <a:rPr lang="el-GR" sz="3600" b="1" dirty="0" err="1" smtClean="0">
                <a:latin typeface="Calibri" pitchFamily="34" charset="0"/>
              </a:rPr>
              <a:t>με_βήμα</a:t>
            </a:r>
            <a:r>
              <a:rPr lang="el-GR" sz="3600" dirty="0" smtClean="0">
                <a:latin typeface="Calibri" pitchFamily="34" charset="0"/>
              </a:rPr>
              <a:t> -1</a:t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dirty="0" smtClean="0">
                <a:latin typeface="Calibri" pitchFamily="34" charset="0"/>
              </a:rPr>
              <a:t>		</a:t>
            </a:r>
            <a:r>
              <a:rPr lang="el-GR" sz="3600" b="1" dirty="0" smtClean="0">
                <a:latin typeface="Calibri" pitchFamily="34" charset="0"/>
              </a:rPr>
              <a:t>Αν</a:t>
            </a:r>
            <a:r>
              <a:rPr lang="el-GR" sz="3600" dirty="0" smtClean="0">
                <a:latin typeface="Calibri" pitchFamily="34" charset="0"/>
              </a:rPr>
              <a:t> Π[λ-1]&gt;Π[λ] </a:t>
            </a:r>
            <a:r>
              <a:rPr lang="el-GR" sz="3600" b="1" dirty="0" smtClean="0">
                <a:latin typeface="Calibri" pitchFamily="34" charset="0"/>
              </a:rPr>
              <a:t>τότε</a:t>
            </a:r>
            <a:r>
              <a:rPr lang="el-GR" sz="3600" dirty="0" smtClean="0">
                <a:latin typeface="Calibri" pitchFamily="34" charset="0"/>
              </a:rPr>
              <a:t/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dirty="0" smtClean="0">
                <a:latin typeface="Calibri" pitchFamily="34" charset="0"/>
              </a:rPr>
              <a:t>			</a:t>
            </a:r>
            <a:r>
              <a:rPr lang="el-GR" sz="3600" b="1" dirty="0" smtClean="0">
                <a:latin typeface="Calibri" pitchFamily="34" charset="0"/>
              </a:rPr>
              <a:t>αντιμετάθεσε</a:t>
            </a:r>
            <a:r>
              <a:rPr lang="el-GR" sz="3600" dirty="0" smtClean="0">
                <a:latin typeface="Calibri" pitchFamily="34" charset="0"/>
              </a:rPr>
              <a:t> Π[λ-1], Π[λ]</a:t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dirty="0" smtClean="0">
                <a:latin typeface="Calibri" pitchFamily="34" charset="0"/>
              </a:rPr>
              <a:t>		</a:t>
            </a:r>
            <a:r>
              <a:rPr lang="el-GR" sz="3600" b="1" dirty="0" err="1" smtClean="0">
                <a:latin typeface="Calibri" pitchFamily="34" charset="0"/>
              </a:rPr>
              <a:t>Τέλος_αν</a:t>
            </a:r>
            <a:r>
              <a:rPr lang="el-GR" sz="3600" dirty="0" smtClean="0">
                <a:latin typeface="Calibri" pitchFamily="34" charset="0"/>
              </a:rPr>
              <a:t/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dirty="0" smtClean="0">
                <a:latin typeface="Calibri" pitchFamily="34" charset="0"/>
              </a:rPr>
              <a:t>	</a:t>
            </a:r>
            <a:r>
              <a:rPr lang="el-GR" sz="3600" b="1" dirty="0" err="1" smtClean="0">
                <a:latin typeface="Calibri" pitchFamily="34" charset="0"/>
              </a:rPr>
              <a:t>Τέλος_επανάληψης</a:t>
            </a:r>
            <a:r>
              <a:rPr lang="el-GR" sz="3600" dirty="0" smtClean="0">
                <a:latin typeface="Calibri" pitchFamily="34" charset="0"/>
              </a:rPr>
              <a:t/>
            </a:r>
            <a:br>
              <a:rPr lang="el-GR" sz="3600" dirty="0" smtClean="0">
                <a:latin typeface="Calibri" pitchFamily="34" charset="0"/>
              </a:rPr>
            </a:br>
            <a:r>
              <a:rPr lang="el-GR" sz="3600" b="1" dirty="0" err="1" smtClean="0">
                <a:latin typeface="Calibri" pitchFamily="34" charset="0"/>
              </a:rPr>
              <a:t>Τέλος_επανάληψης</a:t>
            </a:r>
            <a:endParaRPr lang="el-GR" sz="36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dirty="0" smtClean="0"/>
              <a:t>Προς τα αριστερά: Από «κάτω» προς τα «πάνω» χωρίς περιττές συγκρίσεις β’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κ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2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Ν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smtClean="0">
                <a:latin typeface="Calibri" pitchFamily="34" charset="0"/>
              </a:rPr>
              <a:t>Για</a:t>
            </a:r>
            <a:r>
              <a:rPr lang="el-GR" sz="3200" dirty="0" smtClean="0">
                <a:latin typeface="Calibri" pitchFamily="34" charset="0"/>
              </a:rPr>
              <a:t> λ </a:t>
            </a:r>
            <a:r>
              <a:rPr lang="el-GR" sz="3200" b="1" dirty="0" smtClean="0">
                <a:latin typeface="Calibri" pitchFamily="34" charset="0"/>
              </a:rPr>
              <a:t>από</a:t>
            </a:r>
            <a:r>
              <a:rPr lang="el-GR" sz="3200" dirty="0" smtClean="0">
                <a:latin typeface="Calibri" pitchFamily="34" charset="0"/>
              </a:rPr>
              <a:t> Ν </a:t>
            </a:r>
            <a:r>
              <a:rPr lang="el-GR" sz="3200" b="1" dirty="0" smtClean="0">
                <a:latin typeface="Calibri" pitchFamily="34" charset="0"/>
              </a:rPr>
              <a:t>μέχρι</a:t>
            </a:r>
            <a:r>
              <a:rPr lang="el-GR" sz="3200" dirty="0" smtClean="0">
                <a:latin typeface="Calibri" pitchFamily="34" charset="0"/>
              </a:rPr>
              <a:t> κ </a:t>
            </a:r>
            <a:r>
              <a:rPr lang="el-GR" sz="3200" b="1" dirty="0" err="1" smtClean="0">
                <a:latin typeface="Calibri" pitchFamily="34" charset="0"/>
              </a:rPr>
              <a:t>με_βήμα</a:t>
            </a:r>
            <a:r>
              <a:rPr lang="el-GR" sz="3200" dirty="0" smtClean="0">
                <a:latin typeface="Calibri" pitchFamily="34" charset="0"/>
              </a:rPr>
              <a:t> -1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smtClean="0">
                <a:latin typeface="Calibri" pitchFamily="34" charset="0"/>
              </a:rPr>
              <a:t>Αν</a:t>
            </a:r>
            <a:r>
              <a:rPr lang="el-GR" sz="3200" dirty="0" smtClean="0">
                <a:latin typeface="Calibri" pitchFamily="34" charset="0"/>
              </a:rPr>
              <a:t> Π[λ-1]&gt;Π[λ] </a:t>
            </a:r>
            <a:r>
              <a:rPr lang="el-GR" sz="3200" b="1" dirty="0" smtClean="0">
                <a:latin typeface="Calibri" pitchFamily="34" charset="0"/>
              </a:rPr>
              <a:t>τότε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	</a:t>
            </a:r>
            <a:r>
              <a:rPr lang="el-GR" sz="3200" b="1" dirty="0" smtClean="0">
                <a:latin typeface="Calibri" pitchFamily="34" charset="0"/>
              </a:rPr>
              <a:t>αντιμετάθεσε</a:t>
            </a:r>
            <a:r>
              <a:rPr lang="el-GR" sz="3200" dirty="0" smtClean="0">
                <a:latin typeface="Calibri" pitchFamily="34" charset="0"/>
              </a:rPr>
              <a:t> Π[λ-1], Π[λ]</a:t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	</a:t>
            </a:r>
            <a:r>
              <a:rPr lang="el-GR" sz="3200" b="1" dirty="0" err="1" smtClean="0">
                <a:latin typeface="Calibri" pitchFamily="34" charset="0"/>
              </a:rPr>
              <a:t>Τέλος_αν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dirty="0" smtClean="0">
                <a:latin typeface="Calibri" pitchFamily="34" charset="0"/>
              </a:rPr>
              <a:t>	</a:t>
            </a: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r>
              <a:rPr lang="el-GR" sz="3200" dirty="0" smtClean="0">
                <a:latin typeface="Calibri" pitchFamily="34" charset="0"/>
              </a:rPr>
              <a:t/>
            </a:r>
            <a:br>
              <a:rPr lang="el-GR" sz="3200" dirty="0" smtClean="0">
                <a:latin typeface="Calibri" pitchFamily="34" charset="0"/>
              </a:rPr>
            </a:br>
            <a:r>
              <a:rPr lang="el-GR" sz="3200" b="1" dirty="0" err="1" smtClean="0">
                <a:latin typeface="Calibri" pitchFamily="34" charset="0"/>
              </a:rPr>
              <a:t>Τέλος_επανάληψης</a:t>
            </a:r>
            <a:endParaRPr lang="el-GR" sz="3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Τεχνικό">
  <a:themeElements>
    <a:clrScheme name="Τεχνικό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Τεχνικό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Τεχνικό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502</TotalTime>
  <Words>569</Words>
  <Application>Microsoft Office PowerPoint</Application>
  <PresentationFormat>Προβολή στην οθόνη (4:3)</PresentationFormat>
  <Paragraphs>385</Paragraphs>
  <Slides>17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17</vt:i4>
      </vt:variant>
    </vt:vector>
  </HeadingPairs>
  <TitlesOfParts>
    <vt:vector size="18" baseType="lpstr">
      <vt:lpstr>Τεχνικό</vt:lpstr>
      <vt:lpstr>Ταξινομηση</vt:lpstr>
      <vt:lpstr>Προς τα δεξιά – 1ο πέρασμα</vt:lpstr>
      <vt:lpstr>Προς τα αριστερά – 1ο πέρασμα</vt:lpstr>
      <vt:lpstr>1ο στάδιο</vt:lpstr>
      <vt:lpstr>2ο στάδιο</vt:lpstr>
      <vt:lpstr>3ο στάδιο</vt:lpstr>
      <vt:lpstr>4ο στάδιο</vt:lpstr>
      <vt:lpstr>Προς τα δεξιά:  Από «πάνω» προς τα «κάτω»</vt:lpstr>
      <vt:lpstr>Προς τα δεξιά: Από «πάνω» προς τα «κάτω» χωρίς περιττές συγκρίσεις</vt:lpstr>
      <vt:lpstr>1ο στάδιο</vt:lpstr>
      <vt:lpstr>2ο στάδιο</vt:lpstr>
      <vt:lpstr>3ο στάδιο</vt:lpstr>
      <vt:lpstr>4ο στάδιο</vt:lpstr>
      <vt:lpstr>Ταξινόμηση</vt:lpstr>
      <vt:lpstr>Προς τα αριστερά: Από «κάτω» προς τα «πάνω»</vt:lpstr>
      <vt:lpstr>Προς τα αριστερά: Από «κάτω» προς τα «πάνω» χωρίς περιττές συγκρίσεις</vt:lpstr>
      <vt:lpstr>Προς τα αριστερά: Από «κάτω» προς τα «πάνω» χωρίς περιττές συγκρίσεις β’</vt:lpstr>
    </vt:vector>
  </TitlesOfParts>
  <Company>3ο Γενικό Λύκειο Κοζάνης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Ταξινόμηση</dc:title>
  <dc:subject>Ταξινόμηση φυσαλλίδας</dc:subject>
  <dc:creator>Δημήτριος Δαλαγιώργος</dc:creator>
  <cp:lastModifiedBy>Δημήτρης Δαλαγιώργος</cp:lastModifiedBy>
  <cp:revision>80</cp:revision>
  <dcterms:created xsi:type="dcterms:W3CDTF">2007-02-10T16:03:06Z</dcterms:created>
  <dcterms:modified xsi:type="dcterms:W3CDTF">2009-03-10T06:54:32Z</dcterms:modified>
</cp:coreProperties>
</file>